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26"/>
  </p:notesMasterIdLst>
  <p:handoutMasterIdLst>
    <p:handoutMasterId r:id="rId27"/>
  </p:handoutMasterIdLst>
  <p:sldIdLst>
    <p:sldId id="256" r:id="rId2"/>
    <p:sldId id="257" r:id="rId3"/>
    <p:sldId id="258" r:id="rId4"/>
    <p:sldId id="259" r:id="rId5"/>
    <p:sldId id="276" r:id="rId6"/>
    <p:sldId id="261" r:id="rId7"/>
    <p:sldId id="260" r:id="rId8"/>
    <p:sldId id="262" r:id="rId9"/>
    <p:sldId id="263" r:id="rId10"/>
    <p:sldId id="264" r:id="rId11"/>
    <p:sldId id="275" r:id="rId12"/>
    <p:sldId id="265" r:id="rId13"/>
    <p:sldId id="266" r:id="rId14"/>
    <p:sldId id="267" r:id="rId15"/>
    <p:sldId id="268" r:id="rId16"/>
    <p:sldId id="269" r:id="rId17"/>
    <p:sldId id="281" r:id="rId18"/>
    <p:sldId id="270" r:id="rId19"/>
    <p:sldId id="271" r:id="rId20"/>
    <p:sldId id="277" r:id="rId21"/>
    <p:sldId id="278" r:id="rId22"/>
    <p:sldId id="279" r:id="rId23"/>
    <p:sldId id="280" r:id="rId24"/>
    <p:sldId id="273"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BD6D"/>
    <a:srgbClr val="F47D30"/>
    <a:srgbClr val="D9AD09"/>
    <a:srgbClr val="CBDEB8"/>
    <a:srgbClr val="00B3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356" autoAdjust="0"/>
  </p:normalViewPr>
  <p:slideViewPr>
    <p:cSldViewPr>
      <p:cViewPr varScale="1">
        <p:scale>
          <a:sx n="75" d="100"/>
          <a:sy n="75" d="100"/>
        </p:scale>
        <p:origin x="1014" y="72"/>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27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4975F30-52D4-4702-9B2B-E1ABE50E3573}" type="datetimeFigureOut">
              <a:rPr lang="en-US" smtClean="0"/>
              <a:t>1/20/2022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6573B85-AF22-4ED6-9D59-7F9DB95273FF}" type="slidenum">
              <a:rPr lang="en-US" smtClean="0"/>
              <a:t>‹#›</a:t>
            </a:fld>
            <a:endParaRPr lang="en-US"/>
          </a:p>
        </p:txBody>
      </p:sp>
    </p:spTree>
    <p:extLst>
      <p:ext uri="{BB962C8B-B14F-4D97-AF65-F5344CB8AC3E}">
        <p14:creationId xmlns:p14="http://schemas.microsoft.com/office/powerpoint/2010/main" val="1354888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4C8E795-7AA4-4472-9DF8-3A1F105ADEE9}" type="datetimeFigureOut">
              <a:rPr lang="en-US" smtClean="0"/>
              <a:t>1/20/2022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800B922-40E0-40A8-9FF8-5849236EE94C}" type="slidenum">
              <a:rPr lang="en-US" smtClean="0"/>
              <a:t>‹#›</a:t>
            </a:fld>
            <a:endParaRPr lang="en-US"/>
          </a:p>
        </p:txBody>
      </p:sp>
    </p:spTree>
    <p:extLst>
      <p:ext uri="{BB962C8B-B14F-4D97-AF65-F5344CB8AC3E}">
        <p14:creationId xmlns:p14="http://schemas.microsoft.com/office/powerpoint/2010/main" val="4146500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opi.mt.gov/pdf/SchoolFood/Forms/CR/MilkSubstitutionInfo.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opi.mt.gov/pdf/SchoolFood/Forms/CR/MilkSubstitutionList.pdf"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Introductory</a:t>
            </a:r>
            <a:r>
              <a:rPr lang="en-US" baseline="0" dirty="0"/>
              <a:t> music.</a:t>
            </a:r>
          </a:p>
          <a:p>
            <a:r>
              <a:rPr lang="en-US" i="1" baseline="0" dirty="0"/>
              <a:t>Stars and Stripes Forever </a:t>
            </a:r>
            <a:r>
              <a:rPr lang="en-US" baseline="0" dirty="0"/>
              <a:t>by John Philip Sousa</a:t>
            </a:r>
            <a:endParaRPr lang="en-US" dirty="0"/>
          </a:p>
        </p:txBody>
      </p:sp>
      <p:sp>
        <p:nvSpPr>
          <p:cNvPr id="4" name="Slide Number Placeholder 3"/>
          <p:cNvSpPr>
            <a:spLocks noGrp="1"/>
          </p:cNvSpPr>
          <p:nvPr>
            <p:ph type="sldNum" sz="quarter" idx="10"/>
          </p:nvPr>
        </p:nvSpPr>
        <p:spPr/>
        <p:txBody>
          <a:bodyPr/>
          <a:lstStyle/>
          <a:p>
            <a:fld id="{3800B922-40E0-40A8-9FF8-5849236EE94C}" type="slidenum">
              <a:rPr lang="en-US" smtClean="0"/>
              <a:t>1</a:t>
            </a:fld>
            <a:endParaRPr lang="en-US"/>
          </a:p>
        </p:txBody>
      </p:sp>
    </p:spTree>
    <p:extLst>
      <p:ext uri="{BB962C8B-B14F-4D97-AF65-F5344CB8AC3E}">
        <p14:creationId xmlns:p14="http://schemas.microsoft.com/office/powerpoint/2010/main" val="1747779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The public includes applicants, participants, potentially eligible persons, and the community at large. </a:t>
            </a:r>
            <a:endParaRPr lang="en-US" b="0" dirty="0">
              <a:effectLst/>
            </a:endParaRPr>
          </a:p>
          <a:p>
            <a:endParaRPr lang="en-US" sz="1200" dirty="0">
              <a:latin typeface="Calibri Light" pitchFamily="34" charset="0"/>
            </a:endParaRPr>
          </a:p>
          <a:p>
            <a:pPr marL="533400" indent="-533400" algn="l" fontAlgn="auto">
              <a:lnSpc>
                <a:spcPct val="90000"/>
              </a:lnSpc>
              <a:spcAft>
                <a:spcPts val="0"/>
              </a:spcAft>
              <a:buFont typeface="Wingdings" pitchFamily="2" charset="2"/>
              <a:buNone/>
              <a:defRPr/>
            </a:pPr>
            <a:r>
              <a:rPr lang="en-US" sz="1200" dirty="0">
                <a:latin typeface="Calibri Light" pitchFamily="34" charset="0"/>
              </a:rPr>
              <a:t>The public notification system must include:</a:t>
            </a:r>
          </a:p>
          <a:p>
            <a:pPr marL="533400" indent="-533400" algn="l" fontAlgn="auto">
              <a:lnSpc>
                <a:spcPct val="90000"/>
              </a:lnSpc>
              <a:spcAft>
                <a:spcPts val="0"/>
              </a:spcAft>
              <a:buFont typeface="Wingdings" pitchFamily="2" charset="2"/>
              <a:buNone/>
              <a:defRPr/>
            </a:pPr>
            <a:endParaRPr lang="en-US" sz="1200" dirty="0">
              <a:latin typeface="Calibri Light" pitchFamily="34" charset="0"/>
            </a:endParaRPr>
          </a:p>
          <a:p>
            <a:pPr marL="0" indent="0" algn="l" fontAlgn="auto">
              <a:lnSpc>
                <a:spcPct val="90000"/>
              </a:lnSpc>
              <a:spcAft>
                <a:spcPts val="0"/>
              </a:spcAft>
              <a:buNone/>
              <a:defRPr/>
            </a:pPr>
            <a:r>
              <a:rPr lang="en-US" sz="1200" b="1" dirty="0">
                <a:latin typeface="Calibri Light" pitchFamily="34" charset="0"/>
              </a:rPr>
              <a:t>Program Availability</a:t>
            </a:r>
          </a:p>
          <a:p>
            <a:pPr rtl="0">
              <a:spcBef>
                <a:spcPts val="0"/>
              </a:spcBef>
              <a:spcAft>
                <a:spcPts val="0"/>
              </a:spcAft>
            </a:pPr>
            <a:r>
              <a:rPr lang="en-US" sz="1200" dirty="0">
                <a:latin typeface="Calibri Light" pitchFamily="34" charset="0"/>
              </a:rPr>
              <a:t>Sponsors must take specific actions to inform the public of their program rights and responsibilities and the steps necessary for participation. </a:t>
            </a:r>
            <a:r>
              <a:rPr lang="en-US" sz="1800" b="0" i="0" u="none" strike="noStrike" dirty="0">
                <a:solidFill>
                  <a:srgbClr val="000000"/>
                </a:solidFill>
                <a:effectLst/>
                <a:latin typeface="Arial" panose="020B0604020202020204" pitchFamily="34" charset="0"/>
              </a:rPr>
              <a:t>Sponsors must provide information to the public about the availability of their program, including the location, hours of operation, eligibility requirements, and the benefits and services that are offered.</a:t>
            </a:r>
            <a:endParaRPr lang="en-US" b="0" dirty="0">
              <a:effectLst/>
            </a:endParaRPr>
          </a:p>
          <a:p>
            <a:br>
              <a:rPr lang="en-US" dirty="0"/>
            </a:br>
            <a:endParaRPr lang="en-US" sz="1200" dirty="0">
              <a:latin typeface="Calibri Light" pitchFamily="34" charset="0"/>
            </a:endParaRPr>
          </a:p>
          <a:p>
            <a:pPr marL="0" indent="0" algn="l" fontAlgn="auto">
              <a:lnSpc>
                <a:spcPct val="90000"/>
              </a:lnSpc>
              <a:spcAft>
                <a:spcPts val="0"/>
              </a:spcAft>
              <a:buNone/>
              <a:defRPr/>
            </a:pPr>
            <a:r>
              <a:rPr lang="en-US" sz="1200" b="1" dirty="0">
                <a:solidFill>
                  <a:srgbClr val="FF0000"/>
                </a:solidFill>
                <a:latin typeface="Calibri Light" pitchFamily="34" charset="0"/>
              </a:rPr>
              <a:t>All sponsors must sent a public release to local media.</a:t>
            </a:r>
          </a:p>
          <a:p>
            <a:pPr marL="533400" indent="-533400" algn="l" fontAlgn="auto">
              <a:lnSpc>
                <a:spcPct val="90000"/>
              </a:lnSpc>
              <a:spcAft>
                <a:spcPts val="0"/>
              </a:spcAft>
              <a:buFont typeface="Wingdings" pitchFamily="2" charset="2"/>
              <a:buNone/>
              <a:defRPr/>
            </a:pPr>
            <a:endParaRPr lang="en-US" sz="1200" dirty="0">
              <a:latin typeface="Calibri Light" pitchFamily="34" charset="0"/>
            </a:endParaRPr>
          </a:p>
          <a:p>
            <a:pPr marL="0" indent="0" algn="l" fontAlgn="auto">
              <a:lnSpc>
                <a:spcPct val="90000"/>
              </a:lnSpc>
              <a:spcAft>
                <a:spcPts val="0"/>
              </a:spcAft>
              <a:buNone/>
              <a:defRPr/>
            </a:pPr>
            <a:r>
              <a:rPr lang="en-US" sz="1200" b="1" dirty="0">
                <a:latin typeface="Calibri Light" pitchFamily="34" charset="0"/>
              </a:rPr>
              <a:t>Complaint Information</a:t>
            </a:r>
          </a:p>
          <a:p>
            <a:pPr marL="0" indent="0" algn="l" fontAlgn="auto">
              <a:lnSpc>
                <a:spcPct val="90000"/>
              </a:lnSpc>
              <a:spcAft>
                <a:spcPts val="0"/>
              </a:spcAft>
              <a:buNone/>
              <a:defRPr/>
            </a:pPr>
            <a:r>
              <a:rPr lang="en-US" sz="1200" dirty="0">
                <a:latin typeface="Calibri Light" pitchFamily="34" charset="0"/>
              </a:rPr>
              <a:t>Applicants and participants must be advised of their right to file a discrimination complaint, how to file a complaint and the complaint procedures.</a:t>
            </a:r>
          </a:p>
          <a:p>
            <a:pPr marL="533400" indent="-533400" algn="l" fontAlgn="auto">
              <a:lnSpc>
                <a:spcPct val="90000"/>
              </a:lnSpc>
              <a:spcAft>
                <a:spcPts val="0"/>
              </a:spcAft>
              <a:buFont typeface="Wingdings" pitchFamily="2" charset="2"/>
              <a:buNone/>
              <a:defRPr/>
            </a:pPr>
            <a:endParaRPr lang="en-US" sz="1200" dirty="0">
              <a:latin typeface="Calibri Light" pitchFamily="34" charset="0"/>
            </a:endParaRPr>
          </a:p>
          <a:p>
            <a:pPr marL="0" indent="0" algn="l" fontAlgn="auto">
              <a:lnSpc>
                <a:spcPct val="90000"/>
              </a:lnSpc>
              <a:spcAft>
                <a:spcPts val="0"/>
              </a:spcAft>
              <a:buNone/>
              <a:defRPr/>
            </a:pPr>
            <a:r>
              <a:rPr lang="en-US" sz="1200" b="1" dirty="0">
                <a:latin typeface="Calibri Light" pitchFamily="34" charset="0"/>
              </a:rPr>
              <a:t>Nondiscrimination Statement </a:t>
            </a:r>
          </a:p>
          <a:p>
            <a:pPr marL="0" indent="0" algn="l" fontAlgn="auto">
              <a:lnSpc>
                <a:spcPct val="90000"/>
              </a:lnSpc>
              <a:spcAft>
                <a:spcPts val="0"/>
              </a:spcAft>
              <a:buNone/>
              <a:defRPr/>
            </a:pPr>
            <a:r>
              <a:rPr lang="en-US" sz="1200" dirty="0">
                <a:latin typeface="Calibri Light" pitchFamily="34" charset="0"/>
              </a:rPr>
              <a:t>All informational materials and sources, including Web sites used by sponsors to inform the public about School Nutrition Programs, must contain a nondiscrimination statement.</a:t>
            </a:r>
          </a:p>
        </p:txBody>
      </p:sp>
      <p:sp>
        <p:nvSpPr>
          <p:cNvPr id="4" name="Slide Number Placeholder 3"/>
          <p:cNvSpPr>
            <a:spLocks noGrp="1"/>
          </p:cNvSpPr>
          <p:nvPr>
            <p:ph type="sldNum" sz="quarter" idx="10"/>
          </p:nvPr>
        </p:nvSpPr>
        <p:spPr/>
        <p:txBody>
          <a:bodyPr/>
          <a:lstStyle/>
          <a:p>
            <a:fld id="{3800B922-40E0-40A8-9FF8-5849236EE94C}" type="slidenum">
              <a:rPr lang="en-US" smtClean="0"/>
              <a:t>10</a:t>
            </a:fld>
            <a:endParaRPr lang="en-US"/>
          </a:p>
        </p:txBody>
      </p:sp>
    </p:spTree>
    <p:extLst>
      <p:ext uri="{BB962C8B-B14F-4D97-AF65-F5344CB8AC3E}">
        <p14:creationId xmlns:p14="http://schemas.microsoft.com/office/powerpoint/2010/main" val="174066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a</a:t>
            </a:r>
            <a:r>
              <a:rPr lang="en-US" baseline="0" dirty="0"/>
              <a:t> few  </a:t>
            </a:r>
            <a:r>
              <a:rPr lang="en-US" dirty="0"/>
              <a:t>methods</a:t>
            </a:r>
            <a:r>
              <a:rPr lang="en-US" baseline="0" dirty="0"/>
              <a:t> of informing the public?</a:t>
            </a:r>
          </a:p>
          <a:p>
            <a:endParaRPr lang="en-US" baseline="0" dirty="0"/>
          </a:p>
          <a:p>
            <a:r>
              <a:rPr lang="en-US" baseline="0" dirty="0"/>
              <a:t>The </a:t>
            </a:r>
            <a:r>
              <a:rPr lang="en-US" i="1" baseline="0" dirty="0"/>
              <a:t>And Just for All Poster (11X17)  is intended to communicate program availability, complaint procedures and it also provides the nondiscrimination statement. </a:t>
            </a:r>
          </a:p>
          <a:p>
            <a:endParaRPr lang="en-US" i="1" baseline="0" dirty="0"/>
          </a:p>
          <a:p>
            <a:r>
              <a:rPr lang="en-US" i="0" baseline="0" dirty="0"/>
              <a:t>OPI School Nutrition Programs provides a public release document for sponsor use each year on the www.opi.mt.gov. </a:t>
            </a:r>
          </a:p>
          <a:p>
            <a:endParaRPr lang="en-US" i="0" baseline="0" dirty="0"/>
          </a:p>
          <a:p>
            <a:endParaRPr lang="en-US" i="0" baseline="0" dirty="0"/>
          </a:p>
          <a:p>
            <a:endParaRPr lang="en-US" i="0" baseline="0" dirty="0"/>
          </a:p>
          <a:p>
            <a:endParaRPr lang="en-US" i="0" baseline="0" dirty="0"/>
          </a:p>
          <a:p>
            <a:endParaRPr lang="en-US" dirty="0"/>
          </a:p>
        </p:txBody>
      </p:sp>
      <p:sp>
        <p:nvSpPr>
          <p:cNvPr id="4" name="Slide Number Placeholder 3"/>
          <p:cNvSpPr>
            <a:spLocks noGrp="1"/>
          </p:cNvSpPr>
          <p:nvPr>
            <p:ph type="sldNum" sz="quarter" idx="10"/>
          </p:nvPr>
        </p:nvSpPr>
        <p:spPr/>
        <p:txBody>
          <a:bodyPr/>
          <a:lstStyle/>
          <a:p>
            <a:fld id="{3800B922-40E0-40A8-9FF8-5849236EE94C}" type="slidenum">
              <a:rPr lang="en-US" smtClean="0"/>
              <a:t>11</a:t>
            </a:fld>
            <a:endParaRPr lang="en-US"/>
          </a:p>
        </p:txBody>
      </p:sp>
    </p:spTree>
    <p:extLst>
      <p:ext uri="{BB962C8B-B14F-4D97-AF65-F5344CB8AC3E}">
        <p14:creationId xmlns:p14="http://schemas.microsoft.com/office/powerpoint/2010/main" val="1531572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information materials and sources including websites</a:t>
            </a:r>
            <a:r>
              <a:rPr lang="en-US" baseline="0" dirty="0"/>
              <a:t> used to inform the public about school nutrition programs must contain a nondiscrimination statement.</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At a minimum, the nondiscrimination statement or a link to it, must be included on the home page of the program information</a:t>
            </a:r>
            <a:r>
              <a:rPr lang="en-US" baseline="0" dirty="0"/>
              <a:t>. It does not need to be included on each page of the website.</a:t>
            </a:r>
          </a:p>
          <a:p>
            <a:endParaRPr lang="en-US" baseline="0" dirty="0"/>
          </a:p>
          <a:p>
            <a:r>
              <a:rPr lang="en-US" b="1" baseline="0" dirty="0"/>
              <a:t>The nondiscrimination statement cannot be modified. </a:t>
            </a:r>
          </a:p>
          <a:p>
            <a:endParaRPr lang="en-US" b="1" baseline="0" dirty="0"/>
          </a:p>
          <a:p>
            <a:r>
              <a:rPr lang="en-US" baseline="0" dirty="0"/>
              <a:t>The full statement is preferred. It must be used in documents that are more than 1 page and it should be in print size no smaller than the text of the document. 11 point font is recommended by USDA.</a:t>
            </a:r>
          </a:p>
          <a:p>
            <a:r>
              <a:rPr lang="en-US" baseline="0" dirty="0"/>
              <a:t>If the informational material being provided is too small to permit the full statement to be included, the material will, at a minimum include the statement, in print no smaller than the text, that “This institution is an equal opportunity provider.”</a:t>
            </a:r>
          </a:p>
          <a:p>
            <a:endParaRPr lang="en-US" baseline="0" dirty="0"/>
          </a:p>
          <a:p>
            <a:r>
              <a:rPr lang="en-US" sz="1800" b="0" i="0" u="none" strike="noStrike" dirty="0">
                <a:solidFill>
                  <a:srgbClr val="000000"/>
                </a:solidFill>
                <a:effectLst/>
                <a:latin typeface="Arial" panose="020B0604020202020204" pitchFamily="34" charset="0"/>
              </a:rPr>
              <a:t>It is also important to convey the equal opportunity message when using photos or pictorial program information.</a:t>
            </a:r>
            <a:endParaRPr lang="en-US" baseline="0" dirty="0"/>
          </a:p>
        </p:txBody>
      </p:sp>
      <p:sp>
        <p:nvSpPr>
          <p:cNvPr id="4" name="Slide Number Placeholder 3"/>
          <p:cNvSpPr>
            <a:spLocks noGrp="1"/>
          </p:cNvSpPr>
          <p:nvPr>
            <p:ph type="sldNum" sz="quarter" idx="10"/>
          </p:nvPr>
        </p:nvSpPr>
        <p:spPr/>
        <p:txBody>
          <a:bodyPr/>
          <a:lstStyle/>
          <a:p>
            <a:fld id="{3800B922-40E0-40A8-9FF8-5849236EE94C}" type="slidenum">
              <a:rPr lang="en-US" smtClean="0"/>
              <a:t>12</a:t>
            </a:fld>
            <a:endParaRPr lang="en-US"/>
          </a:p>
        </p:txBody>
      </p:sp>
    </p:spTree>
    <p:extLst>
      <p:ext uri="{BB962C8B-B14F-4D97-AF65-F5344CB8AC3E}">
        <p14:creationId xmlns:p14="http://schemas.microsoft.com/office/powerpoint/2010/main" val="1077045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are the protected classes. </a:t>
            </a:r>
            <a:endParaRPr lang="en-US" dirty="0"/>
          </a:p>
        </p:txBody>
      </p:sp>
      <p:sp>
        <p:nvSpPr>
          <p:cNvPr id="4" name="Slide Number Placeholder 3"/>
          <p:cNvSpPr>
            <a:spLocks noGrp="1"/>
          </p:cNvSpPr>
          <p:nvPr>
            <p:ph type="sldNum" sz="quarter" idx="10"/>
          </p:nvPr>
        </p:nvSpPr>
        <p:spPr/>
        <p:txBody>
          <a:bodyPr/>
          <a:lstStyle/>
          <a:p>
            <a:fld id="{3800B922-40E0-40A8-9FF8-5849236EE94C}" type="slidenum">
              <a:rPr lang="en-US" smtClean="0"/>
              <a:t>13</a:t>
            </a:fld>
            <a:endParaRPr lang="en-US"/>
          </a:p>
        </p:txBody>
      </p:sp>
    </p:spTree>
    <p:extLst>
      <p:ext uri="{BB962C8B-B14F-4D97-AF65-F5344CB8AC3E}">
        <p14:creationId xmlns:p14="http://schemas.microsoft.com/office/powerpoint/2010/main" val="155131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use disability as</a:t>
            </a:r>
            <a:r>
              <a:rPr lang="en-US" baseline="0" dirty="0"/>
              <a:t> an example of one of the protected classes.</a:t>
            </a:r>
          </a:p>
        </p:txBody>
      </p:sp>
      <p:sp>
        <p:nvSpPr>
          <p:cNvPr id="4" name="Slide Number Placeholder 3"/>
          <p:cNvSpPr>
            <a:spLocks noGrp="1"/>
          </p:cNvSpPr>
          <p:nvPr>
            <p:ph type="sldNum" sz="quarter" idx="10"/>
          </p:nvPr>
        </p:nvSpPr>
        <p:spPr/>
        <p:txBody>
          <a:bodyPr/>
          <a:lstStyle/>
          <a:p>
            <a:fld id="{3800B922-40E0-40A8-9FF8-5849236EE94C}" type="slidenum">
              <a:rPr lang="en-US" smtClean="0"/>
              <a:t>14</a:t>
            </a:fld>
            <a:endParaRPr lang="en-US"/>
          </a:p>
        </p:txBody>
      </p:sp>
    </p:spTree>
    <p:extLst>
      <p:ext uri="{BB962C8B-B14F-4D97-AF65-F5344CB8AC3E}">
        <p14:creationId xmlns:p14="http://schemas.microsoft.com/office/powerpoint/2010/main" val="3105136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OPI School Nutrition has posted a</a:t>
            </a:r>
            <a:r>
              <a:rPr lang="en-US" baseline="0" dirty="0"/>
              <a:t> Medical Statement for Children with Disabilities: </a:t>
            </a:r>
            <a:r>
              <a:rPr lang="en-US" dirty="0"/>
              <a:t>  http://opi.mt.gov/PDF/schoolfood/Forms/CR/MedStatemntChildWDis.pdf</a:t>
            </a:r>
          </a:p>
          <a:p>
            <a:endParaRPr lang="en-US" dirty="0"/>
          </a:p>
          <a:p>
            <a:r>
              <a:rPr lang="en-US" dirty="0"/>
              <a:t>School Nutrition programs are not required to provide alternates for nondisabled persons but may prefer to make</a:t>
            </a:r>
            <a:r>
              <a:rPr lang="en-US" baseline="0" dirty="0"/>
              <a:t> reasonable accommodations as part of customer service.</a:t>
            </a:r>
          </a:p>
          <a:p>
            <a:r>
              <a:rPr lang="fr-FR" dirty="0">
                <a:effectLst/>
                <a:hlinkClick r:id="rId3"/>
              </a:rPr>
              <a:t>Milk Substitution Information</a:t>
            </a:r>
            <a:br>
              <a:rPr lang="fr-FR" dirty="0">
                <a:effectLst/>
              </a:rPr>
            </a:br>
            <a:r>
              <a:rPr lang="fr-FR" dirty="0">
                <a:effectLst/>
                <a:hlinkClick r:id="rId4"/>
              </a:rPr>
              <a:t>Milk Substitution List </a:t>
            </a:r>
            <a:endParaRPr lang="fr-FR" dirty="0">
              <a:effectLst/>
            </a:endParaRPr>
          </a:p>
          <a:p>
            <a:endParaRPr lang="en-US" baseline="0" dirty="0"/>
          </a:p>
        </p:txBody>
      </p:sp>
      <p:sp>
        <p:nvSpPr>
          <p:cNvPr id="4" name="Slide Number Placeholder 3"/>
          <p:cNvSpPr>
            <a:spLocks noGrp="1"/>
          </p:cNvSpPr>
          <p:nvPr>
            <p:ph type="sldNum" sz="quarter" idx="10"/>
          </p:nvPr>
        </p:nvSpPr>
        <p:spPr/>
        <p:txBody>
          <a:bodyPr/>
          <a:lstStyle/>
          <a:p>
            <a:fld id="{3800B922-40E0-40A8-9FF8-5849236EE94C}" type="slidenum">
              <a:rPr lang="en-US" smtClean="0"/>
              <a:t>15</a:t>
            </a:fld>
            <a:endParaRPr lang="en-US"/>
          </a:p>
        </p:txBody>
      </p:sp>
    </p:spTree>
    <p:extLst>
      <p:ext uri="{BB962C8B-B14F-4D97-AF65-F5344CB8AC3E}">
        <p14:creationId xmlns:p14="http://schemas.microsoft.com/office/powerpoint/2010/main" val="3157529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State Agency and School Food Authorities must ensure meaningful access by accommodating people with limited English proficiency in the language they can read, write, and understand</a:t>
            </a:r>
          </a:p>
          <a:p>
            <a:endParaRPr lang="en-US" dirty="0"/>
          </a:p>
          <a:p>
            <a:r>
              <a:rPr lang="en-US" dirty="0"/>
              <a:t>Schools may not use children interpreters (such as other students) under the age of 18 due to complexities of federal </a:t>
            </a:r>
            <a:r>
              <a:rPr lang="en-US"/>
              <a:t>nutrition program policy</a:t>
            </a:r>
          </a:p>
          <a:p>
            <a:endParaRPr lang="en-US" dirty="0"/>
          </a:p>
          <a:p>
            <a:r>
              <a:rPr lang="en-US" dirty="0"/>
              <a:t>Montana OPI is in the process of acquiring interpretation and translation services that will be free to SFAs as of August 2021. Please reach out to your Regional Specialist to inquire on the status and to provide additional information of what type of services are needed for meaningful school nutrition program access. </a:t>
            </a:r>
          </a:p>
        </p:txBody>
      </p:sp>
      <p:sp>
        <p:nvSpPr>
          <p:cNvPr id="4" name="Slide Number Placeholder 3"/>
          <p:cNvSpPr>
            <a:spLocks noGrp="1"/>
          </p:cNvSpPr>
          <p:nvPr>
            <p:ph type="sldNum" sz="quarter" idx="5"/>
          </p:nvPr>
        </p:nvSpPr>
        <p:spPr/>
        <p:txBody>
          <a:bodyPr/>
          <a:lstStyle/>
          <a:p>
            <a:fld id="{3800B922-40E0-40A8-9FF8-5849236EE94C}" type="slidenum">
              <a:rPr lang="en-US" smtClean="0"/>
              <a:t>16</a:t>
            </a:fld>
            <a:endParaRPr lang="en-US"/>
          </a:p>
        </p:txBody>
      </p:sp>
    </p:spTree>
    <p:extLst>
      <p:ext uri="{BB962C8B-B14F-4D97-AF65-F5344CB8AC3E}">
        <p14:creationId xmlns:p14="http://schemas.microsoft.com/office/powerpoint/2010/main" val="2450609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00B922-40E0-40A8-9FF8-5849236EE94C}" type="slidenum">
              <a:rPr lang="en-US" smtClean="0"/>
              <a:t>17</a:t>
            </a:fld>
            <a:endParaRPr lang="en-US"/>
          </a:p>
        </p:txBody>
      </p:sp>
    </p:spTree>
    <p:extLst>
      <p:ext uri="{BB962C8B-B14F-4D97-AF65-F5344CB8AC3E}">
        <p14:creationId xmlns:p14="http://schemas.microsoft.com/office/powerpoint/2010/main" val="2016708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00B922-40E0-40A8-9FF8-5849236EE94C}" type="slidenum">
              <a:rPr lang="en-US" smtClean="0"/>
              <a:t>18</a:t>
            </a:fld>
            <a:endParaRPr lang="en-US"/>
          </a:p>
        </p:txBody>
      </p:sp>
    </p:spTree>
    <p:extLst>
      <p:ext uri="{BB962C8B-B14F-4D97-AF65-F5344CB8AC3E}">
        <p14:creationId xmlns:p14="http://schemas.microsoft.com/office/powerpoint/2010/main" val="37149841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Equal Employment Opportunity Commission ADR Techniques https://www.eeoc.gov/federal-sector/types-adr-techniques </a:t>
            </a:r>
          </a:p>
        </p:txBody>
      </p:sp>
      <p:sp>
        <p:nvSpPr>
          <p:cNvPr id="4" name="Slide Number Placeholder 3"/>
          <p:cNvSpPr>
            <a:spLocks noGrp="1"/>
          </p:cNvSpPr>
          <p:nvPr>
            <p:ph type="sldNum" sz="quarter" idx="5"/>
          </p:nvPr>
        </p:nvSpPr>
        <p:spPr/>
        <p:txBody>
          <a:bodyPr/>
          <a:lstStyle/>
          <a:p>
            <a:fld id="{3800B922-40E0-40A8-9FF8-5849236EE94C}" type="slidenum">
              <a:rPr lang="en-US" smtClean="0"/>
              <a:t>22</a:t>
            </a:fld>
            <a:endParaRPr lang="en-US"/>
          </a:p>
        </p:txBody>
      </p:sp>
    </p:spTree>
    <p:extLst>
      <p:ext uri="{BB962C8B-B14F-4D97-AF65-F5344CB8AC3E}">
        <p14:creationId xmlns:p14="http://schemas.microsoft.com/office/powerpoint/2010/main" val="3837330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sponsors who receive federal dollars must implement civil rights requirements </a:t>
            </a:r>
            <a:r>
              <a:rPr lang="en-US" u="sng" baseline="0" dirty="0"/>
              <a:t>and </a:t>
            </a:r>
            <a:r>
              <a:rPr lang="en-US" baseline="0" dirty="0"/>
              <a:t>provide an annual Civil Rights training to be eligible for the program.</a:t>
            </a:r>
          </a:p>
          <a:p>
            <a:endParaRPr lang="en-US" baseline="0" dirty="0"/>
          </a:p>
          <a:p>
            <a:r>
              <a:rPr lang="en-US" baseline="0" dirty="0"/>
              <a:t>This annual requirement needs to be documented with an attendance roster and must cover the following areas:</a:t>
            </a:r>
          </a:p>
          <a:p>
            <a:endParaRPr lang="en-US" baseline="0" dirty="0"/>
          </a:p>
          <a:p>
            <a:pPr marL="228600" indent="-228600">
              <a:buAutoNum type="alphaUcPeriod"/>
            </a:pPr>
            <a:r>
              <a:rPr lang="en-US" baseline="0" dirty="0"/>
              <a:t>Collection and use of data</a:t>
            </a:r>
          </a:p>
          <a:p>
            <a:pPr marL="228600" indent="-228600">
              <a:buAutoNum type="alphaUcPeriod"/>
            </a:pPr>
            <a:r>
              <a:rPr lang="en-US" baseline="0" dirty="0"/>
              <a:t>Public notification systems</a:t>
            </a:r>
          </a:p>
          <a:p>
            <a:pPr marL="228600" indent="-228600">
              <a:buAutoNum type="alphaUcPeriod"/>
            </a:pPr>
            <a:r>
              <a:rPr lang="en-US" baseline="0" dirty="0"/>
              <a:t>Complaint procedures</a:t>
            </a:r>
          </a:p>
          <a:p>
            <a:pPr marL="228600" indent="-228600">
              <a:buAutoNum type="alphaUcPeriod"/>
            </a:pPr>
            <a:r>
              <a:rPr lang="en-US" baseline="0" dirty="0"/>
              <a:t>Compliance review techniques &amp; resolution</a:t>
            </a:r>
          </a:p>
          <a:p>
            <a:pPr marL="228600" indent="-228600">
              <a:buAutoNum type="alphaUcPeriod"/>
            </a:pPr>
            <a:r>
              <a:rPr lang="en-US" baseline="0" dirty="0"/>
              <a:t>Reasonable accommodation of persons with disabilities</a:t>
            </a:r>
          </a:p>
          <a:p>
            <a:pPr marL="228600" indent="-228600">
              <a:buAutoNum type="alphaUcPeriod"/>
            </a:pPr>
            <a:r>
              <a:rPr lang="en-US" baseline="0" dirty="0"/>
              <a:t>Requirements for language assistance</a:t>
            </a:r>
          </a:p>
          <a:p>
            <a:pPr marL="228600" indent="-228600">
              <a:buAutoNum type="alphaUcPeriod"/>
            </a:pPr>
            <a:r>
              <a:rPr lang="en-US" baseline="0" dirty="0"/>
              <a:t>Conflict resolution and customer service.</a:t>
            </a:r>
          </a:p>
          <a:p>
            <a:pPr marL="228600" indent="-228600">
              <a:buAutoNum type="alphaUcPeriod"/>
            </a:pPr>
            <a:endParaRPr lang="en-US" baseline="0" dirty="0"/>
          </a:p>
          <a:p>
            <a:pPr marL="0" indent="0">
              <a:buNone/>
            </a:pPr>
            <a:r>
              <a:rPr lang="en-US" baseline="0" dirty="0"/>
              <a:t>These items will be addressed throughout this training.</a:t>
            </a:r>
          </a:p>
        </p:txBody>
      </p:sp>
      <p:sp>
        <p:nvSpPr>
          <p:cNvPr id="4" name="Slide Number Placeholder 3"/>
          <p:cNvSpPr>
            <a:spLocks noGrp="1"/>
          </p:cNvSpPr>
          <p:nvPr>
            <p:ph type="sldNum" sz="quarter" idx="10"/>
          </p:nvPr>
        </p:nvSpPr>
        <p:spPr/>
        <p:txBody>
          <a:bodyPr/>
          <a:lstStyle/>
          <a:p>
            <a:fld id="{3800B922-40E0-40A8-9FF8-5849236EE94C}" type="slidenum">
              <a:rPr lang="en-US" smtClean="0"/>
              <a:t>2</a:t>
            </a:fld>
            <a:endParaRPr lang="en-US"/>
          </a:p>
        </p:txBody>
      </p:sp>
    </p:spTree>
    <p:extLst>
      <p:ext uri="{BB962C8B-B14F-4D97-AF65-F5344CB8AC3E}">
        <p14:creationId xmlns:p14="http://schemas.microsoft.com/office/powerpoint/2010/main" val="3881474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of civil rights regulation is to assure that benefits of Child</a:t>
            </a:r>
            <a:r>
              <a:rPr lang="en-US" baseline="0" dirty="0"/>
              <a:t> Nutrition Programs are made available to all eligible people in a respectful, non-discriminatory manner. </a:t>
            </a:r>
          </a:p>
          <a:p>
            <a:r>
              <a:rPr lang="en-US" baseline="0" dirty="0"/>
              <a:t>There should be no barrier for participation. All participants should be treated equally – and should understand their rights. </a:t>
            </a:r>
            <a:endParaRPr lang="en-US" dirty="0"/>
          </a:p>
        </p:txBody>
      </p:sp>
      <p:sp>
        <p:nvSpPr>
          <p:cNvPr id="4" name="Slide Number Placeholder 3"/>
          <p:cNvSpPr>
            <a:spLocks noGrp="1"/>
          </p:cNvSpPr>
          <p:nvPr>
            <p:ph type="sldNum" sz="quarter" idx="10"/>
          </p:nvPr>
        </p:nvSpPr>
        <p:spPr/>
        <p:txBody>
          <a:bodyPr/>
          <a:lstStyle/>
          <a:p>
            <a:fld id="{3800B922-40E0-40A8-9FF8-5849236EE94C}" type="slidenum">
              <a:rPr lang="en-US" smtClean="0"/>
              <a:t>3</a:t>
            </a:fld>
            <a:endParaRPr lang="en-US"/>
          </a:p>
        </p:txBody>
      </p:sp>
    </p:spTree>
    <p:extLst>
      <p:ext uri="{BB962C8B-B14F-4D97-AF65-F5344CB8AC3E}">
        <p14:creationId xmlns:p14="http://schemas.microsoft.com/office/powerpoint/2010/main" val="1204125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Discrimination is different</a:t>
            </a:r>
            <a:r>
              <a:rPr lang="en-US" baseline="0" dirty="0"/>
              <a:t> treatment which makes a distinction of one person or a group of persons from others; either intentionally, by neglect or by actions or lack of actions based on the protected classes.</a:t>
            </a:r>
            <a:endParaRPr lang="en-US" dirty="0"/>
          </a:p>
        </p:txBody>
      </p:sp>
      <p:sp>
        <p:nvSpPr>
          <p:cNvPr id="4" name="Slide Number Placeholder 3"/>
          <p:cNvSpPr>
            <a:spLocks noGrp="1"/>
          </p:cNvSpPr>
          <p:nvPr>
            <p:ph type="sldNum" sz="quarter" idx="10"/>
          </p:nvPr>
        </p:nvSpPr>
        <p:spPr/>
        <p:txBody>
          <a:bodyPr/>
          <a:lstStyle/>
          <a:p>
            <a:fld id="{3800B922-40E0-40A8-9FF8-5849236EE94C}" type="slidenum">
              <a:rPr lang="en-US" smtClean="0"/>
              <a:t>4</a:t>
            </a:fld>
            <a:endParaRPr lang="en-US"/>
          </a:p>
        </p:txBody>
      </p:sp>
    </p:spTree>
    <p:extLst>
      <p:ext uri="{BB962C8B-B14F-4D97-AF65-F5344CB8AC3E}">
        <p14:creationId xmlns:p14="http://schemas.microsoft.com/office/powerpoint/2010/main" val="286555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decide if an action is discriminatory? Using the 4Ds test will help you determine if a procedure or practice constitutes a civil rights violation. Was an individual or group…</a:t>
            </a:r>
          </a:p>
        </p:txBody>
      </p:sp>
      <p:sp>
        <p:nvSpPr>
          <p:cNvPr id="4" name="Slide Number Placeholder 3"/>
          <p:cNvSpPr>
            <a:spLocks noGrp="1"/>
          </p:cNvSpPr>
          <p:nvPr>
            <p:ph type="sldNum" sz="quarter" idx="10"/>
          </p:nvPr>
        </p:nvSpPr>
        <p:spPr/>
        <p:txBody>
          <a:bodyPr/>
          <a:lstStyle/>
          <a:p>
            <a:fld id="{3800B922-40E0-40A8-9FF8-5849236EE94C}" type="slidenum">
              <a:rPr lang="en-US" smtClean="0"/>
              <a:t>5</a:t>
            </a:fld>
            <a:endParaRPr lang="en-US"/>
          </a:p>
        </p:txBody>
      </p:sp>
    </p:spTree>
    <p:extLst>
      <p:ext uri="{BB962C8B-B14F-4D97-AF65-F5344CB8AC3E}">
        <p14:creationId xmlns:p14="http://schemas.microsoft.com/office/powerpoint/2010/main" val="256122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it is the policy of the USDA and the state agency to provide fair and equitable treatment to all, specific civil rights laws prohibit discrimination based on the federally protected classes. </a:t>
            </a:r>
          </a:p>
          <a:p>
            <a:endParaRPr lang="en-US" dirty="0"/>
          </a:p>
          <a:p>
            <a:r>
              <a:rPr lang="en-US" dirty="0"/>
              <a:t>There are 6 protected classes in Child Nutrition Programs.</a:t>
            </a:r>
          </a:p>
          <a:p>
            <a:r>
              <a:rPr lang="en-US" b="1" dirty="0"/>
              <a:t>Civil</a:t>
            </a:r>
            <a:r>
              <a:rPr lang="en-US" b="1" baseline="0" dirty="0"/>
              <a:t> rights violations are tied to the protected classes.</a:t>
            </a:r>
            <a:endParaRPr lang="en-US" b="1" dirty="0"/>
          </a:p>
        </p:txBody>
      </p:sp>
      <p:sp>
        <p:nvSpPr>
          <p:cNvPr id="4" name="Slide Number Placeholder 3"/>
          <p:cNvSpPr>
            <a:spLocks noGrp="1"/>
          </p:cNvSpPr>
          <p:nvPr>
            <p:ph type="sldNum" sz="quarter" idx="10"/>
          </p:nvPr>
        </p:nvSpPr>
        <p:spPr/>
        <p:txBody>
          <a:bodyPr/>
          <a:lstStyle/>
          <a:p>
            <a:fld id="{3800B922-40E0-40A8-9FF8-5849236EE94C}" type="slidenum">
              <a:rPr lang="en-US" smtClean="0"/>
              <a:t>6</a:t>
            </a:fld>
            <a:endParaRPr lang="en-US"/>
          </a:p>
        </p:txBody>
      </p:sp>
    </p:spTree>
    <p:extLst>
      <p:ext uri="{BB962C8B-B14F-4D97-AF65-F5344CB8AC3E}">
        <p14:creationId xmlns:p14="http://schemas.microsoft.com/office/powerpoint/2010/main" val="1647307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Verify.</a:t>
            </a:r>
          </a:p>
        </p:txBody>
      </p:sp>
      <p:sp>
        <p:nvSpPr>
          <p:cNvPr id="4" name="Slide Number Placeholder 3"/>
          <p:cNvSpPr>
            <a:spLocks noGrp="1"/>
          </p:cNvSpPr>
          <p:nvPr>
            <p:ph type="sldNum" sz="quarter" idx="10"/>
          </p:nvPr>
        </p:nvSpPr>
        <p:spPr/>
        <p:txBody>
          <a:bodyPr/>
          <a:lstStyle/>
          <a:p>
            <a:fld id="{3800B922-40E0-40A8-9FF8-5849236EE94C}" type="slidenum">
              <a:rPr lang="en-US" smtClean="0"/>
              <a:t>7</a:t>
            </a:fld>
            <a:endParaRPr lang="en-US"/>
          </a:p>
        </p:txBody>
      </p:sp>
    </p:spTree>
    <p:extLst>
      <p:ext uri="{BB962C8B-B14F-4D97-AF65-F5344CB8AC3E}">
        <p14:creationId xmlns:p14="http://schemas.microsoft.com/office/powerpoint/2010/main" val="2676429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Assuring that civil</a:t>
            </a:r>
            <a:r>
              <a:rPr lang="en-US" baseline="0" dirty="0"/>
              <a:t> rights are being protected is the sponsors responsibility.</a:t>
            </a:r>
          </a:p>
          <a:p>
            <a:r>
              <a:rPr lang="en-US" baseline="0" dirty="0"/>
              <a:t>Sponsors agree that they will operate in compliance with all nondiscrimination laws, regulations, instructions, policies, and guidelines, in the annual sponsor agreement. </a:t>
            </a:r>
          </a:p>
          <a:p>
            <a:endParaRPr lang="en-US" baseline="0" dirty="0"/>
          </a:p>
          <a:p>
            <a:r>
              <a:rPr lang="en-US" baseline="0" dirty="0"/>
              <a:t>In addition, there are several actions that sponsors are required to complete as part of this process.</a:t>
            </a:r>
          </a:p>
          <a:p>
            <a:pPr lvl="1">
              <a:lnSpc>
                <a:spcPct val="80000"/>
              </a:lnSpc>
            </a:pPr>
            <a:r>
              <a:rPr lang="en-US" dirty="0"/>
              <a:t>R</a:t>
            </a:r>
            <a:r>
              <a:rPr lang="en-US" sz="1200" dirty="0"/>
              <a:t>acial/ethnic data collection</a:t>
            </a:r>
          </a:p>
          <a:p>
            <a:pPr lvl="1">
              <a:lnSpc>
                <a:spcPct val="80000"/>
              </a:lnSpc>
            </a:pPr>
            <a:r>
              <a:rPr lang="en-US" sz="1200" dirty="0"/>
              <a:t>Public notification systems</a:t>
            </a:r>
          </a:p>
          <a:p>
            <a:pPr lvl="1">
              <a:lnSpc>
                <a:spcPct val="80000"/>
              </a:lnSpc>
            </a:pPr>
            <a:r>
              <a:rPr lang="en-US" dirty="0"/>
              <a:t>Complaint procedures</a:t>
            </a:r>
          </a:p>
          <a:p>
            <a:pPr lvl="1">
              <a:lnSpc>
                <a:spcPct val="80000"/>
              </a:lnSpc>
            </a:pPr>
            <a:r>
              <a:rPr lang="en-US" sz="1200" dirty="0"/>
              <a:t>Resolution of Noncompliance</a:t>
            </a:r>
          </a:p>
          <a:p>
            <a:pPr lvl="1">
              <a:lnSpc>
                <a:spcPct val="80000"/>
              </a:lnSpc>
            </a:pPr>
            <a:r>
              <a:rPr lang="en-US" dirty="0"/>
              <a:t>E</a:t>
            </a:r>
            <a:r>
              <a:rPr lang="en-US" sz="1200" dirty="0"/>
              <a:t>qual access plan</a:t>
            </a:r>
          </a:p>
          <a:p>
            <a:pPr lvl="1">
              <a:lnSpc>
                <a:spcPct val="80000"/>
              </a:lnSpc>
            </a:pPr>
            <a:r>
              <a:rPr lang="en-US" sz="1200" dirty="0"/>
              <a:t>Reasonable accommodation requirements</a:t>
            </a:r>
          </a:p>
          <a:p>
            <a:pPr lvl="1">
              <a:lnSpc>
                <a:spcPct val="80000"/>
              </a:lnSpc>
            </a:pPr>
            <a:r>
              <a:rPr lang="en-US" dirty="0"/>
              <a:t>L</a:t>
            </a:r>
            <a:r>
              <a:rPr lang="en-US" sz="1200" dirty="0"/>
              <a:t>anguage assistance requirements</a:t>
            </a:r>
          </a:p>
          <a:p>
            <a:pPr lvl="1">
              <a:lnSpc>
                <a:spcPct val="80000"/>
              </a:lnSpc>
            </a:pPr>
            <a:r>
              <a:rPr lang="en-US" dirty="0"/>
              <a:t>C</a:t>
            </a:r>
            <a:r>
              <a:rPr lang="en-US" sz="1200" dirty="0"/>
              <a:t>onflict resolution</a:t>
            </a:r>
            <a:r>
              <a:rPr lang="en-US" dirty="0"/>
              <a:t> plan</a:t>
            </a:r>
          </a:p>
          <a:p>
            <a:pPr lvl="1">
              <a:lnSpc>
                <a:spcPct val="80000"/>
              </a:lnSpc>
            </a:pPr>
            <a:r>
              <a:rPr lang="en-US" dirty="0"/>
              <a:t>Compliance Review Techniques</a:t>
            </a:r>
          </a:p>
          <a:p>
            <a:pPr lvl="1">
              <a:lnSpc>
                <a:spcPct val="80000"/>
              </a:lnSpc>
            </a:pPr>
            <a:r>
              <a:rPr lang="en-US" dirty="0"/>
              <a:t>Customer Service</a:t>
            </a:r>
          </a:p>
          <a:p>
            <a:endParaRPr lang="en-US" dirty="0"/>
          </a:p>
        </p:txBody>
      </p:sp>
      <p:sp>
        <p:nvSpPr>
          <p:cNvPr id="4" name="Slide Number Placeholder 3"/>
          <p:cNvSpPr>
            <a:spLocks noGrp="1"/>
          </p:cNvSpPr>
          <p:nvPr>
            <p:ph type="sldNum" sz="quarter" idx="10"/>
          </p:nvPr>
        </p:nvSpPr>
        <p:spPr/>
        <p:txBody>
          <a:bodyPr/>
          <a:lstStyle/>
          <a:p>
            <a:fld id="{3800B922-40E0-40A8-9FF8-5849236EE94C}" type="slidenum">
              <a:rPr lang="en-US" smtClean="0"/>
              <a:t>8</a:t>
            </a:fld>
            <a:endParaRPr lang="en-US"/>
          </a:p>
        </p:txBody>
      </p:sp>
    </p:spTree>
    <p:extLst>
      <p:ext uri="{BB962C8B-B14F-4D97-AF65-F5344CB8AC3E}">
        <p14:creationId xmlns:p14="http://schemas.microsoft.com/office/powerpoint/2010/main" val="81595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system of self-selection by the individual is the preferred method to obtain this data.</a:t>
            </a:r>
          </a:p>
          <a:p>
            <a:endParaRPr lang="en-US" dirty="0"/>
          </a:p>
          <a:p>
            <a:r>
              <a:rPr lang="en-US" dirty="0"/>
              <a:t>These</a:t>
            </a:r>
            <a:r>
              <a:rPr lang="en-US" baseline="0" dirty="0"/>
              <a:t> are the </a:t>
            </a:r>
            <a:r>
              <a:rPr lang="en-US" i="1" baseline="0" dirty="0"/>
              <a:t>minimum </a:t>
            </a:r>
            <a:r>
              <a:rPr lang="en-US" baseline="0" dirty="0"/>
              <a:t>designations:</a:t>
            </a:r>
          </a:p>
          <a:p>
            <a:endParaRPr lang="en-US" baseline="0" dirty="0"/>
          </a:p>
          <a:p>
            <a:r>
              <a:rPr lang="en-US" baseline="0" dirty="0"/>
              <a:t>Ethnicity:</a:t>
            </a:r>
          </a:p>
          <a:p>
            <a:r>
              <a:rPr lang="en-US" baseline="0" dirty="0"/>
              <a:t>1- Hispanic or Latino.</a:t>
            </a:r>
          </a:p>
          <a:p>
            <a:r>
              <a:rPr lang="en-US" baseline="0" dirty="0"/>
              <a:t>2- Not Hispanic or Latino.</a:t>
            </a:r>
          </a:p>
          <a:p>
            <a:endParaRPr lang="en-US" baseline="0" dirty="0"/>
          </a:p>
          <a:p>
            <a:r>
              <a:rPr lang="en-US" baseline="0" dirty="0"/>
              <a:t>Race:</a:t>
            </a:r>
          </a:p>
          <a:p>
            <a:r>
              <a:rPr lang="en-US" baseline="0" dirty="0"/>
              <a:t>1 – American Indian or Alaskan Native.</a:t>
            </a:r>
          </a:p>
          <a:p>
            <a:r>
              <a:rPr lang="en-US" baseline="0" dirty="0"/>
              <a:t>2 – Asian</a:t>
            </a:r>
          </a:p>
          <a:p>
            <a:r>
              <a:rPr lang="en-US" baseline="0" dirty="0"/>
              <a:t>3 – Black or African American</a:t>
            </a:r>
          </a:p>
          <a:p>
            <a:r>
              <a:rPr lang="en-US" baseline="0" dirty="0"/>
              <a:t>4 – Native Hawaiian or Other Pacific Islander</a:t>
            </a:r>
          </a:p>
          <a:p>
            <a:r>
              <a:rPr lang="en-US" baseline="0" dirty="0"/>
              <a:t>5 – White</a:t>
            </a:r>
          </a:p>
          <a:p>
            <a:endParaRPr lang="en-US" dirty="0"/>
          </a:p>
        </p:txBody>
      </p:sp>
      <p:sp>
        <p:nvSpPr>
          <p:cNvPr id="4" name="Slide Number Placeholder 3"/>
          <p:cNvSpPr>
            <a:spLocks noGrp="1"/>
          </p:cNvSpPr>
          <p:nvPr>
            <p:ph type="sldNum" sz="quarter" idx="10"/>
          </p:nvPr>
        </p:nvSpPr>
        <p:spPr/>
        <p:txBody>
          <a:bodyPr/>
          <a:lstStyle/>
          <a:p>
            <a:fld id="{3800B922-40E0-40A8-9FF8-5849236EE94C}" type="slidenum">
              <a:rPr lang="en-US" smtClean="0"/>
              <a:t>9</a:t>
            </a:fld>
            <a:endParaRPr lang="en-US"/>
          </a:p>
        </p:txBody>
      </p:sp>
    </p:spTree>
    <p:extLst>
      <p:ext uri="{BB962C8B-B14F-4D97-AF65-F5344CB8AC3E}">
        <p14:creationId xmlns:p14="http://schemas.microsoft.com/office/powerpoint/2010/main" val="3452861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107BAE-6FD9-4920-8B66-02D04E20638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8C096-174D-4103-942D-02973D8F9F59}" type="slidenum">
              <a:rPr lang="en-US" smtClean="0"/>
              <a:t>‹#›</a:t>
            </a:fld>
            <a:endParaRPr lang="en-US"/>
          </a:p>
        </p:txBody>
      </p:sp>
      <p:cxnSp>
        <p:nvCxnSpPr>
          <p:cNvPr id="10" name="Straight Connector 9"/>
          <p:cNvCxnSpPr/>
          <p:nvPr userDrawn="1"/>
        </p:nvCxnSpPr>
        <p:spPr>
          <a:xfrm>
            <a:off x="304800" y="609600"/>
            <a:ext cx="0" cy="1371600"/>
          </a:xfrm>
          <a:prstGeom prst="line">
            <a:avLst/>
          </a:prstGeom>
          <a:ln w="44450">
            <a:solidFill>
              <a:srgbClr val="F47D30"/>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a:off x="304800" y="1981200"/>
            <a:ext cx="2133600" cy="0"/>
          </a:xfrm>
          <a:prstGeom prst="line">
            <a:avLst/>
          </a:prstGeom>
          <a:ln w="44450">
            <a:solidFill>
              <a:srgbClr val="F47D3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59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107BAE-6FD9-4920-8B66-02D04E20638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8C096-174D-4103-942D-02973D8F9F59}" type="slidenum">
              <a:rPr lang="en-US" smtClean="0"/>
              <a:t>‹#›</a:t>
            </a:fld>
            <a:endParaRPr lang="en-US"/>
          </a:p>
        </p:txBody>
      </p:sp>
    </p:spTree>
    <p:extLst>
      <p:ext uri="{BB962C8B-B14F-4D97-AF65-F5344CB8AC3E}">
        <p14:creationId xmlns:p14="http://schemas.microsoft.com/office/powerpoint/2010/main" val="15814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107BAE-6FD9-4920-8B66-02D04E20638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8C096-174D-4103-942D-02973D8F9F59}" type="slidenum">
              <a:rPr lang="en-US" smtClean="0"/>
              <a:t>‹#›</a:t>
            </a:fld>
            <a:endParaRPr lang="en-US"/>
          </a:p>
        </p:txBody>
      </p:sp>
    </p:spTree>
    <p:extLst>
      <p:ext uri="{BB962C8B-B14F-4D97-AF65-F5344CB8AC3E}">
        <p14:creationId xmlns:p14="http://schemas.microsoft.com/office/powerpoint/2010/main" val="24820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68438"/>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107BAE-6FD9-4920-8B66-02D04E20638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8C096-174D-4103-942D-02973D8F9F59}" type="slidenum">
              <a:rPr lang="en-US" smtClean="0"/>
              <a:t>‹#›</a:t>
            </a:fld>
            <a:endParaRPr lang="en-US"/>
          </a:p>
        </p:txBody>
      </p:sp>
      <p:cxnSp>
        <p:nvCxnSpPr>
          <p:cNvPr id="7" name="Straight Connector 6"/>
          <p:cNvCxnSpPr/>
          <p:nvPr userDrawn="1"/>
        </p:nvCxnSpPr>
        <p:spPr>
          <a:xfrm>
            <a:off x="76200" y="1219200"/>
            <a:ext cx="8991600" cy="0"/>
          </a:xfrm>
          <a:prstGeom prst="line">
            <a:avLst/>
          </a:prstGeom>
          <a:ln w="38100">
            <a:solidFill>
              <a:srgbClr val="F47D3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2047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107BAE-6FD9-4920-8B66-02D04E20638E}"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8C096-174D-4103-942D-02973D8F9F59}" type="slidenum">
              <a:rPr lang="en-US" smtClean="0"/>
              <a:t>‹#›</a:t>
            </a:fld>
            <a:endParaRPr lang="en-US"/>
          </a:p>
        </p:txBody>
      </p:sp>
      <p:cxnSp>
        <p:nvCxnSpPr>
          <p:cNvPr id="9" name="Straight Connector 8"/>
          <p:cNvCxnSpPr/>
          <p:nvPr/>
        </p:nvCxnSpPr>
        <p:spPr>
          <a:xfrm>
            <a:off x="905744" y="4343400"/>
            <a:ext cx="7406640" cy="0"/>
          </a:xfrm>
          <a:prstGeom prst="line">
            <a:avLst/>
          </a:prstGeom>
          <a:ln w="6350">
            <a:no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028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107BAE-6FD9-4920-8B66-02D04E20638E}"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8C096-174D-4103-942D-02973D8F9F59}" type="slidenum">
              <a:rPr lang="en-US" smtClean="0"/>
              <a:t>‹#›</a:t>
            </a:fld>
            <a:endParaRPr lang="en-US"/>
          </a:p>
        </p:txBody>
      </p:sp>
      <p:cxnSp>
        <p:nvCxnSpPr>
          <p:cNvPr id="9" name="Straight Connector 8"/>
          <p:cNvCxnSpPr/>
          <p:nvPr userDrawn="1"/>
        </p:nvCxnSpPr>
        <p:spPr>
          <a:xfrm>
            <a:off x="4572000" y="1600200"/>
            <a:ext cx="0" cy="4495800"/>
          </a:xfrm>
          <a:prstGeom prst="line">
            <a:avLst/>
          </a:prstGeom>
          <a:ln w="34925">
            <a:noFill/>
            <a:prstDash val="soli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76200" y="1219200"/>
            <a:ext cx="8991600" cy="0"/>
          </a:xfrm>
          <a:prstGeom prst="line">
            <a:avLst/>
          </a:prstGeom>
          <a:ln w="38100">
            <a:solidFill>
              <a:srgbClr val="F47D3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63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107BAE-6FD9-4920-8B66-02D04E20638E}" type="datetimeFigureOut">
              <a:rPr lang="en-US" smtClean="0"/>
              <a:t>1/20/2022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08C096-174D-4103-942D-02973D8F9F59}" type="slidenum">
              <a:rPr lang="en-US" smtClean="0"/>
              <a:t>‹#›</a:t>
            </a:fld>
            <a:endParaRPr lang="en-US"/>
          </a:p>
        </p:txBody>
      </p:sp>
    </p:spTree>
    <p:extLst>
      <p:ext uri="{BB962C8B-B14F-4D97-AF65-F5344CB8AC3E}">
        <p14:creationId xmlns:p14="http://schemas.microsoft.com/office/powerpoint/2010/main" val="340269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107BAE-6FD9-4920-8B66-02D04E20638E}" type="datetimeFigureOut">
              <a:rPr lang="en-US" smtClean="0"/>
              <a:t>1/20/2022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08C096-174D-4103-942D-02973D8F9F59}" type="slidenum">
              <a:rPr lang="en-US" smtClean="0"/>
              <a:t>‹#›</a:t>
            </a:fld>
            <a:endParaRPr lang="en-US"/>
          </a:p>
        </p:txBody>
      </p:sp>
    </p:spTree>
    <p:extLst>
      <p:ext uri="{BB962C8B-B14F-4D97-AF65-F5344CB8AC3E}">
        <p14:creationId xmlns:p14="http://schemas.microsoft.com/office/powerpoint/2010/main" val="261047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9107BAE-6FD9-4920-8B66-02D04E20638E}" type="datetimeFigureOut">
              <a:rPr lang="en-US" smtClean="0"/>
              <a:t>1/20/2022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B08C096-174D-4103-942D-02973D8F9F59}" type="slidenum">
              <a:rPr lang="en-US" smtClean="0"/>
              <a:t>‹#›</a:t>
            </a:fld>
            <a:endParaRPr lang="en-US"/>
          </a:p>
        </p:txBody>
      </p:sp>
    </p:spTree>
    <p:extLst>
      <p:ext uri="{BB962C8B-B14F-4D97-AF65-F5344CB8AC3E}">
        <p14:creationId xmlns:p14="http://schemas.microsoft.com/office/powerpoint/2010/main" val="233676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9107BAE-6FD9-4920-8B66-02D04E20638E}" type="datetimeFigureOut">
              <a:rPr lang="en-US" smtClean="0"/>
              <a:t>1/20/2022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B08C096-174D-4103-942D-02973D8F9F59}" type="slidenum">
              <a:rPr lang="en-US" smtClean="0"/>
              <a:t>‹#›</a:t>
            </a:fld>
            <a:endParaRPr lang="en-US"/>
          </a:p>
        </p:txBody>
      </p:sp>
    </p:spTree>
    <p:extLst>
      <p:ext uri="{BB962C8B-B14F-4D97-AF65-F5344CB8AC3E}">
        <p14:creationId xmlns:p14="http://schemas.microsoft.com/office/powerpoint/2010/main" val="308510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107BAE-6FD9-4920-8B66-02D04E20638E}"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8C096-174D-4103-942D-02973D8F9F59}" type="slidenum">
              <a:rPr lang="en-US" smtClean="0"/>
              <a:t>‹#›</a:t>
            </a:fld>
            <a:endParaRPr lang="en-US"/>
          </a:p>
        </p:txBody>
      </p:sp>
    </p:spTree>
    <p:extLst>
      <p:ext uri="{BB962C8B-B14F-4D97-AF65-F5344CB8AC3E}">
        <p14:creationId xmlns:p14="http://schemas.microsoft.com/office/powerpoint/2010/main" val="64490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18151"/>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9107BAE-6FD9-4920-8B66-02D04E20638E}" type="datetimeFigureOut">
              <a:rPr lang="en-US" smtClean="0"/>
              <a:t>1/20/2022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B08C096-174D-4103-942D-02973D8F9F59}" type="slidenum">
              <a:rPr lang="en-US" smtClean="0"/>
              <a:t>‹#›</a:t>
            </a:fld>
            <a:endParaRPr lang="en-US"/>
          </a:p>
        </p:txBody>
      </p:sp>
      <p:cxnSp>
        <p:nvCxnSpPr>
          <p:cNvPr id="10" name="Straight Connector 9"/>
          <p:cNvCxnSpPr/>
          <p:nvPr/>
        </p:nvCxnSpPr>
        <p:spPr>
          <a:xfrm>
            <a:off x="895149" y="1737845"/>
            <a:ext cx="7475220" cy="0"/>
          </a:xfrm>
          <a:prstGeom prst="line">
            <a:avLst/>
          </a:prstGeom>
          <a:ln w="6350">
            <a:no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20946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pi.mt.gov/Portals/182/Page%20Files/School%20Nutrition/Civil%20Rights/USDA%20Nondiscrimination%20Statement.pdf?ver=2022-01-12-144645-980"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fns-prod.azureedge.net/sites/default/files/special_dietary_needs.pdf"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hyperlink" Target="https://opi.mt.gov/Portals/182/Page%20Files/School%20Nutrition/Civil%20Rights/The%20Food%20Allergy%20Book.pdf" TargetMode="External"/><Relationship Id="rId5" Type="http://schemas.openxmlformats.org/officeDocument/2006/relationships/hyperlink" Target="https://opi.mt.gov/Portals/182/Page%20Files/School%20Nutrition/Civil%20Rights/2011%20USDA%20Memo_Accom_LifeThreatAllergy.pdf" TargetMode="External"/><Relationship Id="rId4" Type="http://schemas.openxmlformats.org/officeDocument/2006/relationships/hyperlink" Target="http://www.opi.mt.gov/pdf/SchoolFood/Forms/CR/Accom_LifeThreatAllergy.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opi.mt.gov/Portals/182/Page%20Files/School%20Nutrition/Civil%20Rights/Milk%20Substitution%20Information.pdf?ver=2022-01-20-084632-790"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https://opi.mt.gov/Portals/182/Page%20Files/School%20Nutrition/Civil%20Rights/Medical%20Statement%20for%20Children%20with%20Disabilities_new%20logo.pdf" TargetMode="External"/><Relationship Id="rId4" Type="http://schemas.openxmlformats.org/officeDocument/2006/relationships/hyperlink" Target="https://opi.mt.gov/Portals/182/Page%20Files/School%20Nutrition/Civil%20Rights/Milk%20Substitution%20Lis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ns.usda.gov/cn/translated-application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fns.usda.gov/cr/and-justice-all-posters-guidance-and-translation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usda.gov/sites/default/files/documents/Complain_combined_6_8_12_508.pdf"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opi.mt.gov/Portals/182/Page%20Files/School%20Nutrition/Civil%20Rights/Civil%20Rights%20Training%20Documentation%20Form.pdf?ver=2021-08-06-145323-960"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www.usda.gov/" TargetMode="External"/><Relationship Id="rId2" Type="http://schemas.openxmlformats.org/officeDocument/2006/relationships/hyperlink" Target="https://opi.mt.gov/Leadership/Management-Operations/School-Nutrition" TargetMode="External"/><Relationship Id="rId1" Type="http://schemas.openxmlformats.org/officeDocument/2006/relationships/slideLayout" Target="../slideLayouts/slideLayout2.xml"/><Relationship Id="rId4" Type="http://schemas.openxmlformats.org/officeDocument/2006/relationships/hyperlink" Target="https://erd.dli.mt.gov/human-righ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1066800"/>
            <a:ext cx="5927725" cy="1470025"/>
          </a:xfrm>
        </p:spPr>
        <p:txBody>
          <a:bodyPr/>
          <a:lstStyle/>
          <a:p>
            <a:r>
              <a:rPr lang="en-US" b="1" i="1" dirty="0"/>
              <a:t>Civil Rights</a:t>
            </a:r>
          </a:p>
        </p:txBody>
      </p:sp>
      <p:sp>
        <p:nvSpPr>
          <p:cNvPr id="3" name="Subtitle 2"/>
          <p:cNvSpPr>
            <a:spLocks noGrp="1"/>
          </p:cNvSpPr>
          <p:nvPr>
            <p:ph type="subTitle" idx="1"/>
          </p:nvPr>
        </p:nvSpPr>
        <p:spPr>
          <a:xfrm>
            <a:off x="762000" y="3048000"/>
            <a:ext cx="3733800" cy="2819400"/>
          </a:xfrm>
        </p:spPr>
        <p:txBody>
          <a:bodyPr/>
          <a:lstStyle/>
          <a:p>
            <a:r>
              <a:rPr lang="en-US" sz="2800" dirty="0">
                <a:latin typeface="Calibri Light" pitchFamily="34" charset="0"/>
              </a:rPr>
              <a:t>Your Rights and Responsibilities </a:t>
            </a:r>
          </a:p>
          <a:p>
            <a:r>
              <a:rPr lang="en-US" sz="1800" i="1" dirty="0">
                <a:latin typeface="Calibri Light" pitchFamily="34" charset="0"/>
              </a:rPr>
              <a:t>in the </a:t>
            </a:r>
          </a:p>
          <a:p>
            <a:r>
              <a:rPr lang="en-US" sz="2800" dirty="0">
                <a:latin typeface="Calibri Light" pitchFamily="34" charset="0"/>
              </a:rPr>
              <a:t>School Nutrition Programs</a:t>
            </a:r>
          </a:p>
          <a:p>
            <a:endParaRPr lang="en-US" dirty="0"/>
          </a:p>
        </p:txBody>
      </p:sp>
      <p:pic>
        <p:nvPicPr>
          <p:cNvPr id="4" name="Picture 4" descr="j0332022"/>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00600" y="2635640"/>
            <a:ext cx="3641725" cy="356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997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a:noFill/>
          <a:ln>
            <a:noFill/>
          </a:ln>
        </p:spPr>
        <p:txBody>
          <a:bodyPr/>
          <a:lstStyle/>
          <a:p>
            <a:r>
              <a:rPr lang="en-US" b="1" dirty="0"/>
              <a:t>Public Notification</a:t>
            </a:r>
          </a:p>
        </p:txBody>
      </p:sp>
      <p:sp>
        <p:nvSpPr>
          <p:cNvPr id="4" name="Content Placeholder 3"/>
          <p:cNvSpPr>
            <a:spLocks noGrp="1"/>
          </p:cNvSpPr>
          <p:nvPr>
            <p:ph sz="half" idx="1"/>
          </p:nvPr>
        </p:nvSpPr>
        <p:spPr>
          <a:xfrm>
            <a:off x="822960" y="1845734"/>
            <a:ext cx="4968240" cy="4023360"/>
          </a:xfrm>
        </p:spPr>
        <p:txBody>
          <a:bodyPr>
            <a:normAutofit/>
          </a:bodyPr>
          <a:lstStyle/>
          <a:p>
            <a:pPr marL="0" lvl="0" indent="0" algn="ctr" fontAlgn="base">
              <a:lnSpc>
                <a:spcPct val="80000"/>
              </a:lnSpc>
              <a:spcAft>
                <a:spcPct val="0"/>
              </a:spcAft>
              <a:buClr>
                <a:srgbClr val="D16349"/>
              </a:buClr>
              <a:buSzPct val="85000"/>
              <a:buNone/>
            </a:pPr>
            <a:endParaRPr lang="en-US" sz="2000" dirty="0">
              <a:solidFill>
                <a:prstClr val="black"/>
              </a:solidFill>
            </a:endParaRPr>
          </a:p>
          <a:p>
            <a:pPr marL="0" lvl="0" indent="0" algn="ctr" fontAlgn="base">
              <a:lnSpc>
                <a:spcPct val="100000"/>
              </a:lnSpc>
              <a:spcBef>
                <a:spcPts val="0"/>
              </a:spcBef>
              <a:spcAft>
                <a:spcPct val="0"/>
              </a:spcAft>
              <a:buClr>
                <a:srgbClr val="D16349"/>
              </a:buClr>
              <a:buSzPct val="85000"/>
              <a:buNone/>
            </a:pPr>
            <a:r>
              <a:rPr lang="en-US" sz="2000" dirty="0">
                <a:solidFill>
                  <a:prstClr val="black"/>
                </a:solidFill>
              </a:rPr>
              <a:t>Schools must notify the public of their participation in</a:t>
            </a:r>
          </a:p>
          <a:p>
            <a:pPr marL="0" lvl="0" indent="0" algn="ctr" fontAlgn="base">
              <a:lnSpc>
                <a:spcPct val="100000"/>
              </a:lnSpc>
              <a:spcBef>
                <a:spcPts val="0"/>
              </a:spcBef>
              <a:spcAft>
                <a:spcPct val="0"/>
              </a:spcAft>
              <a:buClr>
                <a:srgbClr val="D16349"/>
              </a:buClr>
              <a:buSzPct val="85000"/>
              <a:buNone/>
            </a:pPr>
            <a:r>
              <a:rPr lang="en-US" sz="2000" dirty="0">
                <a:solidFill>
                  <a:prstClr val="black"/>
                </a:solidFill>
              </a:rPr>
              <a:t> School Nutrition Programs. </a:t>
            </a:r>
          </a:p>
          <a:p>
            <a:pPr marL="0" lvl="0" indent="0" algn="ctr" fontAlgn="base">
              <a:lnSpc>
                <a:spcPct val="80000"/>
              </a:lnSpc>
              <a:spcAft>
                <a:spcPct val="0"/>
              </a:spcAft>
              <a:buClr>
                <a:srgbClr val="D16349"/>
              </a:buClr>
              <a:buSzPct val="85000"/>
              <a:buNone/>
            </a:pPr>
            <a:endParaRPr lang="en-US" sz="2000" dirty="0">
              <a:solidFill>
                <a:prstClr val="black"/>
              </a:solidFill>
            </a:endParaRPr>
          </a:p>
          <a:p>
            <a:pPr marL="0" lvl="0" indent="0" fontAlgn="base">
              <a:lnSpc>
                <a:spcPct val="80000"/>
              </a:lnSpc>
              <a:spcAft>
                <a:spcPct val="0"/>
              </a:spcAft>
              <a:buClr>
                <a:srgbClr val="D16349"/>
              </a:buClr>
              <a:buSzPct val="85000"/>
              <a:buNone/>
            </a:pPr>
            <a:r>
              <a:rPr lang="en-US" sz="2000" dirty="0">
                <a:solidFill>
                  <a:prstClr val="black"/>
                </a:solidFill>
              </a:rPr>
              <a:t>Notification must include:</a:t>
            </a:r>
          </a:p>
          <a:p>
            <a:pPr marL="457200" lvl="0" indent="-457200" fontAlgn="base">
              <a:lnSpc>
                <a:spcPct val="80000"/>
              </a:lnSpc>
              <a:spcAft>
                <a:spcPct val="0"/>
              </a:spcAft>
              <a:buClr>
                <a:srgbClr val="D16349"/>
              </a:buClr>
              <a:buSzPct val="85000"/>
              <a:buAutoNum type="arabicPeriod"/>
            </a:pPr>
            <a:r>
              <a:rPr lang="en-US" sz="2000" dirty="0">
                <a:solidFill>
                  <a:prstClr val="black"/>
                </a:solidFill>
              </a:rPr>
              <a:t>Program availability </a:t>
            </a:r>
          </a:p>
          <a:p>
            <a:pPr marL="457200" lvl="0" indent="-457200" fontAlgn="base">
              <a:lnSpc>
                <a:spcPct val="80000"/>
              </a:lnSpc>
              <a:spcAft>
                <a:spcPct val="0"/>
              </a:spcAft>
              <a:buClr>
                <a:srgbClr val="D16349"/>
              </a:buClr>
              <a:buSzPct val="85000"/>
              <a:buAutoNum type="arabicPeriod"/>
            </a:pPr>
            <a:r>
              <a:rPr lang="en-US" dirty="0">
                <a:solidFill>
                  <a:prstClr val="black"/>
                </a:solidFill>
              </a:rPr>
              <a:t>Complaint procedures</a:t>
            </a:r>
          </a:p>
          <a:p>
            <a:pPr marL="457200" lvl="0" indent="-457200" fontAlgn="base">
              <a:lnSpc>
                <a:spcPct val="80000"/>
              </a:lnSpc>
              <a:spcAft>
                <a:spcPct val="0"/>
              </a:spcAft>
              <a:buClr>
                <a:srgbClr val="D16349"/>
              </a:buClr>
              <a:buSzPct val="85000"/>
              <a:buAutoNum type="arabicPeriod"/>
            </a:pPr>
            <a:r>
              <a:rPr lang="en-US" sz="2000" dirty="0">
                <a:solidFill>
                  <a:prstClr val="black"/>
                </a:solidFill>
              </a:rPr>
              <a:t>Nondiscrimination statement</a:t>
            </a:r>
          </a:p>
          <a:p>
            <a:pPr marL="457200" lvl="0" indent="-457200" fontAlgn="base">
              <a:lnSpc>
                <a:spcPct val="80000"/>
              </a:lnSpc>
              <a:spcAft>
                <a:spcPct val="0"/>
              </a:spcAft>
              <a:buClr>
                <a:srgbClr val="D16349"/>
              </a:buClr>
              <a:buSzPct val="85000"/>
              <a:buAutoNum type="arabicPeriod"/>
            </a:pPr>
            <a:endParaRPr lang="en-US" dirty="0">
              <a:solidFill>
                <a:prstClr val="black"/>
              </a:solidFill>
            </a:endParaRPr>
          </a:p>
        </p:txBody>
      </p:sp>
      <p:pic>
        <p:nvPicPr>
          <p:cNvPr id="5" name="Content Placeholder 4" descr="Picture of And Justice for All poster needed for Child Nutrition Programs. The poster has a green background with a building and flag in the background. "/>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6172200" y="1922532"/>
            <a:ext cx="2503554" cy="3869128"/>
          </a:xfrm>
        </p:spPr>
      </p:pic>
    </p:spTree>
    <p:extLst>
      <p:ext uri="{BB962C8B-B14F-4D97-AF65-F5344CB8AC3E}">
        <p14:creationId xmlns:p14="http://schemas.microsoft.com/office/powerpoint/2010/main" val="3671141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Public Notification (continued)</a:t>
            </a:r>
          </a:p>
        </p:txBody>
      </p:sp>
      <p:sp>
        <p:nvSpPr>
          <p:cNvPr id="3" name="Content Placeholder 2"/>
          <p:cNvSpPr>
            <a:spLocks noGrp="1"/>
          </p:cNvSpPr>
          <p:nvPr>
            <p:ph idx="1"/>
          </p:nvPr>
        </p:nvSpPr>
        <p:spPr>
          <a:xfrm>
            <a:off x="822960" y="1845734"/>
            <a:ext cx="4440364" cy="4023360"/>
          </a:xfrm>
        </p:spPr>
        <p:txBody>
          <a:bodyPr>
            <a:normAutofit fontScale="92500" lnSpcReduction="10000"/>
          </a:bodyPr>
          <a:lstStyle/>
          <a:p>
            <a:pPr marL="457200" indent="-457200">
              <a:buFont typeface="+mj-lt"/>
              <a:buAutoNum type="arabicPeriod"/>
            </a:pPr>
            <a:r>
              <a:rPr lang="en-US" dirty="0"/>
              <a:t>Prominent display of  the </a:t>
            </a:r>
            <a:r>
              <a:rPr lang="en-US" i="1" dirty="0"/>
              <a:t>And Justice for All Poster</a:t>
            </a:r>
          </a:p>
          <a:p>
            <a:pPr marL="457200" indent="-457200">
              <a:buFont typeface="+mj-lt"/>
              <a:buAutoNum type="arabicPeriod"/>
            </a:pPr>
            <a:r>
              <a:rPr lang="en-US" dirty="0"/>
              <a:t>Public release to the media</a:t>
            </a:r>
          </a:p>
          <a:p>
            <a:pPr marL="457200" indent="-457200">
              <a:buFont typeface="+mj-lt"/>
              <a:buAutoNum type="arabicPeriod"/>
            </a:pPr>
            <a:r>
              <a:rPr lang="en-US" dirty="0"/>
              <a:t>Provide alternative information formats for disabled persons</a:t>
            </a:r>
          </a:p>
          <a:p>
            <a:pPr marL="457200" indent="-457200">
              <a:buFont typeface="+mj-lt"/>
              <a:buAutoNum type="arabicPeriod"/>
            </a:pPr>
            <a:r>
              <a:rPr lang="en-US" dirty="0"/>
              <a:t>Use the non discrimination statement on publications and websites</a:t>
            </a:r>
          </a:p>
          <a:p>
            <a:pPr marL="457200" indent="-457200">
              <a:buFont typeface="+mj-lt"/>
              <a:buAutoNum type="arabicPeriod"/>
            </a:pPr>
            <a:r>
              <a:rPr lang="en-US" dirty="0"/>
              <a:t>Convey equal opportunity in photographs</a:t>
            </a:r>
          </a:p>
          <a:p>
            <a:pPr marL="457200" indent="-457200">
              <a:buFont typeface="+mj-lt"/>
              <a:buAutoNum type="arabicPeriod"/>
            </a:pPr>
            <a:r>
              <a:rPr lang="en-US" dirty="0">
                <a:highlight>
                  <a:srgbClr val="FFFF00"/>
                </a:highlight>
              </a:rPr>
              <a:t>Notify households and students with disabilities of the process for requesting a dietary or non-dietary accommodation related to his or her meal service.</a:t>
            </a:r>
          </a:p>
          <a:p>
            <a:pPr marL="457200" indent="-457200">
              <a:buFont typeface="+mj-lt"/>
              <a:buAutoNum type="arabicPeriod"/>
            </a:pPr>
            <a:endParaRPr lang="en-US" dirty="0"/>
          </a:p>
          <a:p>
            <a:pPr marL="457200" indent="-457200">
              <a:buFont typeface="+mj-lt"/>
              <a:buAutoNum type="arabicPeriod"/>
            </a:pPr>
            <a:endParaRPr lang="en-US" dirty="0"/>
          </a:p>
        </p:txBody>
      </p:sp>
      <p:pic>
        <p:nvPicPr>
          <p:cNvPr id="4" name="Content Placeholder 4" descr="Picture of And Justice for All poster needed for Child Nutrition Programs. The poster has a green background with a building and flag in the background. "/>
          <p:cNvPicPr>
            <a:picLocks noChangeAspect="1"/>
          </p:cNvPicPr>
          <p:nvPr/>
        </p:nvPicPr>
        <p:blipFill>
          <a:blip r:embed="rId3">
            <a:extLst>
              <a:ext uri="{28A0092B-C50C-407E-A947-70E740481C1C}">
                <a14:useLocalDpi xmlns:a14="http://schemas.microsoft.com/office/drawing/2010/main" val="0"/>
              </a:ext>
            </a:extLst>
          </a:blip>
          <a:srcRect/>
          <a:stretch/>
        </p:blipFill>
        <p:spPr>
          <a:xfrm>
            <a:off x="6248400" y="1923167"/>
            <a:ext cx="2503554" cy="3869128"/>
          </a:xfrm>
          <a:prstGeom prst="rect">
            <a:avLst/>
          </a:prstGeom>
        </p:spPr>
      </p:pic>
    </p:spTree>
    <p:extLst>
      <p:ext uri="{BB962C8B-B14F-4D97-AF65-F5344CB8AC3E}">
        <p14:creationId xmlns:p14="http://schemas.microsoft.com/office/powerpoint/2010/main" val="359295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286605"/>
            <a:ext cx="7543800" cy="932596"/>
          </a:xfrm>
        </p:spPr>
        <p:txBody>
          <a:bodyPr>
            <a:normAutofit fontScale="90000"/>
          </a:bodyPr>
          <a:lstStyle/>
          <a:p>
            <a:r>
              <a:rPr lang="en-US" b="1" dirty="0"/>
              <a:t>Public Notification (continued 2)</a:t>
            </a:r>
          </a:p>
        </p:txBody>
      </p:sp>
      <p:sp>
        <p:nvSpPr>
          <p:cNvPr id="5" name="Content Placeholder 4"/>
          <p:cNvSpPr>
            <a:spLocks noGrp="1"/>
          </p:cNvSpPr>
          <p:nvPr>
            <p:ph sz="half" idx="1"/>
          </p:nvPr>
        </p:nvSpPr>
        <p:spPr>
          <a:xfrm>
            <a:off x="228600" y="1752600"/>
            <a:ext cx="8686800" cy="4044104"/>
          </a:xfrm>
          <a:solidFill>
            <a:srgbClr val="FFC000"/>
          </a:solidFill>
        </p:spPr>
        <p:txBody>
          <a:bodyPr>
            <a:normAutofit/>
          </a:bodyPr>
          <a:lstStyle/>
          <a:p>
            <a:pPr marL="0" indent="0">
              <a:buNone/>
            </a:pPr>
            <a:endParaRPr lang="en-US" dirty="0">
              <a:solidFill>
                <a:schemeClr val="tx1"/>
              </a:solidFill>
            </a:endParaRPr>
          </a:p>
          <a:p>
            <a:pPr marL="0" indent="0" algn="ctr">
              <a:lnSpc>
                <a:spcPct val="100000"/>
              </a:lnSpc>
              <a:spcBef>
                <a:spcPts val="0"/>
              </a:spcBef>
              <a:spcAft>
                <a:spcPts val="0"/>
              </a:spcAft>
              <a:buNone/>
            </a:pPr>
            <a:endParaRPr lang="en-US" dirty="0">
              <a:solidFill>
                <a:schemeClr val="tx1"/>
              </a:solidFill>
            </a:endParaRPr>
          </a:p>
          <a:p>
            <a:pPr marL="0" indent="0" algn="ctr">
              <a:lnSpc>
                <a:spcPct val="100000"/>
              </a:lnSpc>
              <a:spcBef>
                <a:spcPts val="0"/>
              </a:spcBef>
              <a:spcAft>
                <a:spcPts val="0"/>
              </a:spcAft>
              <a:buNone/>
            </a:pPr>
            <a:r>
              <a:rPr lang="en-US" dirty="0">
                <a:solidFill>
                  <a:schemeClr val="tx1"/>
                </a:solidFill>
              </a:rPr>
              <a:t>All informational materials, including websites used to inform the public about the School Nutrition Programs must contain a </a:t>
            </a:r>
          </a:p>
          <a:p>
            <a:pPr marL="0" indent="0" algn="ctr">
              <a:lnSpc>
                <a:spcPct val="100000"/>
              </a:lnSpc>
              <a:spcBef>
                <a:spcPts val="0"/>
              </a:spcBef>
              <a:spcAft>
                <a:spcPts val="0"/>
              </a:spcAft>
              <a:buNone/>
            </a:pPr>
            <a:endParaRPr lang="en-US" b="1" dirty="0">
              <a:solidFill>
                <a:schemeClr val="bg1"/>
              </a:solidFill>
            </a:endParaRPr>
          </a:p>
          <a:p>
            <a:pPr marL="0" indent="0" algn="ctr">
              <a:lnSpc>
                <a:spcPct val="100000"/>
              </a:lnSpc>
              <a:spcBef>
                <a:spcPts val="0"/>
              </a:spcBef>
              <a:spcAft>
                <a:spcPts val="0"/>
              </a:spcAft>
              <a:buNone/>
            </a:pPr>
            <a:r>
              <a:rPr lang="en-US" sz="2400" b="1" dirty="0">
                <a:solidFill>
                  <a:schemeClr val="tx1"/>
                </a:solidFill>
                <a:hlinkClick r:id="rId3"/>
              </a:rPr>
              <a:t>Nondiscrimination </a:t>
            </a:r>
          </a:p>
          <a:p>
            <a:pPr marL="0" indent="0" algn="ctr">
              <a:lnSpc>
                <a:spcPct val="100000"/>
              </a:lnSpc>
              <a:spcBef>
                <a:spcPts val="0"/>
              </a:spcBef>
              <a:spcAft>
                <a:spcPts val="0"/>
              </a:spcAft>
              <a:buNone/>
            </a:pPr>
            <a:r>
              <a:rPr lang="en-US" sz="2400" b="1" dirty="0">
                <a:solidFill>
                  <a:schemeClr val="tx1"/>
                </a:solidFill>
                <a:hlinkClick r:id="rId3"/>
              </a:rPr>
              <a:t>Statement </a:t>
            </a:r>
            <a:endParaRPr lang="en-US" sz="2400" b="1" dirty="0">
              <a:solidFill>
                <a:schemeClr val="tx1"/>
              </a:solidFill>
            </a:endParaRPr>
          </a:p>
          <a:p>
            <a:pPr marL="0" indent="0" algn="ctr">
              <a:lnSpc>
                <a:spcPct val="100000"/>
              </a:lnSpc>
              <a:spcBef>
                <a:spcPts val="0"/>
              </a:spcBef>
              <a:spcAft>
                <a:spcPts val="0"/>
              </a:spcAft>
              <a:buNone/>
            </a:pPr>
            <a:endParaRPr lang="en-US" sz="2400" b="1" dirty="0">
              <a:solidFill>
                <a:schemeClr val="tx1"/>
              </a:solidFill>
            </a:endParaRPr>
          </a:p>
          <a:p>
            <a:pPr marL="0" indent="0" algn="ctr">
              <a:lnSpc>
                <a:spcPct val="100000"/>
              </a:lnSpc>
              <a:spcBef>
                <a:spcPts val="0"/>
              </a:spcBef>
              <a:spcAft>
                <a:spcPts val="0"/>
              </a:spcAft>
              <a:buNone/>
            </a:pPr>
            <a:r>
              <a:rPr lang="en-US" sz="2400" b="1" dirty="0">
                <a:solidFill>
                  <a:schemeClr val="tx1"/>
                </a:solidFill>
              </a:rPr>
              <a:t>Must be posted on </a:t>
            </a:r>
            <a:r>
              <a:rPr lang="en-US" sz="2400" b="1" i="1" dirty="0">
                <a:solidFill>
                  <a:schemeClr val="tx1"/>
                </a:solidFill>
              </a:rPr>
              <a:t>home page </a:t>
            </a:r>
            <a:r>
              <a:rPr lang="en-US" sz="2400" b="1" dirty="0">
                <a:solidFill>
                  <a:schemeClr val="tx1"/>
                </a:solidFill>
              </a:rPr>
              <a:t>of school’s website</a:t>
            </a:r>
            <a:endParaRPr lang="en-US" sz="2400" dirty="0">
              <a:solidFill>
                <a:schemeClr val="bg1"/>
              </a:solidFill>
            </a:endParaRPr>
          </a:p>
          <a:p>
            <a:pPr algn="r"/>
            <a:endParaRPr lang="en-US" dirty="0"/>
          </a:p>
          <a:p>
            <a:pPr algn="r"/>
            <a:endParaRPr lang="en-US" dirty="0"/>
          </a:p>
          <a:p>
            <a:pPr algn="r"/>
            <a:endParaRPr lang="en-US" dirty="0"/>
          </a:p>
          <a:p>
            <a:pPr algn="r"/>
            <a:endParaRPr lang="en-US" dirty="0"/>
          </a:p>
        </p:txBody>
      </p:sp>
      <p:sp>
        <p:nvSpPr>
          <p:cNvPr id="7" name="TextBox 6">
            <a:extLst>
              <a:ext uri="{FF2B5EF4-FFF2-40B4-BE49-F238E27FC236}">
                <a16:creationId xmlns:a16="http://schemas.microsoft.com/office/drawing/2014/main" id="{F6E3E3E0-ED75-4BBA-9945-806B4CCDACEA}"/>
              </a:ext>
            </a:extLst>
          </p:cNvPr>
          <p:cNvSpPr txBox="1"/>
          <p:nvPr/>
        </p:nvSpPr>
        <p:spPr>
          <a:xfrm>
            <a:off x="1676400" y="1748135"/>
            <a:ext cx="5943600" cy="461665"/>
          </a:xfrm>
          <a:prstGeom prst="rect">
            <a:avLst/>
          </a:prstGeom>
          <a:noFill/>
        </p:spPr>
        <p:txBody>
          <a:bodyPr wrap="square" rtlCol="0">
            <a:spAutoFit/>
          </a:bodyPr>
          <a:lstStyle/>
          <a:p>
            <a:r>
              <a:rPr lang="en-US" sz="2400" b="1" dirty="0">
                <a:solidFill>
                  <a:srgbClr val="FF0000"/>
                </a:solidFill>
              </a:rPr>
              <a:t>Double-check School’s website home page! </a:t>
            </a:r>
          </a:p>
        </p:txBody>
      </p:sp>
    </p:spTree>
    <p:extLst>
      <p:ext uri="{BB962C8B-B14F-4D97-AF65-F5344CB8AC3E}">
        <p14:creationId xmlns:p14="http://schemas.microsoft.com/office/powerpoint/2010/main" val="1467296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Equal Access</a:t>
            </a:r>
            <a:endParaRPr lang="en-US" b="1" dirty="0">
              <a:solidFill>
                <a:schemeClr val="bg1"/>
              </a:solidFill>
            </a:endParaRPr>
          </a:p>
        </p:txBody>
      </p:sp>
      <p:sp>
        <p:nvSpPr>
          <p:cNvPr id="6" name="Content Placeholder 5"/>
          <p:cNvSpPr>
            <a:spLocks noGrp="1"/>
          </p:cNvSpPr>
          <p:nvPr>
            <p:ph idx="1"/>
          </p:nvPr>
        </p:nvSpPr>
        <p:spPr>
          <a:xfrm>
            <a:off x="822959" y="1371600"/>
            <a:ext cx="7543801" cy="4497494"/>
          </a:xfrm>
        </p:spPr>
        <p:txBody>
          <a:bodyPr>
            <a:normAutofit/>
          </a:bodyPr>
          <a:lstStyle/>
          <a:p>
            <a:pPr algn="ctr">
              <a:buFont typeface="Wingdings" pitchFamily="2" charset="2"/>
              <a:buNone/>
            </a:pPr>
            <a:endParaRPr lang="en-US" sz="2800" dirty="0">
              <a:latin typeface="Calibri Light" pitchFamily="34" charset="0"/>
            </a:endParaRPr>
          </a:p>
          <a:p>
            <a:pPr algn="ctr">
              <a:buFont typeface="Wingdings" pitchFamily="2" charset="2"/>
              <a:buNone/>
            </a:pPr>
            <a:r>
              <a:rPr lang="en-US" sz="2800" dirty="0">
                <a:latin typeface="Calibri Light" pitchFamily="34" charset="0"/>
              </a:rPr>
              <a:t>Schools must administer</a:t>
            </a:r>
          </a:p>
          <a:p>
            <a:pPr algn="ctr">
              <a:buFont typeface="Wingdings" pitchFamily="2" charset="2"/>
              <a:buNone/>
            </a:pPr>
            <a:r>
              <a:rPr lang="en-US" sz="2800" dirty="0">
                <a:latin typeface="Calibri Light" pitchFamily="34" charset="0"/>
              </a:rPr>
              <a:t>programs so that they are</a:t>
            </a:r>
          </a:p>
          <a:p>
            <a:pPr algn="ctr">
              <a:buFont typeface="Wingdings" pitchFamily="2" charset="2"/>
              <a:buNone/>
            </a:pPr>
            <a:r>
              <a:rPr lang="en-US" sz="2800" dirty="0">
                <a:latin typeface="Calibri Light" pitchFamily="34" charset="0"/>
              </a:rPr>
              <a:t>accessible to all</a:t>
            </a:r>
          </a:p>
          <a:p>
            <a:pPr algn="ctr">
              <a:buFont typeface="Wingdings" pitchFamily="2" charset="2"/>
              <a:buNone/>
            </a:pPr>
            <a:r>
              <a:rPr lang="en-US" sz="2800" dirty="0">
                <a:latin typeface="Calibri Light" pitchFamily="34" charset="0"/>
              </a:rPr>
              <a:t>participants regardless of </a:t>
            </a:r>
          </a:p>
          <a:p>
            <a:pPr algn="ctr">
              <a:buFont typeface="Wingdings" pitchFamily="2" charset="2"/>
              <a:buNone/>
            </a:pPr>
            <a:r>
              <a:rPr lang="en-US" sz="2800" b="1" dirty="0">
                <a:latin typeface="Calibri Light" pitchFamily="34" charset="0"/>
              </a:rPr>
              <a:t>race, color, national </a:t>
            </a:r>
          </a:p>
          <a:p>
            <a:pPr algn="ctr">
              <a:buFont typeface="Wingdings" pitchFamily="2" charset="2"/>
              <a:buNone/>
            </a:pPr>
            <a:r>
              <a:rPr lang="en-US" sz="2800" b="1" dirty="0">
                <a:latin typeface="Calibri Light" pitchFamily="34" charset="0"/>
              </a:rPr>
              <a:t>origin, sex, age, or </a:t>
            </a:r>
          </a:p>
          <a:p>
            <a:pPr algn="ctr">
              <a:buFont typeface="Wingdings" pitchFamily="2" charset="2"/>
              <a:buNone/>
            </a:pPr>
            <a:r>
              <a:rPr lang="en-US" sz="2800" b="1" dirty="0">
                <a:latin typeface="Calibri Light" pitchFamily="34" charset="0"/>
              </a:rPr>
              <a:t>disability.</a:t>
            </a:r>
          </a:p>
        </p:txBody>
      </p:sp>
    </p:spTree>
    <p:extLst>
      <p:ext uri="{BB962C8B-B14F-4D97-AF65-F5344CB8AC3E}">
        <p14:creationId xmlns:p14="http://schemas.microsoft.com/office/powerpoint/2010/main" val="4103319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Equal Access (continued)</a:t>
            </a:r>
          </a:p>
        </p:txBody>
      </p:sp>
      <p:sp>
        <p:nvSpPr>
          <p:cNvPr id="4" name="Content Placeholder 3"/>
          <p:cNvSpPr>
            <a:spLocks noGrp="1"/>
          </p:cNvSpPr>
          <p:nvPr>
            <p:ph sz="half" idx="1"/>
          </p:nvPr>
        </p:nvSpPr>
        <p:spPr/>
        <p:txBody>
          <a:bodyPr>
            <a:normAutofit/>
          </a:bodyPr>
          <a:lstStyle/>
          <a:p>
            <a:pPr marL="0" indent="0" fontAlgn="auto">
              <a:lnSpc>
                <a:spcPct val="90000"/>
              </a:lnSpc>
              <a:spcAft>
                <a:spcPts val="0"/>
              </a:spcAft>
              <a:buNone/>
              <a:defRPr/>
            </a:pPr>
            <a:r>
              <a:rPr lang="en-US" sz="2000" b="1" dirty="0"/>
              <a:t>Disability:</a:t>
            </a:r>
          </a:p>
          <a:p>
            <a:pPr marL="274320" indent="-274320" fontAlgn="auto">
              <a:lnSpc>
                <a:spcPct val="90000"/>
              </a:lnSpc>
              <a:spcAft>
                <a:spcPts val="0"/>
              </a:spcAft>
              <a:buFont typeface="Wingdings" pitchFamily="2" charset="2"/>
              <a:buNone/>
              <a:defRPr/>
            </a:pPr>
            <a:r>
              <a:rPr lang="en-US" sz="2000" dirty="0"/>
              <a:t>	Any person who has a physical or mental impairment which substantially limits one or more major life activities, has a record of such an impairment, or is regarded as having such an impairment.</a:t>
            </a:r>
          </a:p>
          <a:p>
            <a:pPr marL="0" indent="0">
              <a:buNone/>
            </a:pPr>
            <a:endParaRPr lang="en-US" dirty="0"/>
          </a:p>
        </p:txBody>
      </p:sp>
      <p:sp>
        <p:nvSpPr>
          <p:cNvPr id="5" name="Content Placeholder 4"/>
          <p:cNvSpPr>
            <a:spLocks noGrp="1"/>
          </p:cNvSpPr>
          <p:nvPr>
            <p:ph sz="half" idx="2"/>
          </p:nvPr>
        </p:nvSpPr>
        <p:spPr/>
        <p:txBody>
          <a:bodyPr>
            <a:normAutofit/>
          </a:bodyPr>
          <a:lstStyle/>
          <a:p>
            <a:pPr marL="274320" indent="-274320" fontAlgn="auto">
              <a:lnSpc>
                <a:spcPct val="90000"/>
              </a:lnSpc>
              <a:spcAft>
                <a:spcPts val="0"/>
              </a:spcAft>
              <a:buFont typeface="Wingdings" pitchFamily="2" charset="2"/>
              <a:buNone/>
              <a:defRPr/>
            </a:pPr>
            <a:r>
              <a:rPr lang="en-US" sz="2000" b="1" dirty="0"/>
              <a:t>References:</a:t>
            </a:r>
          </a:p>
          <a:p>
            <a:pPr marL="274320" indent="-274320" algn="ctr">
              <a:lnSpc>
                <a:spcPct val="90000"/>
              </a:lnSpc>
              <a:buFont typeface="Wingdings" pitchFamily="2" charset="2"/>
              <a:buNone/>
              <a:defRPr/>
            </a:pPr>
            <a:r>
              <a:rPr lang="en-US" sz="2000" i="1" dirty="0"/>
              <a:t>	</a:t>
            </a:r>
          </a:p>
          <a:p>
            <a:pPr marL="274320" indent="-274320" algn="ctr">
              <a:lnSpc>
                <a:spcPct val="90000"/>
              </a:lnSpc>
              <a:buNone/>
              <a:defRPr/>
            </a:pPr>
            <a:r>
              <a:rPr lang="en-US" sz="2000" i="1" dirty="0">
                <a:hlinkClick r:id="rId3"/>
              </a:rPr>
              <a:t>USDA Special Needs Guidance</a:t>
            </a:r>
            <a:endParaRPr lang="en-US" sz="2000" i="1" dirty="0"/>
          </a:p>
          <a:p>
            <a:pPr marL="274320" indent="-274320" algn="ctr">
              <a:lnSpc>
                <a:spcPct val="90000"/>
              </a:lnSpc>
              <a:buFont typeface="Wingdings" pitchFamily="2" charset="2"/>
              <a:buNone/>
              <a:defRPr/>
            </a:pPr>
            <a:endParaRPr lang="en-US" sz="2000" i="1" dirty="0">
              <a:hlinkClick r:id="rId4"/>
            </a:endParaRPr>
          </a:p>
          <a:p>
            <a:pPr marL="274320" indent="-274320" algn="ctr">
              <a:lnSpc>
                <a:spcPct val="90000"/>
              </a:lnSpc>
              <a:buFont typeface="Wingdings" pitchFamily="2" charset="2"/>
              <a:buNone/>
              <a:defRPr/>
            </a:pPr>
            <a:r>
              <a:rPr lang="en-US" sz="2000" i="1" dirty="0">
                <a:hlinkClick r:id="rId5"/>
              </a:rPr>
              <a:t>Accommodating Children with Life Threatening Food Allergies</a:t>
            </a:r>
            <a:endParaRPr lang="en-US" sz="2000" i="1" dirty="0"/>
          </a:p>
          <a:p>
            <a:pPr marL="274320" indent="-274320" algn="ctr">
              <a:lnSpc>
                <a:spcPct val="90000"/>
              </a:lnSpc>
              <a:buFont typeface="Wingdings" pitchFamily="2" charset="2"/>
              <a:buNone/>
              <a:defRPr/>
            </a:pPr>
            <a:endParaRPr lang="en-US" sz="2000" i="1" dirty="0"/>
          </a:p>
          <a:p>
            <a:pPr marL="274320" indent="-274320" algn="ctr">
              <a:lnSpc>
                <a:spcPct val="90000"/>
              </a:lnSpc>
              <a:buFont typeface="Wingdings" pitchFamily="2" charset="2"/>
              <a:buNone/>
              <a:defRPr/>
            </a:pPr>
            <a:r>
              <a:rPr lang="en-US" sz="2000" i="1" dirty="0">
                <a:hlinkClick r:id="rId6"/>
              </a:rPr>
              <a:t>The Food Allergy Book</a:t>
            </a:r>
            <a:endParaRPr lang="en-US" sz="2000" i="1" dirty="0"/>
          </a:p>
          <a:p>
            <a:pPr marL="274320" indent="-274320" algn="ctr">
              <a:lnSpc>
                <a:spcPct val="90000"/>
              </a:lnSpc>
              <a:buFont typeface="Wingdings" pitchFamily="2" charset="2"/>
              <a:buNone/>
              <a:defRPr/>
            </a:pPr>
            <a:endParaRPr lang="en-US" sz="2000" i="1" dirty="0"/>
          </a:p>
          <a:p>
            <a:pPr marL="274320" indent="-274320" algn="ctr">
              <a:lnSpc>
                <a:spcPct val="90000"/>
              </a:lnSpc>
              <a:buFont typeface="Wingdings" pitchFamily="2" charset="2"/>
              <a:buNone/>
              <a:defRPr/>
            </a:pPr>
            <a:endParaRPr lang="en-US" sz="2000" dirty="0"/>
          </a:p>
        </p:txBody>
      </p:sp>
    </p:spTree>
    <p:extLst>
      <p:ext uri="{BB962C8B-B14F-4D97-AF65-F5344CB8AC3E}">
        <p14:creationId xmlns:p14="http://schemas.microsoft.com/office/powerpoint/2010/main" val="1047733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normAutofit/>
          </a:bodyPr>
          <a:lstStyle/>
          <a:p>
            <a:r>
              <a:rPr lang="en-US" b="1" dirty="0"/>
              <a:t>Reasonable Accommodation</a:t>
            </a:r>
          </a:p>
        </p:txBody>
      </p:sp>
      <p:sp>
        <p:nvSpPr>
          <p:cNvPr id="4" name="Content Placeholder 3"/>
          <p:cNvSpPr>
            <a:spLocks noGrp="1"/>
          </p:cNvSpPr>
          <p:nvPr>
            <p:ph sz="half" idx="1"/>
          </p:nvPr>
        </p:nvSpPr>
        <p:spPr/>
        <p:txBody>
          <a:bodyPr>
            <a:normAutofit fontScale="92500" lnSpcReduction="10000"/>
          </a:bodyPr>
          <a:lstStyle/>
          <a:p>
            <a:pPr>
              <a:buFont typeface="Wingdings" pitchFamily="2" charset="2"/>
              <a:buNone/>
            </a:pPr>
            <a:r>
              <a:rPr lang="en-US" sz="2000" b="1" dirty="0"/>
              <a:t>Food Substitutions and Modifications</a:t>
            </a:r>
          </a:p>
          <a:p>
            <a:pPr marL="400050" lvl="1" indent="0">
              <a:buNone/>
            </a:pPr>
            <a:r>
              <a:rPr lang="en-US" sz="1800" dirty="0"/>
              <a:t>Schools </a:t>
            </a:r>
            <a:r>
              <a:rPr lang="en-US" sz="1800" b="1" dirty="0"/>
              <a:t>must</a:t>
            </a:r>
            <a:r>
              <a:rPr lang="en-US" sz="1800" dirty="0"/>
              <a:t> make reasonable accommodations for students with disabilities. </a:t>
            </a:r>
          </a:p>
          <a:p>
            <a:pPr marL="400050" lvl="1" indent="0">
              <a:buNone/>
            </a:pPr>
            <a:endParaRPr lang="en-US" sz="1800" dirty="0"/>
          </a:p>
          <a:p>
            <a:pPr marL="400050" lvl="1" indent="0">
              <a:buNone/>
            </a:pPr>
            <a:r>
              <a:rPr lang="en-US" dirty="0">
                <a:highlight>
                  <a:srgbClr val="FFFF00"/>
                </a:highlight>
              </a:rPr>
              <a:t>It is required for sponsors to notify </a:t>
            </a:r>
            <a:r>
              <a:rPr lang="en-US" sz="1800" dirty="0">
                <a:highlight>
                  <a:srgbClr val="FFFF00"/>
                </a:highlight>
              </a:rPr>
              <a:t>households and students with disabilities of the process for requesting a dietary accommodation</a:t>
            </a:r>
            <a:r>
              <a:rPr lang="en-US" sz="1800" dirty="0"/>
              <a:t>.</a:t>
            </a:r>
          </a:p>
          <a:p>
            <a:pPr marL="400050" lvl="1" indent="0">
              <a:buNone/>
            </a:pPr>
            <a:endParaRPr lang="en-US" dirty="0"/>
          </a:p>
          <a:p>
            <a:pPr marL="400050" lvl="1" indent="0">
              <a:buNone/>
            </a:pPr>
            <a:r>
              <a:rPr lang="en-US" dirty="0"/>
              <a:t>Schools  can choose to provide </a:t>
            </a:r>
            <a:r>
              <a:rPr lang="en-US" dirty="0">
                <a:hlinkClick r:id="rId3"/>
              </a:rPr>
              <a:t>accommodations</a:t>
            </a:r>
            <a:r>
              <a:rPr lang="en-US" dirty="0"/>
              <a:t> for students who are not disabled.</a:t>
            </a:r>
          </a:p>
          <a:p>
            <a:pPr marL="400050" lvl="1" indent="0">
              <a:buNone/>
            </a:pPr>
            <a:endParaRPr lang="en-US" dirty="0"/>
          </a:p>
          <a:p>
            <a:pPr marL="400050" lvl="1" indent="0">
              <a:buNone/>
            </a:pPr>
            <a:r>
              <a:rPr lang="fr-FR" dirty="0">
                <a:hlinkClick r:id="rId4"/>
              </a:rPr>
              <a:t>Milk Substitution List </a:t>
            </a:r>
            <a:endParaRPr lang="en-US" dirty="0"/>
          </a:p>
        </p:txBody>
      </p:sp>
      <p:sp>
        <p:nvSpPr>
          <p:cNvPr id="5" name="Content Placeholder 4"/>
          <p:cNvSpPr>
            <a:spLocks noGrp="1"/>
          </p:cNvSpPr>
          <p:nvPr>
            <p:ph sz="half" idx="2"/>
          </p:nvPr>
        </p:nvSpPr>
        <p:spPr/>
        <p:txBody>
          <a:bodyPr>
            <a:normAutofit fontScale="92500" lnSpcReduction="10000"/>
          </a:bodyPr>
          <a:lstStyle/>
          <a:p>
            <a:pPr marL="0" indent="0">
              <a:buNone/>
            </a:pPr>
            <a:r>
              <a:rPr lang="en-US" sz="2000" dirty="0"/>
              <a:t>A School Nutrition Program is required to provide food substitutions or modifications if:</a:t>
            </a:r>
          </a:p>
          <a:p>
            <a:pPr lvl="1"/>
            <a:r>
              <a:rPr lang="en-US" sz="1600" dirty="0"/>
              <a:t>A physician’s statement is on file that describes the participant’s disability; and</a:t>
            </a:r>
          </a:p>
          <a:p>
            <a:pPr lvl="1"/>
            <a:r>
              <a:rPr lang="en-US" sz="1600" dirty="0"/>
              <a:t>The physician has indicated the substitutions or modifications that the participant needs.</a:t>
            </a:r>
          </a:p>
          <a:p>
            <a:pPr lvl="1"/>
            <a:endParaRPr lang="en-US" sz="1600" dirty="0"/>
          </a:p>
          <a:p>
            <a:pPr marL="201168" lvl="1" indent="0">
              <a:buNone/>
            </a:pPr>
            <a:r>
              <a:rPr lang="en-US" sz="1600" dirty="0">
                <a:hlinkClick r:id="rId5"/>
              </a:rPr>
              <a:t>Medical Statement for Children with Disabilities</a:t>
            </a:r>
            <a:endParaRPr lang="en-US" sz="1600" dirty="0"/>
          </a:p>
          <a:p>
            <a:pPr marL="201168" lvl="1" indent="0">
              <a:buNone/>
            </a:pPr>
            <a:endParaRPr lang="en-US" sz="1600" dirty="0"/>
          </a:p>
          <a:p>
            <a:pPr marL="201168" lvl="1" indent="0">
              <a:buNone/>
            </a:pPr>
            <a:endParaRPr lang="en-US" sz="1600" dirty="0"/>
          </a:p>
          <a:p>
            <a:pPr marL="0" indent="0">
              <a:buNone/>
            </a:pPr>
            <a:endParaRPr lang="en-US" dirty="0"/>
          </a:p>
        </p:txBody>
      </p:sp>
    </p:spTree>
    <p:extLst>
      <p:ext uri="{BB962C8B-B14F-4D97-AF65-F5344CB8AC3E}">
        <p14:creationId xmlns:p14="http://schemas.microsoft.com/office/powerpoint/2010/main" val="1510614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Meaningful Access</a:t>
            </a:r>
          </a:p>
        </p:txBody>
      </p:sp>
      <p:sp>
        <p:nvSpPr>
          <p:cNvPr id="3" name="Content Placeholder 2"/>
          <p:cNvSpPr>
            <a:spLocks noGrp="1"/>
          </p:cNvSpPr>
          <p:nvPr>
            <p:ph idx="1"/>
          </p:nvPr>
        </p:nvSpPr>
        <p:spPr/>
        <p:txBody>
          <a:bodyPr/>
          <a:lstStyle/>
          <a:p>
            <a:pPr>
              <a:buFont typeface="Wingdings" pitchFamily="2" charset="2"/>
              <a:buNone/>
            </a:pPr>
            <a:r>
              <a:rPr lang="en-US" sz="2000" b="1" dirty="0"/>
              <a:t>Language Assistance</a:t>
            </a:r>
          </a:p>
          <a:p>
            <a:pPr lvl="1"/>
            <a:r>
              <a:rPr lang="en-US" sz="1800" dirty="0">
                <a:latin typeface="Calibri Light" pitchFamily="34" charset="0"/>
              </a:rPr>
              <a:t>Schools must accommodate people with limited English proficiency</a:t>
            </a:r>
            <a:r>
              <a:rPr lang="en-US" dirty="0">
                <a:latin typeface="Calibri Light" pitchFamily="34" charset="0"/>
              </a:rPr>
              <a:t> in the language they can read, write and understand. </a:t>
            </a:r>
          </a:p>
          <a:p>
            <a:pPr lvl="1"/>
            <a:r>
              <a:rPr lang="en-US" dirty="0">
                <a:latin typeface="Calibri Light" pitchFamily="34" charset="0"/>
              </a:rPr>
              <a:t> Using children interpreters under the age of 18 is prohibited. </a:t>
            </a:r>
          </a:p>
          <a:p>
            <a:pPr lvl="1"/>
            <a:r>
              <a:rPr lang="en-US" dirty="0">
                <a:latin typeface="Calibri Light" pitchFamily="34" charset="0"/>
              </a:rPr>
              <a:t>See MAPS Home page for information on accessing free translation/interpretation services or reach out to Montana OPI at 406-444-2501.</a:t>
            </a:r>
            <a:endParaRPr lang="en-US" sz="1800" dirty="0">
              <a:latin typeface="Calibri Light" pitchFamily="34" charset="0"/>
            </a:endParaRPr>
          </a:p>
          <a:p>
            <a:pPr lvl="1"/>
            <a:r>
              <a:rPr lang="en-US" sz="1800" dirty="0">
                <a:latin typeface="Calibri Light" pitchFamily="34" charset="0"/>
              </a:rPr>
              <a:t>Free and Reduced-Price School Meal Applications may be found in 26 languages at the USDA/FNS Web site: </a:t>
            </a:r>
            <a:r>
              <a:rPr lang="en-US" dirty="0">
                <a:latin typeface="Calibri Light" pitchFamily="34" charset="0"/>
                <a:hlinkClick r:id="rId3"/>
              </a:rPr>
              <a:t>http://www.fns.usda.gov/cnd/FRP/frp.process.htm</a:t>
            </a:r>
            <a:r>
              <a:rPr lang="en-US" sz="1400" dirty="0">
                <a:latin typeface="Calibri Light" pitchFamily="34" charset="0"/>
                <a:hlinkClick r:id="rId3"/>
              </a:rPr>
              <a:t>.</a:t>
            </a:r>
            <a:endParaRPr lang="en-US" sz="1400" dirty="0">
              <a:latin typeface="Calibri Light" pitchFamily="34" charset="0"/>
            </a:endParaRPr>
          </a:p>
          <a:p>
            <a:pPr lvl="1"/>
            <a:r>
              <a:rPr lang="en-US" dirty="0">
                <a:latin typeface="Calibri Light" pitchFamily="34" charset="0"/>
              </a:rPr>
              <a:t>And Justice for All poster available in other languages </a:t>
            </a:r>
            <a:r>
              <a:rPr lang="en-US" dirty="0">
                <a:latin typeface="Calibri Light" pitchFamily="34" charset="0"/>
                <a:hlinkClick r:id="rId4"/>
              </a:rPr>
              <a:t>https://www.fns.usda.gov/cr/and-justice-all-posters-guidance-and-translations</a:t>
            </a:r>
            <a:r>
              <a:rPr lang="en-US" dirty="0">
                <a:latin typeface="Calibri Light" pitchFamily="34" charset="0"/>
              </a:rPr>
              <a:t> </a:t>
            </a:r>
          </a:p>
        </p:txBody>
      </p:sp>
    </p:spTree>
    <p:extLst>
      <p:ext uri="{BB962C8B-B14F-4D97-AF65-F5344CB8AC3E}">
        <p14:creationId xmlns:p14="http://schemas.microsoft.com/office/powerpoint/2010/main" val="413603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Complaints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latin typeface="Calibri Light" pitchFamily="34" charset="0"/>
              </a:rPr>
              <a:t> Everyone has the right to file a civil rights complaint. </a:t>
            </a:r>
          </a:p>
          <a:p>
            <a:pPr>
              <a:buFont typeface="Arial" panose="020B0604020202020204" pitchFamily="34" charset="0"/>
              <a:buChar char="•"/>
            </a:pPr>
            <a:r>
              <a:rPr lang="en-US" dirty="0">
                <a:latin typeface="Calibri Light" pitchFamily="34" charset="0"/>
              </a:rPr>
              <a:t> All staff and volunteers need to know what to do if someone wants to file a complaint. </a:t>
            </a:r>
          </a:p>
          <a:p>
            <a:pPr>
              <a:buFont typeface="Arial" panose="020B0604020202020204" pitchFamily="34" charset="0"/>
              <a:buChar char="•"/>
            </a:pPr>
            <a:r>
              <a:rPr lang="en-US" dirty="0">
                <a:latin typeface="Calibri Light" pitchFamily="34" charset="0"/>
              </a:rPr>
              <a:t> Be aware of the basis for which complaints may be filed: race, color, national origin, age, sex, and disability. </a:t>
            </a:r>
          </a:p>
          <a:p>
            <a:pPr>
              <a:buFont typeface="Arial" panose="020B0604020202020204" pitchFamily="34" charset="0"/>
              <a:buChar char="•"/>
            </a:pPr>
            <a:r>
              <a:rPr lang="en-US" dirty="0">
                <a:latin typeface="Calibri Light" pitchFamily="34" charset="0"/>
              </a:rPr>
              <a:t> Never discourage anyone from filing a complaint or voicing concerns of discrimination. </a:t>
            </a:r>
          </a:p>
          <a:p>
            <a:pPr>
              <a:buFont typeface="Arial" panose="020B0604020202020204" pitchFamily="34" charset="0"/>
              <a:buChar char="•"/>
            </a:pPr>
            <a:endParaRPr lang="en-US" dirty="0">
              <a:latin typeface="Calibri Light" pitchFamily="34" charset="0"/>
            </a:endParaRPr>
          </a:p>
        </p:txBody>
      </p:sp>
    </p:spTree>
    <p:extLst>
      <p:ext uri="{BB962C8B-B14F-4D97-AF65-F5344CB8AC3E}">
        <p14:creationId xmlns:p14="http://schemas.microsoft.com/office/powerpoint/2010/main" val="1188556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Complaint Procedure</a:t>
            </a:r>
          </a:p>
        </p:txBody>
      </p:sp>
      <p:sp>
        <p:nvSpPr>
          <p:cNvPr id="4" name="Content Placeholder 3"/>
          <p:cNvSpPr>
            <a:spLocks noGrp="1"/>
          </p:cNvSpPr>
          <p:nvPr>
            <p:ph sz="half" idx="1"/>
          </p:nvPr>
        </p:nvSpPr>
        <p:spPr/>
        <p:txBody>
          <a:bodyPr>
            <a:normAutofit/>
          </a:bodyPr>
          <a:lstStyle/>
          <a:p>
            <a:pPr>
              <a:lnSpc>
                <a:spcPct val="90000"/>
              </a:lnSpc>
              <a:buFont typeface="Wingdings" pitchFamily="2" charset="2"/>
              <a:buNone/>
            </a:pPr>
            <a:r>
              <a:rPr lang="en-US" sz="2000" b="1" dirty="0"/>
              <a:t>Dealing with complaints </a:t>
            </a:r>
          </a:p>
          <a:p>
            <a:pPr>
              <a:lnSpc>
                <a:spcPct val="90000"/>
              </a:lnSpc>
              <a:buFont typeface="Wingdings" pitchFamily="2" charset="2"/>
              <a:buNone/>
            </a:pPr>
            <a:r>
              <a:rPr lang="en-US" sz="1600" dirty="0"/>
              <a:t>(people have 180 days to file a complaint)</a:t>
            </a:r>
          </a:p>
          <a:p>
            <a:pPr lvl="1">
              <a:lnSpc>
                <a:spcPct val="90000"/>
              </a:lnSpc>
            </a:pPr>
            <a:r>
              <a:rPr lang="en-US" sz="1800" dirty="0"/>
              <a:t>Listen politely</a:t>
            </a:r>
          </a:p>
          <a:p>
            <a:pPr lvl="1">
              <a:lnSpc>
                <a:spcPct val="90000"/>
              </a:lnSpc>
            </a:pPr>
            <a:r>
              <a:rPr lang="en-US" sz="1800" dirty="0"/>
              <a:t>Take corrective action</a:t>
            </a:r>
          </a:p>
          <a:p>
            <a:pPr lvl="2">
              <a:lnSpc>
                <a:spcPct val="90000"/>
              </a:lnSpc>
            </a:pPr>
            <a:r>
              <a:rPr lang="en-US" sz="1800" dirty="0"/>
              <a:t>Get required information as listed on complaint form</a:t>
            </a:r>
          </a:p>
          <a:p>
            <a:pPr lvl="2">
              <a:lnSpc>
                <a:spcPct val="90000"/>
              </a:lnSpc>
            </a:pPr>
            <a:r>
              <a:rPr lang="en-US" sz="1800" dirty="0"/>
              <a:t>Refer the person to the contact information on the “And Justice For All” poster</a:t>
            </a:r>
          </a:p>
          <a:p>
            <a:pPr lvl="1">
              <a:lnSpc>
                <a:spcPct val="90000"/>
              </a:lnSpc>
            </a:pPr>
            <a:r>
              <a:rPr lang="en-US" sz="1800" dirty="0"/>
              <a:t>Report the problem to School Nutrition Programs</a:t>
            </a:r>
          </a:p>
          <a:p>
            <a:pPr lvl="1">
              <a:lnSpc>
                <a:spcPct val="90000"/>
              </a:lnSpc>
            </a:pPr>
            <a:r>
              <a:rPr lang="en-US" sz="1800" dirty="0"/>
              <a:t>Follow up in a timely manner</a:t>
            </a:r>
          </a:p>
          <a:p>
            <a:endParaRPr lang="en-US" dirty="0"/>
          </a:p>
        </p:txBody>
      </p:sp>
      <p:pic>
        <p:nvPicPr>
          <p:cNvPr id="6" name="Picture 4" descr="j0332201"/>
          <p:cNvPicPr>
            <a:picLocks noGrp="1" noChangeAspect="1" noChangeArrowheads="1"/>
          </p:cNvPicPr>
          <p:nvPr>
            <p:ph sz="half" idx="2"/>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76800" y="1447800"/>
            <a:ext cx="3810000" cy="4705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7067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normAutofit fontScale="90000"/>
          </a:bodyPr>
          <a:lstStyle/>
          <a:p>
            <a:r>
              <a:rPr lang="en-US" b="1" dirty="0"/>
              <a:t>Complaint Procedure (continued)</a:t>
            </a:r>
          </a:p>
        </p:txBody>
      </p:sp>
      <p:sp>
        <p:nvSpPr>
          <p:cNvPr id="4" name="Content Placeholder 3"/>
          <p:cNvSpPr>
            <a:spLocks noGrp="1"/>
          </p:cNvSpPr>
          <p:nvPr>
            <p:ph sz="half" idx="1"/>
          </p:nvPr>
        </p:nvSpPr>
        <p:spPr/>
        <p:txBody>
          <a:bodyPr>
            <a:normAutofit/>
          </a:bodyPr>
          <a:lstStyle/>
          <a:p>
            <a:pPr marL="0" indent="0" algn="ctr">
              <a:buNone/>
            </a:pPr>
            <a:r>
              <a:rPr lang="en-US" sz="1800" dirty="0"/>
              <a:t>All Civil Rights complaints, verbal or written, must be promptly submitted to: </a:t>
            </a:r>
          </a:p>
          <a:p>
            <a:pPr marL="0" indent="0">
              <a:buNone/>
            </a:pPr>
            <a:endParaRPr lang="en-US" sz="2000" dirty="0"/>
          </a:p>
          <a:p>
            <a:pPr marL="0" indent="0" algn="ctr">
              <a:buNone/>
            </a:pPr>
            <a:r>
              <a:rPr lang="en-US" sz="1600" dirty="0"/>
              <a:t>OPI School Nutrition Programs</a:t>
            </a:r>
          </a:p>
          <a:p>
            <a:pPr marL="0" indent="0" algn="ctr">
              <a:buNone/>
            </a:pPr>
            <a:r>
              <a:rPr lang="en-US" sz="1600" dirty="0"/>
              <a:t>PO Box 202501, </a:t>
            </a:r>
          </a:p>
          <a:p>
            <a:pPr marL="0" indent="0" algn="ctr">
              <a:buNone/>
            </a:pPr>
            <a:r>
              <a:rPr lang="en-US" sz="1600" dirty="0"/>
              <a:t>Helena, MT 59620-2501</a:t>
            </a:r>
          </a:p>
          <a:p>
            <a:pPr marL="0" indent="0" algn="ctr">
              <a:buNone/>
            </a:pPr>
            <a:r>
              <a:rPr lang="en-US" sz="1600" dirty="0"/>
              <a:t>Telephone: (406) 444-2501, </a:t>
            </a:r>
          </a:p>
          <a:p>
            <a:pPr marL="0" indent="0" algn="ctr">
              <a:buNone/>
            </a:pPr>
            <a:r>
              <a:rPr lang="en-US" sz="1600" dirty="0"/>
              <a:t>Fax: (406) 444-2955</a:t>
            </a:r>
          </a:p>
          <a:p>
            <a:pPr marL="400050" lvl="1" indent="0">
              <a:buNone/>
            </a:pPr>
            <a:endParaRPr lang="en-US" sz="1400" dirty="0"/>
          </a:p>
          <a:p>
            <a:pPr marL="0" indent="0">
              <a:buNone/>
            </a:pPr>
            <a:endParaRPr lang="en-US" dirty="0"/>
          </a:p>
        </p:txBody>
      </p:sp>
      <p:sp>
        <p:nvSpPr>
          <p:cNvPr id="5" name="Content Placeholder 4"/>
          <p:cNvSpPr>
            <a:spLocks noGrp="1"/>
          </p:cNvSpPr>
          <p:nvPr>
            <p:ph sz="half" idx="2"/>
          </p:nvPr>
        </p:nvSpPr>
        <p:spPr/>
        <p:txBody>
          <a:bodyPr>
            <a:normAutofit/>
          </a:bodyPr>
          <a:lstStyle/>
          <a:p>
            <a:pPr marL="0" indent="0">
              <a:buNone/>
            </a:pPr>
            <a:r>
              <a:rPr lang="en-US" sz="1600" dirty="0"/>
              <a:t>To make a complaint, the following information must be obtained and reported to School Nutrition Programs:</a:t>
            </a:r>
          </a:p>
          <a:p>
            <a:pPr marL="0" indent="0">
              <a:buNone/>
            </a:pPr>
            <a:endParaRPr lang="en-US" sz="1600" dirty="0"/>
          </a:p>
          <a:p>
            <a:pPr lvl="1">
              <a:lnSpc>
                <a:spcPct val="80000"/>
              </a:lnSpc>
            </a:pPr>
            <a:r>
              <a:rPr lang="en-US" sz="1600" dirty="0"/>
              <a:t>Complainant</a:t>
            </a:r>
          </a:p>
          <a:p>
            <a:pPr lvl="1">
              <a:lnSpc>
                <a:spcPct val="80000"/>
              </a:lnSpc>
            </a:pPr>
            <a:r>
              <a:rPr lang="en-US" sz="1600" dirty="0"/>
              <a:t>Name of person taking complaint</a:t>
            </a:r>
          </a:p>
          <a:p>
            <a:pPr lvl="1">
              <a:lnSpc>
                <a:spcPct val="80000"/>
              </a:lnSpc>
            </a:pPr>
            <a:r>
              <a:rPr lang="en-US" sz="1600" dirty="0"/>
              <a:t>Cause of complaint including protected class that the complainant feels was discriminated against</a:t>
            </a:r>
          </a:p>
          <a:p>
            <a:pPr lvl="1">
              <a:lnSpc>
                <a:spcPct val="80000"/>
              </a:lnSpc>
            </a:pPr>
            <a:r>
              <a:rPr lang="en-US" sz="1600" dirty="0"/>
              <a:t>Dates and locations that discriminatory action(s) occurred, and possible witnesses (other than complainant)</a:t>
            </a:r>
          </a:p>
          <a:p>
            <a:pPr marL="201168" lvl="1" indent="0">
              <a:lnSpc>
                <a:spcPct val="80000"/>
              </a:lnSpc>
              <a:buNone/>
            </a:pPr>
            <a:endParaRPr lang="en-US" sz="1600" dirty="0"/>
          </a:p>
          <a:p>
            <a:pPr marL="201168" lvl="1" indent="0">
              <a:lnSpc>
                <a:spcPct val="80000"/>
              </a:lnSpc>
              <a:buNone/>
            </a:pPr>
            <a:r>
              <a:rPr lang="en-US" sz="1600" b="1" dirty="0">
                <a:hlinkClick r:id="rId2"/>
              </a:rPr>
              <a:t>Civil Rights Complaint Form</a:t>
            </a:r>
            <a:endParaRPr lang="en-US" b="1" dirty="0"/>
          </a:p>
        </p:txBody>
      </p:sp>
    </p:spTree>
    <p:extLst>
      <p:ext uri="{BB962C8B-B14F-4D97-AF65-F5344CB8AC3E}">
        <p14:creationId xmlns:p14="http://schemas.microsoft.com/office/powerpoint/2010/main" val="149995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lstStyle/>
          <a:p>
            <a:r>
              <a:rPr lang="en-US" b="1" dirty="0"/>
              <a:t>Annual Training</a:t>
            </a:r>
          </a:p>
        </p:txBody>
      </p:sp>
      <p:sp>
        <p:nvSpPr>
          <p:cNvPr id="8" name="Content Placeholder 7"/>
          <p:cNvSpPr>
            <a:spLocks noGrp="1"/>
          </p:cNvSpPr>
          <p:nvPr>
            <p:ph sz="half" idx="1"/>
          </p:nvPr>
        </p:nvSpPr>
        <p:spPr/>
        <p:txBody>
          <a:bodyPr>
            <a:normAutofit lnSpcReduction="10000"/>
          </a:bodyPr>
          <a:lstStyle/>
          <a:p>
            <a:pPr marL="0" indent="0" algn="ctr">
              <a:buNone/>
            </a:pPr>
            <a:endParaRPr lang="en-US" sz="2200" dirty="0">
              <a:latin typeface="Calibri Light" pitchFamily="34" charset="0"/>
            </a:endParaRPr>
          </a:p>
          <a:p>
            <a:pPr marL="0" indent="0" algn="r">
              <a:buNone/>
            </a:pPr>
            <a:r>
              <a:rPr lang="en-US" sz="2200" dirty="0">
                <a:latin typeface="Calibri Light" pitchFamily="34" charset="0"/>
              </a:rPr>
              <a:t>The USDA requires that all frontline staff who work with program applicants or participants are required to receive annual Civil Rights training as well as those who supervise frontline staff.  Training is required so that people involved in all levels of program administration understand Civil Rights related laws, procedures and directives.</a:t>
            </a:r>
          </a:p>
          <a:p>
            <a:endParaRPr lang="en-US" dirty="0"/>
          </a:p>
        </p:txBody>
      </p:sp>
      <p:sp>
        <p:nvSpPr>
          <p:cNvPr id="9" name="Content Placeholder 8"/>
          <p:cNvSpPr>
            <a:spLocks noGrp="1"/>
          </p:cNvSpPr>
          <p:nvPr>
            <p:ph sz="half" idx="2"/>
          </p:nvPr>
        </p:nvSpPr>
        <p:spPr>
          <a:xfrm>
            <a:off x="5715000" y="1845736"/>
            <a:ext cx="2651760" cy="4023359"/>
          </a:xfrm>
        </p:spPr>
        <p:txBody>
          <a:bodyPr>
            <a:normAutofit lnSpcReduction="10000"/>
          </a:bodyPr>
          <a:lstStyle/>
          <a:p>
            <a:endParaRPr lang="en-US" sz="2400" dirty="0">
              <a:latin typeface="Calibri Light" pitchFamily="34" charset="0"/>
            </a:endParaRPr>
          </a:p>
          <a:p>
            <a:pPr lvl="1"/>
            <a:endParaRPr lang="en-US" sz="1800" dirty="0">
              <a:latin typeface="Calibri Light" pitchFamily="34" charset="0"/>
            </a:endParaRPr>
          </a:p>
          <a:p>
            <a:pPr lvl="1"/>
            <a:r>
              <a:rPr lang="en-US" sz="1800" dirty="0">
                <a:latin typeface="Calibri Light" pitchFamily="34" charset="0"/>
              </a:rPr>
              <a:t>Clerks</a:t>
            </a:r>
          </a:p>
          <a:p>
            <a:pPr lvl="1"/>
            <a:r>
              <a:rPr lang="en-US" sz="1800" dirty="0">
                <a:latin typeface="Calibri Light" pitchFamily="34" charset="0"/>
              </a:rPr>
              <a:t>Anyone that approves or handles applications</a:t>
            </a:r>
          </a:p>
          <a:p>
            <a:pPr lvl="1"/>
            <a:r>
              <a:rPr lang="en-US" sz="1800" dirty="0">
                <a:latin typeface="Calibri Light" pitchFamily="34" charset="0"/>
              </a:rPr>
              <a:t>Lunchroom/kitchen workers</a:t>
            </a:r>
          </a:p>
          <a:p>
            <a:pPr lvl="1"/>
            <a:r>
              <a:rPr lang="en-US" sz="1800" dirty="0">
                <a:latin typeface="Calibri Light" pitchFamily="34" charset="0"/>
              </a:rPr>
              <a:t>Staff that take lunch counts</a:t>
            </a:r>
          </a:p>
          <a:p>
            <a:pPr lvl="1"/>
            <a:endParaRPr lang="en-US" dirty="0">
              <a:latin typeface="Calibri Light" pitchFamily="34" charset="0"/>
            </a:endParaRPr>
          </a:p>
          <a:p>
            <a:pPr marL="201168" lvl="1" indent="0">
              <a:buNone/>
            </a:pPr>
            <a:r>
              <a:rPr lang="en-US" sz="1800" dirty="0">
                <a:latin typeface="Calibri Light" pitchFamily="34" charset="0"/>
                <a:hlinkClick r:id="rId3"/>
              </a:rPr>
              <a:t>Attendance Roster</a:t>
            </a:r>
            <a:endParaRPr lang="en-US" sz="1800" dirty="0">
              <a:latin typeface="Calibri Light" pitchFamily="34" charset="0"/>
            </a:endParaRPr>
          </a:p>
          <a:p>
            <a:pPr marL="201168" lvl="1" indent="0">
              <a:buNone/>
            </a:pPr>
            <a:endParaRPr lang="en-US" sz="1800" dirty="0">
              <a:latin typeface="Calibri Light" pitchFamily="34" charset="0"/>
            </a:endParaRPr>
          </a:p>
        </p:txBody>
      </p:sp>
    </p:spTree>
    <p:extLst>
      <p:ext uri="{BB962C8B-B14F-4D97-AF65-F5344CB8AC3E}">
        <p14:creationId xmlns:p14="http://schemas.microsoft.com/office/powerpoint/2010/main" val="2137546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lstStyle/>
          <a:p>
            <a:r>
              <a:rPr lang="en-US" b="1" dirty="0"/>
              <a:t>Compliance Review Techniques</a:t>
            </a:r>
          </a:p>
        </p:txBody>
      </p:sp>
      <p:sp>
        <p:nvSpPr>
          <p:cNvPr id="6" name="Content Placeholder 5">
            <a:extLst>
              <a:ext uri="{FF2B5EF4-FFF2-40B4-BE49-F238E27FC236}">
                <a16:creationId xmlns:a16="http://schemas.microsoft.com/office/drawing/2014/main" id="{A9B8F58C-25B2-49AC-8508-005E496ABE6D}"/>
              </a:ext>
            </a:extLst>
          </p:cNvPr>
          <p:cNvSpPr>
            <a:spLocks noGrp="1"/>
          </p:cNvSpPr>
          <p:nvPr>
            <p:ph sz="half" idx="1"/>
          </p:nvPr>
        </p:nvSpPr>
        <p:spPr>
          <a:xfrm>
            <a:off x="822960" y="1676400"/>
            <a:ext cx="7254240" cy="4023360"/>
          </a:xfrm>
        </p:spPr>
        <p:txBody>
          <a:bodyPr/>
          <a:lstStyle/>
          <a:p>
            <a:pPr>
              <a:buFont typeface="Arial" panose="020B0604020202020204" pitchFamily="34" charset="0"/>
              <a:buChar char="•"/>
            </a:pPr>
            <a:r>
              <a:rPr lang="en-US" dirty="0"/>
              <a:t> State and Federal governments are required to conduct reviews to determine compliance with civil rights laws, regulations, and requirements</a:t>
            </a:r>
          </a:p>
          <a:p>
            <a:pPr>
              <a:buFont typeface="Arial" panose="020B0604020202020204" pitchFamily="34" charset="0"/>
              <a:buChar char="•"/>
            </a:pPr>
            <a:r>
              <a:rPr lang="en-US" dirty="0"/>
              <a:t> There are a variety of reviews that are part of the regular monitoring for USDA Programs</a:t>
            </a:r>
          </a:p>
          <a:p>
            <a:pPr>
              <a:buFont typeface="Arial" panose="020B0604020202020204" pitchFamily="34" charset="0"/>
              <a:buChar char="•"/>
            </a:pPr>
            <a:r>
              <a:rPr lang="en-US" dirty="0"/>
              <a:t> Cooperation with State and Federal reviewers is required as a condition of receiving Federal financial assistance</a:t>
            </a:r>
          </a:p>
        </p:txBody>
      </p:sp>
    </p:spTree>
    <p:extLst>
      <p:ext uri="{BB962C8B-B14F-4D97-AF65-F5344CB8AC3E}">
        <p14:creationId xmlns:p14="http://schemas.microsoft.com/office/powerpoint/2010/main" val="36452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lstStyle/>
          <a:p>
            <a:r>
              <a:rPr lang="en-US" b="1" dirty="0"/>
              <a:t>Resolution of Noncompliance</a:t>
            </a:r>
          </a:p>
        </p:txBody>
      </p:sp>
      <p:sp>
        <p:nvSpPr>
          <p:cNvPr id="6" name="Content Placeholder 5">
            <a:extLst>
              <a:ext uri="{FF2B5EF4-FFF2-40B4-BE49-F238E27FC236}">
                <a16:creationId xmlns:a16="http://schemas.microsoft.com/office/drawing/2014/main" id="{A9B8F58C-25B2-49AC-8508-005E496ABE6D}"/>
              </a:ext>
            </a:extLst>
          </p:cNvPr>
          <p:cNvSpPr>
            <a:spLocks noGrp="1"/>
          </p:cNvSpPr>
          <p:nvPr>
            <p:ph sz="half" idx="1"/>
          </p:nvPr>
        </p:nvSpPr>
        <p:spPr>
          <a:xfrm>
            <a:off x="822960" y="1845734"/>
            <a:ext cx="7482840" cy="4023360"/>
          </a:xfrm>
        </p:spPr>
        <p:txBody>
          <a:bodyPr/>
          <a:lstStyle/>
          <a:p>
            <a:pPr>
              <a:buFont typeface="Arial" panose="020B0604020202020204" pitchFamily="34" charset="0"/>
              <a:buChar char="•"/>
            </a:pPr>
            <a:r>
              <a:rPr lang="en-US" dirty="0"/>
              <a:t> Corrective Actions may be assigned as a result of the review process. </a:t>
            </a:r>
          </a:p>
          <a:p>
            <a:pPr>
              <a:buFont typeface="Arial" panose="020B0604020202020204" pitchFamily="34" charset="0"/>
              <a:buChar char="•"/>
            </a:pPr>
            <a:r>
              <a:rPr lang="en-US" dirty="0"/>
              <a:t> Agencies/Sponsors are required to cease inappropriate actions and institute appropriate procedures. </a:t>
            </a:r>
          </a:p>
          <a:p>
            <a:pPr>
              <a:buFont typeface="Arial" panose="020B0604020202020204" pitchFamily="34" charset="0"/>
              <a:buChar char="•"/>
            </a:pPr>
            <a:r>
              <a:rPr lang="en-US" dirty="0"/>
              <a:t> Failure to comply can result in the loss of financial assistance from all Federal sources. </a:t>
            </a:r>
          </a:p>
        </p:txBody>
      </p:sp>
    </p:spTree>
    <p:extLst>
      <p:ext uri="{BB962C8B-B14F-4D97-AF65-F5344CB8AC3E}">
        <p14:creationId xmlns:p14="http://schemas.microsoft.com/office/powerpoint/2010/main" val="1671494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lstStyle/>
          <a:p>
            <a:r>
              <a:rPr lang="en-US" b="1" dirty="0"/>
              <a:t>Conflict Resolution</a:t>
            </a:r>
          </a:p>
        </p:txBody>
      </p:sp>
      <p:sp>
        <p:nvSpPr>
          <p:cNvPr id="6" name="Content Placeholder 5">
            <a:extLst>
              <a:ext uri="{FF2B5EF4-FFF2-40B4-BE49-F238E27FC236}">
                <a16:creationId xmlns:a16="http://schemas.microsoft.com/office/drawing/2014/main" id="{A9B8F58C-25B2-49AC-8508-005E496ABE6D}"/>
              </a:ext>
            </a:extLst>
          </p:cNvPr>
          <p:cNvSpPr>
            <a:spLocks noGrp="1"/>
          </p:cNvSpPr>
          <p:nvPr>
            <p:ph sz="half" idx="1"/>
          </p:nvPr>
        </p:nvSpPr>
        <p:spPr>
          <a:xfrm>
            <a:off x="822960" y="1845734"/>
            <a:ext cx="7543800" cy="4023360"/>
          </a:xfrm>
        </p:spPr>
        <p:txBody>
          <a:bodyPr/>
          <a:lstStyle/>
          <a:p>
            <a:pPr>
              <a:buFont typeface="Arial" panose="020B0604020202020204" pitchFamily="34" charset="0"/>
              <a:buChar char="•"/>
            </a:pPr>
            <a:r>
              <a:rPr lang="en-US" dirty="0"/>
              <a:t> Develop a written and posted policy for dealing with unacceptable behavior and conflicts</a:t>
            </a:r>
          </a:p>
          <a:p>
            <a:pPr>
              <a:buFont typeface="Arial" panose="020B0604020202020204" pitchFamily="34" charset="0"/>
              <a:buChar char="•"/>
            </a:pPr>
            <a:r>
              <a:rPr lang="en-US" dirty="0"/>
              <a:t> Try to remain calm</a:t>
            </a:r>
          </a:p>
          <a:p>
            <a:pPr>
              <a:buFont typeface="Arial" panose="020B0604020202020204" pitchFamily="34" charset="0"/>
              <a:buChar char="•"/>
            </a:pPr>
            <a:r>
              <a:rPr lang="en-US" dirty="0"/>
              <a:t> Listen to participant’s concerns</a:t>
            </a:r>
          </a:p>
          <a:p>
            <a:pPr>
              <a:buFont typeface="Arial" panose="020B0604020202020204" pitchFamily="34" charset="0"/>
              <a:buChar char="•"/>
            </a:pPr>
            <a:r>
              <a:rPr lang="en-US" dirty="0"/>
              <a:t> Try to explain the situation </a:t>
            </a:r>
          </a:p>
          <a:p>
            <a:pPr>
              <a:buFont typeface="Arial" panose="020B0604020202020204" pitchFamily="34" charset="0"/>
              <a:buChar char="•"/>
            </a:pPr>
            <a:r>
              <a:rPr lang="en-US" dirty="0"/>
              <a:t> Get help, especially with threats or violence. </a:t>
            </a:r>
          </a:p>
          <a:p>
            <a:pPr>
              <a:buFont typeface="Arial" panose="020B0604020202020204" pitchFamily="34" charset="0"/>
              <a:buChar char="•"/>
            </a:pPr>
            <a:r>
              <a:rPr lang="en-US" dirty="0"/>
              <a:t> Use alternative dispute resolution (ADR) techniques </a:t>
            </a:r>
          </a:p>
        </p:txBody>
      </p:sp>
    </p:spTree>
    <p:extLst>
      <p:ext uri="{BB962C8B-B14F-4D97-AF65-F5344CB8AC3E}">
        <p14:creationId xmlns:p14="http://schemas.microsoft.com/office/powerpoint/2010/main" val="1585713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lstStyle/>
          <a:p>
            <a:r>
              <a:rPr lang="en-US" b="1" dirty="0"/>
              <a:t>Customer Service</a:t>
            </a:r>
          </a:p>
        </p:txBody>
      </p:sp>
      <p:sp>
        <p:nvSpPr>
          <p:cNvPr id="6" name="Content Placeholder 5">
            <a:extLst>
              <a:ext uri="{FF2B5EF4-FFF2-40B4-BE49-F238E27FC236}">
                <a16:creationId xmlns:a16="http://schemas.microsoft.com/office/drawing/2014/main" id="{A9B8F58C-25B2-49AC-8508-005E496ABE6D}"/>
              </a:ext>
            </a:extLst>
          </p:cNvPr>
          <p:cNvSpPr>
            <a:spLocks noGrp="1"/>
          </p:cNvSpPr>
          <p:nvPr>
            <p:ph sz="half" idx="1"/>
          </p:nvPr>
        </p:nvSpPr>
        <p:spPr>
          <a:xfrm>
            <a:off x="822960" y="1447800"/>
            <a:ext cx="7543800" cy="4421294"/>
          </a:xfrm>
        </p:spPr>
        <p:txBody>
          <a:bodyPr>
            <a:normAutofit/>
          </a:bodyPr>
          <a:lstStyle/>
          <a:p>
            <a:pPr>
              <a:buFont typeface="Arial" panose="020B0604020202020204" pitchFamily="34" charset="0"/>
              <a:buChar char="•"/>
            </a:pPr>
            <a:r>
              <a:rPr lang="en-US" dirty="0"/>
              <a:t> Treat everyone with dignity and respect and make people feel welcomed. </a:t>
            </a:r>
          </a:p>
          <a:p>
            <a:pPr>
              <a:buFont typeface="Arial" panose="020B0604020202020204" pitchFamily="34" charset="0"/>
              <a:buChar char="•"/>
            </a:pPr>
            <a:r>
              <a:rPr lang="en-US" dirty="0"/>
              <a:t> Make sure that participants receive equal treatment and service. </a:t>
            </a:r>
          </a:p>
          <a:p>
            <a:pPr>
              <a:buFont typeface="Arial" panose="020B0604020202020204" pitchFamily="34" charset="0"/>
              <a:buChar char="•"/>
            </a:pPr>
            <a:r>
              <a:rPr lang="en-US" dirty="0"/>
              <a:t> Do not do special favors for anyone that you are not prepared to provide for everyone. </a:t>
            </a:r>
          </a:p>
          <a:p>
            <a:pPr>
              <a:buFont typeface="Arial" panose="020B0604020202020204" pitchFamily="34" charset="0"/>
              <a:buChar char="•"/>
            </a:pPr>
            <a:r>
              <a:rPr lang="en-US" dirty="0"/>
              <a:t> Stay positive. </a:t>
            </a:r>
          </a:p>
          <a:p>
            <a:pPr>
              <a:buFont typeface="Arial" panose="020B0604020202020204" pitchFamily="34" charset="0"/>
              <a:buChar char="•"/>
            </a:pPr>
            <a:r>
              <a:rPr lang="en-US" dirty="0"/>
              <a:t>Explain policies and rules. </a:t>
            </a:r>
          </a:p>
          <a:p>
            <a:pPr>
              <a:buFont typeface="Arial" panose="020B0604020202020204" pitchFamily="34" charset="0"/>
              <a:buChar char="•"/>
            </a:pPr>
            <a:r>
              <a:rPr lang="en-US" dirty="0"/>
              <a:t> Do not treat people differently based on race, color, national origin, age, sex, or disability. </a:t>
            </a:r>
          </a:p>
          <a:p>
            <a:pPr>
              <a:buFont typeface="Arial" panose="020B0604020202020204" pitchFamily="34" charset="0"/>
              <a:buChar char="•"/>
            </a:pPr>
            <a:r>
              <a:rPr lang="en-US" dirty="0"/>
              <a:t> Do not impose policies that unfairly impact certain groups. </a:t>
            </a:r>
          </a:p>
          <a:p>
            <a:pPr>
              <a:buFont typeface="Arial" panose="020B0604020202020204" pitchFamily="34" charset="0"/>
              <a:buChar char="•"/>
            </a:pPr>
            <a:r>
              <a:rPr lang="en-US" dirty="0"/>
              <a:t> Do not retaliate against anyone who files a civil rights complaint. </a:t>
            </a:r>
          </a:p>
          <a:p>
            <a:endParaRPr lang="en-US" dirty="0"/>
          </a:p>
        </p:txBody>
      </p:sp>
    </p:spTree>
    <p:extLst>
      <p:ext uri="{BB962C8B-B14F-4D97-AF65-F5344CB8AC3E}">
        <p14:creationId xmlns:p14="http://schemas.microsoft.com/office/powerpoint/2010/main" val="3785366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Resources</a:t>
            </a:r>
          </a:p>
        </p:txBody>
      </p:sp>
      <p:sp>
        <p:nvSpPr>
          <p:cNvPr id="3" name="Content Placeholder 2"/>
          <p:cNvSpPr>
            <a:spLocks noGrp="1"/>
          </p:cNvSpPr>
          <p:nvPr>
            <p:ph idx="1"/>
          </p:nvPr>
        </p:nvSpPr>
        <p:spPr/>
        <p:txBody>
          <a:bodyPr>
            <a:normAutofit fontScale="77500" lnSpcReduction="20000"/>
          </a:bodyPr>
          <a:lstStyle/>
          <a:p>
            <a:pPr marL="0" indent="0">
              <a:lnSpc>
                <a:spcPct val="90000"/>
              </a:lnSpc>
              <a:buNone/>
            </a:pPr>
            <a:r>
              <a:rPr lang="en-US" sz="2400" b="1" dirty="0">
                <a:latin typeface="Calibri Light" pitchFamily="34" charset="0"/>
              </a:rPr>
              <a:t>School Nutrition Programs</a:t>
            </a:r>
          </a:p>
          <a:p>
            <a:pPr marL="0" indent="0">
              <a:lnSpc>
                <a:spcPct val="90000"/>
              </a:lnSpc>
              <a:buNone/>
            </a:pPr>
            <a:r>
              <a:rPr lang="en-US" sz="2000" dirty="0">
                <a:latin typeface="Calibri Light" pitchFamily="34" charset="0"/>
              </a:rPr>
              <a:t>(406) 444-2501</a:t>
            </a:r>
          </a:p>
          <a:p>
            <a:pPr>
              <a:lnSpc>
                <a:spcPct val="90000"/>
              </a:lnSpc>
              <a:buFont typeface="Wingdings" pitchFamily="2" charset="2"/>
              <a:buNone/>
            </a:pPr>
            <a:r>
              <a:rPr lang="en-US" sz="2000" dirty="0">
                <a:latin typeface="Calibri Light" pitchFamily="34" charset="0"/>
                <a:hlinkClick r:id="rId2"/>
              </a:rPr>
              <a:t>https://opi.mt.gov/Leadership/Management-Operations/School-Nutrition</a:t>
            </a:r>
            <a:endParaRPr lang="en-US" sz="2000" dirty="0">
              <a:latin typeface="Calibri Light" pitchFamily="34" charset="0"/>
            </a:endParaRPr>
          </a:p>
          <a:p>
            <a:pPr>
              <a:lnSpc>
                <a:spcPct val="90000"/>
              </a:lnSpc>
              <a:buFont typeface="Wingdings" pitchFamily="2" charset="2"/>
              <a:buNone/>
            </a:pPr>
            <a:r>
              <a:rPr lang="en-US" dirty="0">
                <a:latin typeface="Calibri Light" pitchFamily="34" charset="0"/>
              </a:rPr>
              <a:t>Click on Administration, Civil Rights:</a:t>
            </a:r>
            <a:endParaRPr lang="en-US" sz="2000" dirty="0">
              <a:latin typeface="Calibri Light" pitchFamily="34" charset="0"/>
            </a:endParaRPr>
          </a:p>
          <a:p>
            <a:pPr lvl="1">
              <a:lnSpc>
                <a:spcPct val="90000"/>
              </a:lnSpc>
            </a:pPr>
            <a:r>
              <a:rPr lang="en-US" sz="2000" i="1" dirty="0">
                <a:latin typeface="Calibri Light" pitchFamily="34" charset="0"/>
              </a:rPr>
              <a:t>Accommodating Children with Special Dietary Needs in the School Nutrition Programs </a:t>
            </a:r>
          </a:p>
          <a:p>
            <a:pPr lvl="1">
              <a:lnSpc>
                <a:spcPct val="90000"/>
              </a:lnSpc>
            </a:pPr>
            <a:r>
              <a:rPr lang="en-US" sz="2000" dirty="0">
                <a:latin typeface="Calibri Light" pitchFamily="34" charset="0"/>
              </a:rPr>
              <a:t>Complaint Form</a:t>
            </a:r>
          </a:p>
          <a:p>
            <a:pPr marL="0" indent="0">
              <a:lnSpc>
                <a:spcPct val="90000"/>
              </a:lnSpc>
              <a:buNone/>
            </a:pPr>
            <a:endParaRPr lang="en-US" sz="1800" dirty="0">
              <a:latin typeface="Calibri Light" pitchFamily="34" charset="0"/>
            </a:endParaRPr>
          </a:p>
          <a:p>
            <a:pPr marL="0" indent="0">
              <a:lnSpc>
                <a:spcPct val="90000"/>
              </a:lnSpc>
              <a:buNone/>
            </a:pPr>
            <a:r>
              <a:rPr lang="en-US" sz="2400" b="1" dirty="0">
                <a:latin typeface="Calibri Light" pitchFamily="34" charset="0"/>
              </a:rPr>
              <a:t>Civil Rights and Equal Employment Opportunity (USDA)</a:t>
            </a:r>
          </a:p>
          <a:p>
            <a:pPr marL="0" indent="0">
              <a:lnSpc>
                <a:spcPct val="90000"/>
              </a:lnSpc>
              <a:buNone/>
            </a:pPr>
            <a:r>
              <a:rPr lang="en-US" sz="2000" dirty="0">
                <a:latin typeface="Calibri Light" pitchFamily="34" charset="0"/>
                <a:hlinkClick r:id="rId3"/>
              </a:rPr>
              <a:t>www.usda.gov</a:t>
            </a:r>
            <a:endParaRPr lang="en-US" sz="2000" dirty="0">
              <a:latin typeface="Calibri Light" pitchFamily="34" charset="0"/>
            </a:endParaRPr>
          </a:p>
          <a:p>
            <a:pPr marL="0" indent="0">
              <a:lnSpc>
                <a:spcPct val="90000"/>
              </a:lnSpc>
              <a:buNone/>
            </a:pPr>
            <a:endParaRPr lang="en-US" sz="2000" dirty="0">
              <a:latin typeface="Calibri Light" pitchFamily="34" charset="0"/>
            </a:endParaRPr>
          </a:p>
          <a:p>
            <a:pPr marL="0" indent="0">
              <a:lnSpc>
                <a:spcPct val="90000"/>
              </a:lnSpc>
              <a:buNone/>
            </a:pPr>
            <a:r>
              <a:rPr lang="en-US" sz="2400" b="1" dirty="0">
                <a:latin typeface="Calibri Light" pitchFamily="34" charset="0"/>
              </a:rPr>
              <a:t>Montana Human Rights Bureau</a:t>
            </a:r>
          </a:p>
          <a:p>
            <a:pPr marL="0" indent="0" algn="ctr">
              <a:buNone/>
            </a:pPr>
            <a:r>
              <a:rPr lang="en-US" u="sng" dirty="0">
                <a:latin typeface="Calibri Light" pitchFamily="34" charset="0"/>
                <a:hlinkClick r:id="rId4"/>
              </a:rPr>
              <a:t>https://erd.dli.mt.gov/human-rights/</a:t>
            </a:r>
            <a:endParaRPr lang="en-US" sz="2000" dirty="0">
              <a:latin typeface="Calisto MT" pitchFamily="18" charset="0"/>
            </a:endParaRPr>
          </a:p>
          <a:p>
            <a:endParaRPr lang="en-US" dirty="0"/>
          </a:p>
        </p:txBody>
      </p:sp>
    </p:spTree>
    <p:extLst>
      <p:ext uri="{BB962C8B-B14F-4D97-AF65-F5344CB8AC3E}">
        <p14:creationId xmlns:p14="http://schemas.microsoft.com/office/powerpoint/2010/main" val="4106117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Goals</a:t>
            </a:r>
          </a:p>
        </p:txBody>
      </p:sp>
      <p:sp>
        <p:nvSpPr>
          <p:cNvPr id="3" name="Content Placeholder 2"/>
          <p:cNvSpPr>
            <a:spLocks noGrp="1"/>
          </p:cNvSpPr>
          <p:nvPr>
            <p:ph sz="half" idx="1"/>
          </p:nvPr>
        </p:nvSpPr>
        <p:spPr/>
        <p:txBody>
          <a:bodyPr>
            <a:normAutofit fontScale="92500" lnSpcReduction="10000"/>
          </a:bodyPr>
          <a:lstStyle/>
          <a:p>
            <a:pPr marL="273050" indent="-273050" fontAlgn="base">
              <a:lnSpc>
                <a:spcPct val="70000"/>
              </a:lnSpc>
              <a:spcAft>
                <a:spcPct val="0"/>
              </a:spcAft>
              <a:buClr>
                <a:srgbClr val="D16349"/>
              </a:buClr>
              <a:buSzPct val="85000"/>
              <a:buFont typeface="Wingdings 2" pitchFamily="18" charset="2"/>
              <a:buChar char=""/>
            </a:pPr>
            <a:r>
              <a:rPr lang="en-US" sz="2000" dirty="0">
                <a:solidFill>
                  <a:prstClr val="black"/>
                </a:solidFill>
                <a:latin typeface="+mj-lt"/>
              </a:rPr>
              <a:t>To </a:t>
            </a:r>
            <a:r>
              <a:rPr lang="en-US" sz="2000" b="1" dirty="0">
                <a:solidFill>
                  <a:prstClr val="black"/>
                </a:solidFill>
                <a:latin typeface="+mj-lt"/>
              </a:rPr>
              <a:t>eliminate barriers </a:t>
            </a:r>
            <a:r>
              <a:rPr lang="en-US" sz="2000" dirty="0">
                <a:solidFill>
                  <a:prstClr val="black"/>
                </a:solidFill>
                <a:latin typeface="+mj-lt"/>
              </a:rPr>
              <a:t>that prevent or deter people from receiving benefits of a government sponsored/funded program.</a:t>
            </a:r>
          </a:p>
          <a:p>
            <a:pPr marL="0" indent="0" fontAlgn="base">
              <a:lnSpc>
                <a:spcPct val="80000"/>
              </a:lnSpc>
              <a:spcAft>
                <a:spcPct val="0"/>
              </a:spcAft>
              <a:buClr>
                <a:srgbClr val="D16349"/>
              </a:buClr>
              <a:buSzPct val="85000"/>
              <a:buNone/>
            </a:pPr>
            <a:endParaRPr lang="en-US" sz="2000" dirty="0">
              <a:solidFill>
                <a:prstClr val="black"/>
              </a:solidFill>
              <a:latin typeface="+mj-lt"/>
            </a:endParaRPr>
          </a:p>
          <a:p>
            <a:pPr marL="273050" indent="-273050" fontAlgn="base">
              <a:lnSpc>
                <a:spcPct val="80000"/>
              </a:lnSpc>
              <a:spcAft>
                <a:spcPct val="0"/>
              </a:spcAft>
              <a:buClr>
                <a:srgbClr val="D16349"/>
              </a:buClr>
              <a:buSzPct val="85000"/>
              <a:buFont typeface="Wingdings 2" pitchFamily="18" charset="2"/>
              <a:buChar char=""/>
            </a:pPr>
            <a:r>
              <a:rPr lang="en-US" sz="2000" dirty="0">
                <a:solidFill>
                  <a:prstClr val="black"/>
                </a:solidFill>
                <a:latin typeface="+mj-lt"/>
              </a:rPr>
              <a:t>To provide </a:t>
            </a:r>
            <a:r>
              <a:rPr lang="en-US" sz="2000" b="1" dirty="0">
                <a:solidFill>
                  <a:prstClr val="black"/>
                </a:solidFill>
                <a:latin typeface="+mj-lt"/>
              </a:rPr>
              <a:t>equal treatment </a:t>
            </a:r>
            <a:r>
              <a:rPr lang="en-US" sz="2000" dirty="0">
                <a:solidFill>
                  <a:prstClr val="black"/>
                </a:solidFill>
                <a:latin typeface="+mj-lt"/>
              </a:rPr>
              <a:t>in the delivery of programs and services to all applicants, participants and beneficiaries of a federal program.</a:t>
            </a:r>
          </a:p>
          <a:p>
            <a:pPr marL="0" indent="0" fontAlgn="base">
              <a:lnSpc>
                <a:spcPct val="80000"/>
              </a:lnSpc>
              <a:spcAft>
                <a:spcPct val="0"/>
              </a:spcAft>
              <a:buClr>
                <a:srgbClr val="D16349"/>
              </a:buClr>
              <a:buSzPct val="85000"/>
              <a:buNone/>
            </a:pPr>
            <a:endParaRPr lang="en-US" sz="2000" dirty="0">
              <a:solidFill>
                <a:prstClr val="black"/>
              </a:solidFill>
              <a:latin typeface="+mj-lt"/>
            </a:endParaRPr>
          </a:p>
          <a:p>
            <a:pPr marL="273050" indent="-273050" fontAlgn="base">
              <a:lnSpc>
                <a:spcPct val="80000"/>
              </a:lnSpc>
              <a:spcAft>
                <a:spcPct val="0"/>
              </a:spcAft>
              <a:buClr>
                <a:srgbClr val="D16349"/>
              </a:buClr>
              <a:buSzPct val="85000"/>
              <a:buFont typeface="Wingdings 2" pitchFamily="18" charset="2"/>
              <a:buChar char=""/>
            </a:pPr>
            <a:r>
              <a:rPr lang="en-US" sz="2000" dirty="0">
                <a:solidFill>
                  <a:prstClr val="black"/>
                </a:solidFill>
                <a:latin typeface="+mj-lt"/>
              </a:rPr>
              <a:t>To ensure that </a:t>
            </a:r>
            <a:r>
              <a:rPr lang="en-US" sz="2000" b="1" dirty="0">
                <a:solidFill>
                  <a:prstClr val="black"/>
                </a:solidFill>
                <a:latin typeface="+mj-lt"/>
              </a:rPr>
              <a:t>all applicants and participants understand </a:t>
            </a:r>
            <a:r>
              <a:rPr lang="en-US" sz="2000" dirty="0">
                <a:solidFill>
                  <a:prstClr val="black"/>
                </a:solidFill>
                <a:latin typeface="+mj-lt"/>
              </a:rPr>
              <a:t>their rights and responsibilities.</a:t>
            </a:r>
          </a:p>
          <a:p>
            <a:pPr marL="0" indent="0" fontAlgn="base">
              <a:lnSpc>
                <a:spcPct val="80000"/>
              </a:lnSpc>
              <a:spcAft>
                <a:spcPct val="0"/>
              </a:spcAft>
              <a:buClr>
                <a:srgbClr val="D16349"/>
              </a:buClr>
              <a:buSzPct val="85000"/>
              <a:buNone/>
            </a:pPr>
            <a:endParaRPr lang="en-US" sz="2000" dirty="0">
              <a:solidFill>
                <a:prstClr val="black"/>
              </a:solidFill>
              <a:latin typeface="+mj-lt"/>
            </a:endParaRPr>
          </a:p>
          <a:p>
            <a:pPr marL="273050" indent="-273050" fontAlgn="base">
              <a:lnSpc>
                <a:spcPct val="80000"/>
              </a:lnSpc>
              <a:spcAft>
                <a:spcPct val="0"/>
              </a:spcAft>
              <a:buClr>
                <a:srgbClr val="D16349"/>
              </a:buClr>
              <a:buSzPct val="85000"/>
              <a:buFont typeface="Wingdings 2" pitchFamily="18" charset="2"/>
              <a:buChar char=""/>
            </a:pPr>
            <a:r>
              <a:rPr lang="en-US" sz="2000" dirty="0">
                <a:solidFill>
                  <a:prstClr val="black"/>
                </a:solidFill>
                <a:latin typeface="+mj-lt"/>
              </a:rPr>
              <a:t>To show </a:t>
            </a:r>
            <a:r>
              <a:rPr lang="en-US" sz="2000" b="1" dirty="0">
                <a:solidFill>
                  <a:prstClr val="black"/>
                </a:solidFill>
                <a:latin typeface="+mj-lt"/>
              </a:rPr>
              <a:t>respect and dignity </a:t>
            </a:r>
            <a:r>
              <a:rPr lang="en-US" sz="2000" dirty="0">
                <a:solidFill>
                  <a:prstClr val="black"/>
                </a:solidFill>
                <a:latin typeface="+mj-lt"/>
              </a:rPr>
              <a:t>to all.</a:t>
            </a:r>
          </a:p>
          <a:p>
            <a:pPr marL="0" indent="0">
              <a:buNone/>
            </a:pPr>
            <a:endParaRPr lang="en-US" dirty="0"/>
          </a:p>
        </p:txBody>
      </p:sp>
      <p:pic>
        <p:nvPicPr>
          <p:cNvPr id="5" name="Picture 5" descr="j0332028"/>
          <p:cNvPicPr>
            <a:picLocks noGrp="1" noChangeAspect="1" noChangeArrowheads="1"/>
          </p:cNvPicPr>
          <p:nvPr>
            <p:ph sz="half" idx="2"/>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8200" y="1524000"/>
            <a:ext cx="4174538" cy="4604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691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Definitions</a:t>
            </a:r>
          </a:p>
        </p:txBody>
      </p:sp>
      <p:pic>
        <p:nvPicPr>
          <p:cNvPr id="9" name="Picture 5" descr="j0332184"/>
          <p:cNvPicPr>
            <a:picLocks noGrp="1" noChangeAspect="1" noChangeArrowheads="1"/>
          </p:cNvPicPr>
          <p:nvPr>
            <p:ph sz="half" idx="1"/>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2400" y="1600199"/>
            <a:ext cx="4419600" cy="4510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sz="half" idx="2"/>
          </p:nvPr>
        </p:nvSpPr>
        <p:spPr/>
        <p:txBody>
          <a:bodyPr>
            <a:normAutofit fontScale="92500" lnSpcReduction="10000"/>
          </a:bodyPr>
          <a:lstStyle/>
          <a:p>
            <a:pPr marL="0" indent="0">
              <a:lnSpc>
                <a:spcPct val="90000"/>
              </a:lnSpc>
              <a:buNone/>
            </a:pPr>
            <a:endParaRPr lang="en-US" sz="1800" b="1" dirty="0"/>
          </a:p>
          <a:p>
            <a:pPr marL="0" indent="0">
              <a:lnSpc>
                <a:spcPct val="90000"/>
              </a:lnSpc>
              <a:buNone/>
            </a:pPr>
            <a:endParaRPr lang="en-US" sz="1800" b="1" dirty="0"/>
          </a:p>
          <a:p>
            <a:pPr marL="0" indent="0">
              <a:lnSpc>
                <a:spcPct val="90000"/>
              </a:lnSpc>
              <a:buNone/>
            </a:pPr>
            <a:r>
              <a:rPr lang="en-US" sz="1800" b="1" dirty="0"/>
              <a:t>Civil Rights: </a:t>
            </a:r>
            <a:br>
              <a:rPr lang="en-US" sz="1800" dirty="0"/>
            </a:br>
            <a:r>
              <a:rPr lang="en-US" sz="1800" i="1" dirty="0">
                <a:latin typeface="+mj-lt"/>
              </a:rPr>
              <a:t>Civil rights refers to the rights of personal liberty or fair and equitable treatment of all customers and employees as guaranteed by the U.S. Constitution and Acts of Congress</a:t>
            </a:r>
            <a:r>
              <a:rPr lang="en-US" sz="1900" i="1" dirty="0">
                <a:latin typeface="+mj-lt"/>
              </a:rPr>
              <a:t>.  </a:t>
            </a:r>
          </a:p>
          <a:p>
            <a:pPr>
              <a:lnSpc>
                <a:spcPct val="90000"/>
              </a:lnSpc>
              <a:buFont typeface="Wingdings" pitchFamily="2" charset="2"/>
              <a:buNone/>
            </a:pPr>
            <a:endParaRPr lang="en-US" dirty="0"/>
          </a:p>
          <a:p>
            <a:pPr marL="0" indent="0">
              <a:lnSpc>
                <a:spcPct val="90000"/>
              </a:lnSpc>
              <a:buNone/>
            </a:pPr>
            <a:r>
              <a:rPr lang="en-US" sz="1800" b="1" dirty="0"/>
              <a:t>Discrimination: </a:t>
            </a:r>
          </a:p>
          <a:p>
            <a:pPr marL="0" indent="0">
              <a:lnSpc>
                <a:spcPct val="90000"/>
              </a:lnSpc>
              <a:buNone/>
            </a:pPr>
            <a:r>
              <a:rPr lang="en-US" sz="1800" i="1" dirty="0">
                <a:latin typeface="+mj-lt"/>
              </a:rPr>
              <a:t>Occurs when the civil rights of an individual are interfered with because of their membership in a particular group or class.</a:t>
            </a:r>
          </a:p>
          <a:p>
            <a:endParaRPr lang="en-US" sz="1800" dirty="0"/>
          </a:p>
        </p:txBody>
      </p:sp>
    </p:spTree>
    <p:extLst>
      <p:ext uri="{BB962C8B-B14F-4D97-AF65-F5344CB8AC3E}">
        <p14:creationId xmlns:p14="http://schemas.microsoft.com/office/powerpoint/2010/main" val="3394546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The 4 D’s</a:t>
            </a:r>
          </a:p>
        </p:txBody>
      </p:sp>
      <p:sp>
        <p:nvSpPr>
          <p:cNvPr id="3" name="Content Placeholder 2">
            <a:extLst>
              <a:ext uri="{FF2B5EF4-FFF2-40B4-BE49-F238E27FC236}">
                <a16:creationId xmlns:a16="http://schemas.microsoft.com/office/drawing/2014/main" id="{0CD14ACB-6B8F-4E1E-90A8-45F5E2875B46}"/>
              </a:ext>
            </a:extLst>
          </p:cNvPr>
          <p:cNvSpPr>
            <a:spLocks noGrp="1"/>
          </p:cNvSpPr>
          <p:nvPr>
            <p:ph sz="half" idx="1"/>
          </p:nvPr>
        </p:nvSpPr>
        <p:spPr>
          <a:xfrm>
            <a:off x="533400" y="1617134"/>
            <a:ext cx="7406640" cy="516466"/>
          </a:xfrm>
        </p:spPr>
        <p:txBody>
          <a:bodyPr>
            <a:normAutofit/>
          </a:bodyPr>
          <a:lstStyle/>
          <a:p>
            <a:r>
              <a:rPr lang="en-US" sz="2400" b="1" dirty="0"/>
              <a:t>How do you decide if an action is discriminatory? </a:t>
            </a:r>
          </a:p>
        </p:txBody>
      </p:sp>
      <p:sp>
        <p:nvSpPr>
          <p:cNvPr id="6" name="Content Placeholder 5">
            <a:extLst>
              <a:ext uri="{FF2B5EF4-FFF2-40B4-BE49-F238E27FC236}">
                <a16:creationId xmlns:a16="http://schemas.microsoft.com/office/drawing/2014/main" id="{496D7C28-EC3E-464E-86EB-7DD3FFC096F2}"/>
              </a:ext>
            </a:extLst>
          </p:cNvPr>
          <p:cNvSpPr>
            <a:spLocks noGrp="1"/>
          </p:cNvSpPr>
          <p:nvPr>
            <p:ph sz="half" idx="2"/>
          </p:nvPr>
        </p:nvSpPr>
        <p:spPr>
          <a:xfrm>
            <a:off x="533400" y="2514600"/>
            <a:ext cx="7833360" cy="3354495"/>
          </a:xfrm>
        </p:spPr>
        <p:txBody>
          <a:bodyPr>
            <a:normAutofit/>
          </a:bodyPr>
          <a:lstStyle/>
          <a:p>
            <a:r>
              <a:rPr lang="en-US" sz="2400" dirty="0"/>
              <a:t>1. </a:t>
            </a:r>
            <a:r>
              <a:rPr lang="en-US" sz="2400" b="1" dirty="0"/>
              <a:t>Denied </a:t>
            </a:r>
            <a:r>
              <a:rPr lang="en-US" sz="2400" dirty="0"/>
              <a:t>benefits or services that others received? </a:t>
            </a:r>
          </a:p>
          <a:p>
            <a:r>
              <a:rPr lang="en-US" sz="2400" dirty="0"/>
              <a:t>2. </a:t>
            </a:r>
            <a:r>
              <a:rPr lang="en-US" sz="2400" b="1" dirty="0"/>
              <a:t>Delayed </a:t>
            </a:r>
            <a:r>
              <a:rPr lang="en-US" sz="2400" dirty="0"/>
              <a:t>in receiving benefits or services that others received? </a:t>
            </a:r>
          </a:p>
          <a:p>
            <a:r>
              <a:rPr lang="en-US" sz="2400" dirty="0"/>
              <a:t>3. Treated </a:t>
            </a:r>
            <a:r>
              <a:rPr lang="en-US" sz="2400" b="1" dirty="0"/>
              <a:t>Differently</a:t>
            </a:r>
            <a:r>
              <a:rPr lang="en-US" sz="2400" dirty="0"/>
              <a:t> than others, to their disadvantage? </a:t>
            </a:r>
          </a:p>
          <a:p>
            <a:r>
              <a:rPr lang="en-US" sz="2400" dirty="0"/>
              <a:t>4. Given </a:t>
            </a:r>
            <a:r>
              <a:rPr lang="en-US" sz="2400" b="1" dirty="0"/>
              <a:t>Disparate </a:t>
            </a:r>
            <a:r>
              <a:rPr lang="en-US" sz="2400" dirty="0"/>
              <a:t>treatment, that is, something that does not seem discriminatory, but has a discriminatory nature in practice? </a:t>
            </a:r>
          </a:p>
        </p:txBody>
      </p:sp>
    </p:spTree>
    <p:extLst>
      <p:ext uri="{BB962C8B-B14F-4D97-AF65-F5344CB8AC3E}">
        <p14:creationId xmlns:p14="http://schemas.microsoft.com/office/powerpoint/2010/main" val="1594549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Protected Classes</a:t>
            </a:r>
          </a:p>
        </p:txBody>
      </p:sp>
      <p:sp>
        <p:nvSpPr>
          <p:cNvPr id="3" name="Content Placeholder 2"/>
          <p:cNvSpPr>
            <a:spLocks noGrp="1"/>
          </p:cNvSpPr>
          <p:nvPr>
            <p:ph sz="half" idx="1"/>
          </p:nvPr>
        </p:nvSpPr>
        <p:spPr>
          <a:xfrm>
            <a:off x="822960" y="1371600"/>
            <a:ext cx="3703320" cy="4497494"/>
          </a:xfrm>
        </p:spPr>
        <p:txBody>
          <a:bodyPr>
            <a:normAutofit/>
          </a:bodyPr>
          <a:lstStyle/>
          <a:p>
            <a:pPr algn="ctr">
              <a:lnSpc>
                <a:spcPct val="80000"/>
              </a:lnSpc>
              <a:buFont typeface="Wingdings" pitchFamily="2" charset="2"/>
              <a:buNone/>
            </a:pPr>
            <a:r>
              <a:rPr lang="en-US" sz="2400" b="1" dirty="0"/>
              <a:t>What is a protected class?  </a:t>
            </a:r>
          </a:p>
          <a:p>
            <a:pPr marL="0" indent="0" algn="r">
              <a:lnSpc>
                <a:spcPct val="80000"/>
              </a:lnSpc>
              <a:buNone/>
            </a:pPr>
            <a:endParaRPr lang="en-US" sz="2400" dirty="0"/>
          </a:p>
          <a:p>
            <a:pPr marL="0" indent="0" algn="ctr">
              <a:lnSpc>
                <a:spcPct val="120000"/>
              </a:lnSpc>
              <a:buNone/>
            </a:pPr>
            <a:r>
              <a:rPr lang="en-US" sz="2000" dirty="0"/>
              <a:t>A </a:t>
            </a:r>
            <a:r>
              <a:rPr lang="en-US" sz="2000" i="1" dirty="0"/>
              <a:t>protected class </a:t>
            </a:r>
            <a:r>
              <a:rPr lang="en-US" dirty="0"/>
              <a:t>is</a:t>
            </a:r>
            <a:r>
              <a:rPr lang="en-US" sz="2000" dirty="0"/>
              <a:t> any person or group of people who have characteristics for which discrimination is prohibited based on a law, regulation or executive order.</a:t>
            </a:r>
          </a:p>
          <a:p>
            <a:pPr marL="0" indent="0">
              <a:lnSpc>
                <a:spcPct val="120000"/>
              </a:lnSpc>
              <a:buNone/>
            </a:pPr>
            <a:endParaRPr lang="en-US" dirty="0"/>
          </a:p>
        </p:txBody>
      </p:sp>
      <p:sp>
        <p:nvSpPr>
          <p:cNvPr id="4" name="Content Placeholder 3"/>
          <p:cNvSpPr>
            <a:spLocks noGrp="1"/>
          </p:cNvSpPr>
          <p:nvPr>
            <p:ph sz="half" idx="2"/>
          </p:nvPr>
        </p:nvSpPr>
        <p:spPr>
          <a:xfrm>
            <a:off x="5715000" y="1752600"/>
            <a:ext cx="2971800" cy="2971800"/>
          </a:xfrm>
        </p:spPr>
        <p:txBody>
          <a:bodyPr>
            <a:normAutofit/>
          </a:bodyPr>
          <a:lstStyle/>
          <a:p>
            <a:pPr marL="0" indent="0">
              <a:lnSpc>
                <a:spcPct val="100000"/>
              </a:lnSpc>
              <a:spcBef>
                <a:spcPts val="0"/>
              </a:spcBef>
              <a:spcAft>
                <a:spcPts val="0"/>
              </a:spcAft>
              <a:buNone/>
            </a:pPr>
            <a:r>
              <a:rPr lang="en-US" sz="1800" b="1" dirty="0"/>
              <a:t>Protected classes in </a:t>
            </a:r>
          </a:p>
          <a:p>
            <a:pPr marL="0" indent="0">
              <a:lnSpc>
                <a:spcPct val="100000"/>
              </a:lnSpc>
              <a:spcBef>
                <a:spcPts val="0"/>
              </a:spcBef>
              <a:spcAft>
                <a:spcPts val="0"/>
              </a:spcAft>
              <a:buNone/>
            </a:pPr>
            <a:r>
              <a:rPr lang="en-US" sz="1800" b="1" dirty="0"/>
              <a:t>School Nutrition Programs:</a:t>
            </a:r>
          </a:p>
          <a:p>
            <a:pPr marL="0" indent="0">
              <a:lnSpc>
                <a:spcPct val="80000"/>
              </a:lnSpc>
              <a:buNone/>
            </a:pPr>
            <a:endParaRPr lang="en-US" sz="1600" b="1" dirty="0"/>
          </a:p>
          <a:p>
            <a:pPr lvl="1">
              <a:lnSpc>
                <a:spcPct val="80000"/>
              </a:lnSpc>
            </a:pPr>
            <a:r>
              <a:rPr lang="en-US" sz="1800" dirty="0"/>
              <a:t>Race</a:t>
            </a:r>
          </a:p>
          <a:p>
            <a:pPr lvl="1">
              <a:lnSpc>
                <a:spcPct val="80000"/>
              </a:lnSpc>
            </a:pPr>
            <a:r>
              <a:rPr lang="en-US" sz="1800" dirty="0"/>
              <a:t>Color</a:t>
            </a:r>
          </a:p>
          <a:p>
            <a:pPr lvl="1">
              <a:lnSpc>
                <a:spcPct val="80000"/>
              </a:lnSpc>
            </a:pPr>
            <a:r>
              <a:rPr lang="en-US" sz="1800" dirty="0"/>
              <a:t>National Origin</a:t>
            </a:r>
          </a:p>
          <a:p>
            <a:pPr lvl="1">
              <a:lnSpc>
                <a:spcPct val="80000"/>
              </a:lnSpc>
            </a:pPr>
            <a:r>
              <a:rPr lang="en-US" sz="1800" dirty="0"/>
              <a:t>Sex</a:t>
            </a:r>
          </a:p>
          <a:p>
            <a:pPr lvl="1">
              <a:lnSpc>
                <a:spcPct val="80000"/>
              </a:lnSpc>
            </a:pPr>
            <a:r>
              <a:rPr lang="en-US" sz="1800" dirty="0"/>
              <a:t>Age</a:t>
            </a:r>
          </a:p>
          <a:p>
            <a:pPr lvl="1">
              <a:lnSpc>
                <a:spcPct val="80000"/>
              </a:lnSpc>
            </a:pPr>
            <a:r>
              <a:rPr lang="en-US" sz="1800" dirty="0"/>
              <a:t>Disability</a:t>
            </a:r>
          </a:p>
          <a:p>
            <a:pPr marL="0" indent="0">
              <a:lnSpc>
                <a:spcPct val="80000"/>
              </a:lnSpc>
              <a:buNone/>
            </a:pPr>
            <a:endParaRPr lang="en-US" sz="2200" dirty="0"/>
          </a:p>
          <a:p>
            <a:pPr marL="457200" lvl="1" indent="0">
              <a:lnSpc>
                <a:spcPct val="80000"/>
              </a:lnSpc>
              <a:buNone/>
            </a:pPr>
            <a:endParaRPr lang="en-US" sz="1800" dirty="0"/>
          </a:p>
          <a:p>
            <a:pPr lvl="1">
              <a:lnSpc>
                <a:spcPct val="80000"/>
              </a:lnSpc>
            </a:pPr>
            <a:endParaRPr lang="en-US" sz="1800" dirty="0"/>
          </a:p>
          <a:p>
            <a:endParaRPr lang="en-US" dirty="0"/>
          </a:p>
        </p:txBody>
      </p:sp>
    </p:spTree>
    <p:extLst>
      <p:ext uri="{BB962C8B-B14F-4D97-AF65-F5344CB8AC3E}">
        <p14:creationId xmlns:p14="http://schemas.microsoft.com/office/powerpoint/2010/main" val="393815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r>
              <a:rPr lang="en-US" b="1" dirty="0"/>
              <a:t>Legislation</a:t>
            </a:r>
          </a:p>
        </p:txBody>
      </p:sp>
      <p:sp>
        <p:nvSpPr>
          <p:cNvPr id="3" name="Content Placeholder 2"/>
          <p:cNvSpPr>
            <a:spLocks noGrp="1"/>
          </p:cNvSpPr>
          <p:nvPr>
            <p:ph idx="1"/>
          </p:nvPr>
        </p:nvSpPr>
        <p:spPr/>
        <p:txBody>
          <a:bodyPr>
            <a:normAutofit/>
          </a:bodyPr>
          <a:lstStyle/>
          <a:p>
            <a:pPr marL="0" indent="0" fontAlgn="base">
              <a:spcAft>
                <a:spcPct val="0"/>
              </a:spcAft>
              <a:buClr>
                <a:srgbClr val="D16349"/>
              </a:buClr>
              <a:buSzPct val="85000"/>
              <a:buNone/>
            </a:pPr>
            <a:r>
              <a:rPr lang="en-US" sz="2400" b="1" dirty="0">
                <a:solidFill>
                  <a:prstClr val="black"/>
                </a:solidFill>
                <a:latin typeface="Calibri Light" pitchFamily="34" charset="0"/>
              </a:rPr>
              <a:t>Civil Rights Act of </a:t>
            </a:r>
            <a:r>
              <a:rPr lang="en-US" sz="2000" b="1" dirty="0">
                <a:solidFill>
                  <a:prstClr val="black"/>
                </a:solidFill>
                <a:latin typeface="Calibri Light" pitchFamily="34" charset="0"/>
              </a:rPr>
              <a:t>1964</a:t>
            </a:r>
          </a:p>
          <a:p>
            <a:pPr marL="400050" lvl="1" indent="0" fontAlgn="base">
              <a:spcAft>
                <a:spcPct val="0"/>
              </a:spcAft>
              <a:buClr>
                <a:srgbClr val="D16349"/>
              </a:buClr>
              <a:buSzPct val="85000"/>
              <a:buNone/>
            </a:pPr>
            <a:r>
              <a:rPr lang="en-US" sz="1800" dirty="0">
                <a:solidFill>
                  <a:prstClr val="black"/>
                </a:solidFill>
                <a:latin typeface="Calibri Light" pitchFamily="34" charset="0"/>
              </a:rPr>
              <a:t>Non-discrimination on the basis of race, color, or national origin.</a:t>
            </a:r>
          </a:p>
          <a:p>
            <a:pPr marL="1073150" lvl="2" indent="-273050" fontAlgn="base">
              <a:spcAft>
                <a:spcPct val="0"/>
              </a:spcAft>
              <a:buClr>
                <a:srgbClr val="D16349"/>
              </a:buClr>
              <a:buSzPct val="85000"/>
              <a:buNone/>
            </a:pPr>
            <a:r>
              <a:rPr lang="en-US" sz="1400" b="1" dirty="0">
                <a:solidFill>
                  <a:prstClr val="black"/>
                </a:solidFill>
                <a:latin typeface="Calibri Light" pitchFamily="34" charset="0"/>
              </a:rPr>
              <a:t>	</a:t>
            </a:r>
            <a:r>
              <a:rPr lang="en-US" sz="1800" dirty="0">
                <a:solidFill>
                  <a:prstClr val="black"/>
                </a:solidFill>
                <a:latin typeface="Calibri Light" pitchFamily="34" charset="0"/>
              </a:rPr>
              <a:t>Title VI: Prevents discrimination in federally funded programs.  </a:t>
            </a:r>
          </a:p>
          <a:p>
            <a:pPr marL="1073150" lvl="2" indent="-273050" fontAlgn="base">
              <a:spcAft>
                <a:spcPct val="0"/>
              </a:spcAft>
              <a:buClr>
                <a:srgbClr val="D16349"/>
              </a:buClr>
              <a:buSzPct val="85000"/>
              <a:buNone/>
            </a:pPr>
            <a:r>
              <a:rPr lang="en-US" sz="1800" b="1" dirty="0">
                <a:solidFill>
                  <a:prstClr val="black"/>
                </a:solidFill>
                <a:latin typeface="Calibri Light" pitchFamily="34" charset="0"/>
              </a:rPr>
              <a:t>	</a:t>
            </a:r>
            <a:r>
              <a:rPr lang="en-US" sz="1800" dirty="0">
                <a:solidFill>
                  <a:prstClr val="black"/>
                </a:solidFill>
                <a:latin typeface="Calibri Light" pitchFamily="34" charset="0"/>
              </a:rPr>
              <a:t>Title VII: Prevents employment discrimination where the employer is involved in interstate commerce. </a:t>
            </a:r>
          </a:p>
          <a:p>
            <a:pPr marL="1073150" lvl="2" indent="-273050" fontAlgn="base">
              <a:spcAft>
                <a:spcPct val="0"/>
              </a:spcAft>
              <a:buClr>
                <a:srgbClr val="D16349"/>
              </a:buClr>
              <a:buSzPct val="85000"/>
              <a:buNone/>
            </a:pPr>
            <a:r>
              <a:rPr lang="en-US" sz="1800" b="1" dirty="0">
                <a:solidFill>
                  <a:prstClr val="black"/>
                </a:solidFill>
                <a:latin typeface="Calibri Light" pitchFamily="34" charset="0"/>
              </a:rPr>
              <a:t>	</a:t>
            </a:r>
            <a:r>
              <a:rPr lang="en-US" sz="1800" dirty="0">
                <a:solidFill>
                  <a:prstClr val="black"/>
                </a:solidFill>
                <a:latin typeface="Calibri Light" pitchFamily="34" charset="0"/>
              </a:rPr>
              <a:t>Title IX: Non-discrimination on the basis of sex</a:t>
            </a:r>
            <a:r>
              <a:rPr lang="en-US" sz="1600" dirty="0">
                <a:solidFill>
                  <a:prstClr val="black"/>
                </a:solidFill>
                <a:latin typeface="Calibri Light" pitchFamily="34" charset="0"/>
              </a:rPr>
              <a:t>.</a:t>
            </a:r>
          </a:p>
          <a:p>
            <a:pPr marL="0" indent="0" fontAlgn="base">
              <a:spcAft>
                <a:spcPct val="0"/>
              </a:spcAft>
              <a:buClr>
                <a:srgbClr val="D16349"/>
              </a:buClr>
              <a:buSzPct val="85000"/>
              <a:buNone/>
            </a:pPr>
            <a:r>
              <a:rPr lang="en-US" sz="2400" b="1" dirty="0">
                <a:solidFill>
                  <a:prstClr val="black"/>
                </a:solidFill>
                <a:latin typeface="Calibri Light" pitchFamily="34" charset="0"/>
              </a:rPr>
              <a:t>The Americans with Disabilities Act of 1990</a:t>
            </a:r>
          </a:p>
          <a:p>
            <a:pPr marL="400050" lvl="1" indent="0" fontAlgn="base">
              <a:spcAft>
                <a:spcPct val="0"/>
              </a:spcAft>
              <a:buClr>
                <a:srgbClr val="D16349"/>
              </a:buClr>
              <a:buSzPct val="85000"/>
              <a:buNone/>
            </a:pPr>
            <a:r>
              <a:rPr lang="en-US" sz="1800" dirty="0">
                <a:solidFill>
                  <a:prstClr val="black"/>
                </a:solidFill>
                <a:latin typeface="Calibri Light" pitchFamily="34" charset="0"/>
              </a:rPr>
              <a:t>Non-discrimination on the basis of disability.</a:t>
            </a:r>
          </a:p>
          <a:p>
            <a:pPr marL="0" indent="0" fontAlgn="base">
              <a:spcAft>
                <a:spcPct val="0"/>
              </a:spcAft>
              <a:buClr>
                <a:srgbClr val="D16349"/>
              </a:buClr>
              <a:buSzPct val="85000"/>
              <a:buNone/>
            </a:pPr>
            <a:r>
              <a:rPr lang="en-US" sz="2400" b="1" dirty="0">
                <a:solidFill>
                  <a:prstClr val="black"/>
                </a:solidFill>
                <a:latin typeface="Calibri Light" pitchFamily="34" charset="0"/>
              </a:rPr>
              <a:t>Age Discrimination in Employment Act</a:t>
            </a:r>
            <a:endParaRPr lang="en-US" sz="2000" dirty="0">
              <a:solidFill>
                <a:prstClr val="black"/>
              </a:solidFill>
              <a:latin typeface="Calibri Light" pitchFamily="34" charset="0"/>
            </a:endParaRPr>
          </a:p>
          <a:p>
            <a:pPr marL="400050" lvl="1" indent="0" fontAlgn="base">
              <a:spcAft>
                <a:spcPct val="0"/>
              </a:spcAft>
              <a:buClr>
                <a:srgbClr val="D16349"/>
              </a:buClr>
              <a:buSzPct val="85000"/>
              <a:buNone/>
            </a:pPr>
            <a:r>
              <a:rPr lang="en-US" sz="1800" dirty="0">
                <a:solidFill>
                  <a:prstClr val="black"/>
                </a:solidFill>
                <a:latin typeface="Calibri Light" pitchFamily="34" charset="0"/>
              </a:rPr>
              <a:t>Non-discrimination on the basis of age.</a:t>
            </a:r>
          </a:p>
          <a:p>
            <a:endParaRPr lang="en-US" dirty="0"/>
          </a:p>
        </p:txBody>
      </p:sp>
    </p:spTree>
    <p:extLst>
      <p:ext uri="{BB962C8B-B14F-4D97-AF65-F5344CB8AC3E}">
        <p14:creationId xmlns:p14="http://schemas.microsoft.com/office/powerpoint/2010/main" val="3222252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286605"/>
            <a:ext cx="7543800" cy="932596"/>
          </a:xfrm>
          <a:noFill/>
        </p:spPr>
        <p:txBody>
          <a:bodyPr>
            <a:normAutofit/>
          </a:bodyPr>
          <a:lstStyle/>
          <a:p>
            <a:r>
              <a:rPr lang="en-US" b="1" dirty="0"/>
              <a:t>Sponsor Responsibilities</a:t>
            </a:r>
          </a:p>
        </p:txBody>
      </p:sp>
      <p:sp>
        <p:nvSpPr>
          <p:cNvPr id="6" name="Content Placeholder 5"/>
          <p:cNvSpPr>
            <a:spLocks noGrp="1"/>
          </p:cNvSpPr>
          <p:nvPr>
            <p:ph sz="half" idx="1"/>
          </p:nvPr>
        </p:nvSpPr>
        <p:spPr>
          <a:solidFill>
            <a:schemeClr val="accent2"/>
          </a:solidFill>
        </p:spPr>
        <p:txBody>
          <a:bodyPr>
            <a:normAutofit/>
          </a:bodyPr>
          <a:lstStyle/>
          <a:p>
            <a:pPr marL="273050" indent="-273050" algn="r" fontAlgn="base">
              <a:lnSpc>
                <a:spcPct val="80000"/>
              </a:lnSpc>
              <a:spcAft>
                <a:spcPct val="0"/>
              </a:spcAft>
              <a:buClr>
                <a:srgbClr val="D16349"/>
              </a:buClr>
              <a:buSzPct val="85000"/>
              <a:buNone/>
            </a:pPr>
            <a:endParaRPr lang="en-US" sz="2400" b="1" dirty="0">
              <a:solidFill>
                <a:schemeClr val="bg1"/>
              </a:solidFill>
            </a:endParaRPr>
          </a:p>
          <a:p>
            <a:pPr marL="273050" indent="-273050" algn="ctr" fontAlgn="base">
              <a:lnSpc>
                <a:spcPct val="80000"/>
              </a:lnSpc>
              <a:spcAft>
                <a:spcPct val="0"/>
              </a:spcAft>
              <a:buClr>
                <a:srgbClr val="D16349"/>
              </a:buClr>
              <a:buSzPct val="85000"/>
              <a:buNone/>
            </a:pPr>
            <a:r>
              <a:rPr lang="en-US" sz="2400" b="1" dirty="0">
                <a:solidFill>
                  <a:schemeClr val="bg1"/>
                </a:solidFill>
              </a:rPr>
              <a:t>School Nutrition Programs  sponsors  </a:t>
            </a:r>
          </a:p>
          <a:p>
            <a:pPr marL="273050" indent="-273050" algn="ctr" fontAlgn="base">
              <a:lnSpc>
                <a:spcPct val="80000"/>
              </a:lnSpc>
              <a:spcAft>
                <a:spcPct val="0"/>
              </a:spcAft>
              <a:buClr>
                <a:srgbClr val="D16349"/>
              </a:buClr>
              <a:buSzPct val="85000"/>
              <a:buNone/>
            </a:pPr>
            <a:r>
              <a:rPr lang="en-US" sz="2400" b="1" dirty="0">
                <a:solidFill>
                  <a:schemeClr val="bg1"/>
                </a:solidFill>
              </a:rPr>
              <a:t>are responsible for ensuring that the civil rights </a:t>
            </a:r>
          </a:p>
          <a:p>
            <a:pPr marL="273050" indent="-273050" algn="ctr" fontAlgn="base">
              <a:lnSpc>
                <a:spcPct val="80000"/>
              </a:lnSpc>
              <a:spcAft>
                <a:spcPct val="0"/>
              </a:spcAft>
              <a:buClr>
                <a:srgbClr val="D16349"/>
              </a:buClr>
              <a:buSzPct val="85000"/>
              <a:buNone/>
            </a:pPr>
            <a:r>
              <a:rPr lang="en-US" sz="2400" b="1" dirty="0">
                <a:solidFill>
                  <a:schemeClr val="bg1"/>
                </a:solidFill>
              </a:rPr>
              <a:t>of </a:t>
            </a:r>
          </a:p>
          <a:p>
            <a:pPr marL="273050" indent="-273050" algn="ctr" fontAlgn="base">
              <a:lnSpc>
                <a:spcPct val="80000"/>
              </a:lnSpc>
              <a:spcAft>
                <a:spcPct val="0"/>
              </a:spcAft>
              <a:buClr>
                <a:srgbClr val="D16349"/>
              </a:buClr>
              <a:buSzPct val="85000"/>
              <a:buNone/>
            </a:pPr>
            <a:r>
              <a:rPr lang="en-US" sz="2400" b="1" dirty="0">
                <a:solidFill>
                  <a:schemeClr val="bg1"/>
                </a:solidFill>
              </a:rPr>
              <a:t>all applicants and participants </a:t>
            </a:r>
          </a:p>
          <a:p>
            <a:pPr marL="273050" indent="-273050" algn="ctr" fontAlgn="base">
              <a:lnSpc>
                <a:spcPct val="80000"/>
              </a:lnSpc>
              <a:spcAft>
                <a:spcPct val="0"/>
              </a:spcAft>
              <a:buClr>
                <a:srgbClr val="D16349"/>
              </a:buClr>
              <a:buSzPct val="85000"/>
              <a:buNone/>
            </a:pPr>
            <a:r>
              <a:rPr lang="en-US" sz="2400" b="1" dirty="0">
                <a:solidFill>
                  <a:schemeClr val="bg1"/>
                </a:solidFill>
              </a:rPr>
              <a:t>are protected.</a:t>
            </a:r>
          </a:p>
          <a:p>
            <a:pPr marL="0" indent="0">
              <a:buNone/>
            </a:pPr>
            <a:endParaRPr lang="en-US" sz="2400" b="1" dirty="0"/>
          </a:p>
        </p:txBody>
      </p:sp>
      <p:sp>
        <p:nvSpPr>
          <p:cNvPr id="7" name="Content Placeholder 6"/>
          <p:cNvSpPr>
            <a:spLocks noGrp="1"/>
          </p:cNvSpPr>
          <p:nvPr>
            <p:ph sz="half" idx="2"/>
          </p:nvPr>
        </p:nvSpPr>
        <p:spPr>
          <a:xfrm>
            <a:off x="4663440" y="1600200"/>
            <a:ext cx="3703320" cy="4023359"/>
          </a:xfrm>
        </p:spPr>
        <p:txBody>
          <a:bodyPr>
            <a:normAutofit/>
          </a:bodyPr>
          <a:lstStyle/>
          <a:p>
            <a:pPr algn="ctr">
              <a:lnSpc>
                <a:spcPct val="80000"/>
              </a:lnSpc>
              <a:buFont typeface="Wingdings" pitchFamily="2" charset="2"/>
              <a:buNone/>
            </a:pPr>
            <a:endParaRPr lang="en-US" sz="2400" dirty="0"/>
          </a:p>
          <a:p>
            <a:pPr algn="ctr">
              <a:lnSpc>
                <a:spcPct val="80000"/>
              </a:lnSpc>
              <a:buFont typeface="Wingdings" pitchFamily="2" charset="2"/>
              <a:buNone/>
            </a:pPr>
            <a:r>
              <a:rPr lang="en-US" sz="2400" dirty="0"/>
              <a:t>Sponsor Responsibilities:</a:t>
            </a:r>
          </a:p>
          <a:p>
            <a:pPr lvl="1">
              <a:lnSpc>
                <a:spcPct val="80000"/>
              </a:lnSpc>
            </a:pPr>
            <a:r>
              <a:rPr lang="en-US" dirty="0"/>
              <a:t>R</a:t>
            </a:r>
            <a:r>
              <a:rPr lang="en-US" sz="1800" dirty="0"/>
              <a:t>acial/ethnic data collection</a:t>
            </a:r>
          </a:p>
          <a:p>
            <a:pPr lvl="1">
              <a:lnSpc>
                <a:spcPct val="80000"/>
              </a:lnSpc>
            </a:pPr>
            <a:r>
              <a:rPr lang="en-US" sz="1800" dirty="0"/>
              <a:t>Public notification systems</a:t>
            </a:r>
          </a:p>
          <a:p>
            <a:pPr lvl="1">
              <a:lnSpc>
                <a:spcPct val="80000"/>
              </a:lnSpc>
            </a:pPr>
            <a:r>
              <a:rPr lang="en-US" dirty="0"/>
              <a:t>Complaint procedures</a:t>
            </a:r>
          </a:p>
          <a:p>
            <a:pPr lvl="1">
              <a:lnSpc>
                <a:spcPct val="80000"/>
              </a:lnSpc>
            </a:pPr>
            <a:r>
              <a:rPr lang="en-US" sz="1800" dirty="0"/>
              <a:t>Resolution of Noncompliance</a:t>
            </a:r>
          </a:p>
          <a:p>
            <a:pPr lvl="1">
              <a:lnSpc>
                <a:spcPct val="80000"/>
              </a:lnSpc>
            </a:pPr>
            <a:r>
              <a:rPr lang="en-US" dirty="0"/>
              <a:t>E</a:t>
            </a:r>
            <a:r>
              <a:rPr lang="en-US" sz="1800" dirty="0"/>
              <a:t>qual access plan</a:t>
            </a:r>
          </a:p>
          <a:p>
            <a:pPr lvl="1">
              <a:lnSpc>
                <a:spcPct val="80000"/>
              </a:lnSpc>
            </a:pPr>
            <a:r>
              <a:rPr lang="en-US" sz="1800" dirty="0"/>
              <a:t>Reasonable accommodation requirements</a:t>
            </a:r>
          </a:p>
          <a:p>
            <a:pPr lvl="1">
              <a:lnSpc>
                <a:spcPct val="80000"/>
              </a:lnSpc>
            </a:pPr>
            <a:r>
              <a:rPr lang="en-US" dirty="0"/>
              <a:t>L</a:t>
            </a:r>
            <a:r>
              <a:rPr lang="en-US" sz="1800" dirty="0"/>
              <a:t>anguage assistance requirements</a:t>
            </a:r>
          </a:p>
          <a:p>
            <a:pPr lvl="1">
              <a:lnSpc>
                <a:spcPct val="80000"/>
              </a:lnSpc>
            </a:pPr>
            <a:r>
              <a:rPr lang="en-US" dirty="0"/>
              <a:t>C</a:t>
            </a:r>
            <a:r>
              <a:rPr lang="en-US" sz="1800" dirty="0"/>
              <a:t>onflict resolution</a:t>
            </a:r>
            <a:r>
              <a:rPr lang="en-US" dirty="0"/>
              <a:t> plan</a:t>
            </a:r>
          </a:p>
          <a:p>
            <a:pPr lvl="1">
              <a:lnSpc>
                <a:spcPct val="80000"/>
              </a:lnSpc>
            </a:pPr>
            <a:r>
              <a:rPr lang="en-US" dirty="0"/>
              <a:t>Compliance Review Techniques</a:t>
            </a:r>
          </a:p>
          <a:p>
            <a:pPr lvl="1">
              <a:lnSpc>
                <a:spcPct val="80000"/>
              </a:lnSpc>
            </a:pPr>
            <a:r>
              <a:rPr lang="en-US" dirty="0"/>
              <a:t>Customer Service</a:t>
            </a:r>
          </a:p>
        </p:txBody>
      </p:sp>
    </p:spTree>
    <p:extLst>
      <p:ext uri="{BB962C8B-B14F-4D97-AF65-F5344CB8AC3E}">
        <p14:creationId xmlns:p14="http://schemas.microsoft.com/office/powerpoint/2010/main" val="2566874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a:noFill/>
        </p:spPr>
        <p:txBody>
          <a:bodyPr/>
          <a:lstStyle/>
          <a:p>
            <a:r>
              <a:rPr lang="en-US" b="1" dirty="0"/>
              <a:t>Racial &amp; Ethnic Data</a:t>
            </a:r>
          </a:p>
        </p:txBody>
      </p:sp>
      <p:sp>
        <p:nvSpPr>
          <p:cNvPr id="3" name="Content Placeholder 2"/>
          <p:cNvSpPr>
            <a:spLocks noGrp="1"/>
          </p:cNvSpPr>
          <p:nvPr>
            <p:ph idx="1"/>
          </p:nvPr>
        </p:nvSpPr>
        <p:spPr>
          <a:noFill/>
        </p:spPr>
        <p:txBody>
          <a:bodyPr>
            <a:normAutofit/>
          </a:bodyPr>
          <a:lstStyle/>
          <a:p>
            <a:pPr>
              <a:lnSpc>
                <a:spcPct val="90000"/>
              </a:lnSpc>
            </a:pPr>
            <a:r>
              <a:rPr lang="en-US" sz="1800" dirty="0">
                <a:latin typeface="Calibri Light" pitchFamily="34" charset="0"/>
              </a:rPr>
              <a:t>Schools are required to have a system to collect racial and ethnic data of its program participants.  The data is used to determine the state’s compliance with federal Civil Rights laws.</a:t>
            </a:r>
          </a:p>
          <a:p>
            <a:pPr>
              <a:lnSpc>
                <a:spcPct val="90000"/>
              </a:lnSpc>
              <a:buFont typeface="Wingdings" pitchFamily="2" charset="2"/>
              <a:buNone/>
            </a:pPr>
            <a:endParaRPr lang="en-US" sz="1800" dirty="0">
              <a:latin typeface="Calibri Light" pitchFamily="34" charset="0"/>
            </a:endParaRPr>
          </a:p>
          <a:p>
            <a:pPr>
              <a:lnSpc>
                <a:spcPct val="90000"/>
              </a:lnSpc>
            </a:pPr>
            <a:r>
              <a:rPr lang="en-US" sz="1800" dirty="0">
                <a:latin typeface="Calibri Light" pitchFamily="34" charset="0"/>
              </a:rPr>
              <a:t>Applicants who are completing the Free and Reduced-Price School Meals Application have the option to identify their children’s racial and ethnic identities.</a:t>
            </a:r>
          </a:p>
          <a:p>
            <a:pPr>
              <a:lnSpc>
                <a:spcPct val="90000"/>
              </a:lnSpc>
            </a:pPr>
            <a:endParaRPr lang="en-US" sz="1800" dirty="0">
              <a:latin typeface="Calibri Light" pitchFamily="34" charset="0"/>
            </a:endParaRPr>
          </a:p>
          <a:p>
            <a:pPr marL="0" indent="0">
              <a:lnSpc>
                <a:spcPct val="90000"/>
              </a:lnSpc>
              <a:buNone/>
            </a:pPr>
            <a:endParaRPr lang="en-US" sz="1800" i="1" dirty="0">
              <a:latin typeface="Calibri Light" pitchFamily="34" charset="0"/>
            </a:endParaRPr>
          </a:p>
        </p:txBody>
      </p:sp>
    </p:spTree>
    <p:extLst>
      <p:ext uri="{BB962C8B-B14F-4D97-AF65-F5344CB8AC3E}">
        <p14:creationId xmlns:p14="http://schemas.microsoft.com/office/powerpoint/2010/main" val="384120543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7817</TotalTime>
  <Words>2574</Words>
  <Application>Microsoft Office PowerPoint</Application>
  <PresentationFormat>On-screen Show (4:3)</PresentationFormat>
  <Paragraphs>334</Paragraphs>
  <Slides>24</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Calisto MT</vt:lpstr>
      <vt:lpstr>Wingdings</vt:lpstr>
      <vt:lpstr>Wingdings 2</vt:lpstr>
      <vt:lpstr>Retrospect</vt:lpstr>
      <vt:lpstr>Civil Rights</vt:lpstr>
      <vt:lpstr>Annual Training</vt:lpstr>
      <vt:lpstr>Goals</vt:lpstr>
      <vt:lpstr>Definitions</vt:lpstr>
      <vt:lpstr>The 4 D’s</vt:lpstr>
      <vt:lpstr>Protected Classes</vt:lpstr>
      <vt:lpstr>Legislation</vt:lpstr>
      <vt:lpstr>Sponsor Responsibilities</vt:lpstr>
      <vt:lpstr>Racial &amp; Ethnic Data</vt:lpstr>
      <vt:lpstr>Public Notification</vt:lpstr>
      <vt:lpstr>Public Notification (continued)</vt:lpstr>
      <vt:lpstr>Public Notification (continued 2)</vt:lpstr>
      <vt:lpstr>Equal Access</vt:lpstr>
      <vt:lpstr>Equal Access (continued)</vt:lpstr>
      <vt:lpstr>Reasonable Accommodation</vt:lpstr>
      <vt:lpstr>Meaningful Access</vt:lpstr>
      <vt:lpstr>Complaints</vt:lpstr>
      <vt:lpstr>Complaint Procedure</vt:lpstr>
      <vt:lpstr>Complaint Procedure (continued)</vt:lpstr>
      <vt:lpstr>Compliance Review Techniques</vt:lpstr>
      <vt:lpstr>Resolution of Noncompliance</vt:lpstr>
      <vt:lpstr>Conflict Resolution</vt:lpstr>
      <vt:lpstr>Customer Service</vt:lpstr>
      <vt:lpstr>Resources</vt:lpstr>
    </vt:vector>
  </TitlesOfParts>
  <Company>Montana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RIGHTS</dc:title>
  <dc:creator>Emily Dunklee</dc:creator>
  <cp:lastModifiedBy>Hickman, Clay</cp:lastModifiedBy>
  <cp:revision>125</cp:revision>
  <cp:lastPrinted>2016-03-03T21:19:05Z</cp:lastPrinted>
  <dcterms:created xsi:type="dcterms:W3CDTF">2013-06-28T15:27:38Z</dcterms:created>
  <dcterms:modified xsi:type="dcterms:W3CDTF">2022-01-20T15:53:48Z</dcterms:modified>
</cp:coreProperties>
</file>