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6C_4270CBD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8D_F7A8157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71_722E72AF.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7A_EEB2BB0E.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97_9B96CCF1.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modernComment_183_F817154D.xml" ContentType="application/vnd.ms-powerpoint.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81_17B511D2.xml" ContentType="application/vnd.ms-powerpoint.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modernComment_174_A23DBE97.xml" ContentType="application/vnd.ms-powerpoint.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modernComment_175_2A4E5E01.xml" ContentType="application/vnd.ms-powerpoint.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omments/modernComment_19B_D7DF9C6D.xml" ContentType="application/vnd.ms-powerpoint.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omments/modernComment_19F_496E8C46.xml" ContentType="application/vnd.ms-powerpoint.comment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omments/modernComment_1A3_DD60C8AC.xml" ContentType="application/vnd.ms-powerpoint.comment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63" r:id="rId5"/>
    <p:sldMasterId id="2147483648" r:id="rId6"/>
    <p:sldMasterId id="2147483671" r:id="rId7"/>
  </p:sldMasterIdLst>
  <p:notesMasterIdLst>
    <p:notesMasterId r:id="rId82"/>
  </p:notesMasterIdLst>
  <p:sldIdLst>
    <p:sldId id="263" r:id="rId8"/>
    <p:sldId id="276" r:id="rId9"/>
    <p:sldId id="389" r:id="rId10"/>
    <p:sldId id="364" r:id="rId11"/>
    <p:sldId id="430" r:id="rId12"/>
    <p:sldId id="395" r:id="rId13"/>
    <p:sldId id="397" r:id="rId14"/>
    <p:sldId id="398" r:id="rId15"/>
    <p:sldId id="400" r:id="rId16"/>
    <p:sldId id="439" r:id="rId17"/>
    <p:sldId id="442" r:id="rId18"/>
    <p:sldId id="443" r:id="rId19"/>
    <p:sldId id="444" r:id="rId20"/>
    <p:sldId id="445" r:id="rId21"/>
    <p:sldId id="446" r:id="rId22"/>
    <p:sldId id="447" r:id="rId23"/>
    <p:sldId id="401" r:id="rId24"/>
    <p:sldId id="448" r:id="rId25"/>
    <p:sldId id="449" r:id="rId26"/>
    <p:sldId id="450" r:id="rId27"/>
    <p:sldId id="451" r:id="rId28"/>
    <p:sldId id="403" r:id="rId29"/>
    <p:sldId id="404" r:id="rId30"/>
    <p:sldId id="391" r:id="rId31"/>
    <p:sldId id="365" r:id="rId32"/>
    <p:sldId id="367" r:id="rId33"/>
    <p:sldId id="396" r:id="rId34"/>
    <p:sldId id="431" r:id="rId35"/>
    <p:sldId id="382" r:id="rId36"/>
    <p:sldId id="368" r:id="rId37"/>
    <p:sldId id="402" r:id="rId38"/>
    <p:sldId id="369" r:id="rId39"/>
    <p:sldId id="393" r:id="rId40"/>
    <p:sldId id="405" r:id="rId41"/>
    <p:sldId id="378" r:id="rId42"/>
    <p:sldId id="370" r:id="rId43"/>
    <p:sldId id="379" r:id="rId44"/>
    <p:sldId id="436" r:id="rId45"/>
    <p:sldId id="377" r:id="rId46"/>
    <p:sldId id="406" r:id="rId47"/>
    <p:sldId id="371" r:id="rId48"/>
    <p:sldId id="408" r:id="rId49"/>
    <p:sldId id="407" r:id="rId50"/>
    <p:sldId id="388" r:id="rId51"/>
    <p:sldId id="387" r:id="rId52"/>
    <p:sldId id="386" r:id="rId53"/>
    <p:sldId id="385" r:id="rId54"/>
    <p:sldId id="390" r:id="rId55"/>
    <p:sldId id="372" r:id="rId56"/>
    <p:sldId id="432" r:id="rId57"/>
    <p:sldId id="373" r:id="rId58"/>
    <p:sldId id="435" r:id="rId59"/>
    <p:sldId id="438" r:id="rId60"/>
    <p:sldId id="437" r:id="rId61"/>
    <p:sldId id="434" r:id="rId62"/>
    <p:sldId id="410" r:id="rId63"/>
    <p:sldId id="375" r:id="rId64"/>
    <p:sldId id="376" r:id="rId65"/>
    <p:sldId id="380" r:id="rId66"/>
    <p:sldId id="411" r:id="rId67"/>
    <p:sldId id="413" r:id="rId68"/>
    <p:sldId id="415" r:id="rId69"/>
    <p:sldId id="414" r:id="rId70"/>
    <p:sldId id="417" r:id="rId71"/>
    <p:sldId id="418" r:id="rId72"/>
    <p:sldId id="419" r:id="rId73"/>
    <p:sldId id="423" r:id="rId74"/>
    <p:sldId id="426" r:id="rId75"/>
    <p:sldId id="427" r:id="rId76"/>
    <p:sldId id="428" r:id="rId77"/>
    <p:sldId id="429" r:id="rId78"/>
    <p:sldId id="392" r:id="rId79"/>
    <p:sldId id="383" r:id="rId80"/>
    <p:sldId id="26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6734C0-C52A-4C03-922A-CA8701CAF68A}">
          <p14:sldIdLst>
            <p14:sldId id="263"/>
            <p14:sldId id="276"/>
            <p14:sldId id="389"/>
            <p14:sldId id="364"/>
            <p14:sldId id="430"/>
            <p14:sldId id="395"/>
            <p14:sldId id="397"/>
            <p14:sldId id="398"/>
            <p14:sldId id="400"/>
            <p14:sldId id="439"/>
            <p14:sldId id="442"/>
            <p14:sldId id="443"/>
            <p14:sldId id="444"/>
            <p14:sldId id="445"/>
            <p14:sldId id="446"/>
            <p14:sldId id="447"/>
            <p14:sldId id="401"/>
            <p14:sldId id="448"/>
            <p14:sldId id="449"/>
            <p14:sldId id="450"/>
            <p14:sldId id="451"/>
            <p14:sldId id="403"/>
            <p14:sldId id="404"/>
            <p14:sldId id="391"/>
            <p14:sldId id="365"/>
            <p14:sldId id="367"/>
            <p14:sldId id="396"/>
            <p14:sldId id="431"/>
            <p14:sldId id="382"/>
            <p14:sldId id="368"/>
            <p14:sldId id="402"/>
            <p14:sldId id="369"/>
            <p14:sldId id="393"/>
            <p14:sldId id="405"/>
            <p14:sldId id="378"/>
            <p14:sldId id="370"/>
            <p14:sldId id="379"/>
            <p14:sldId id="436"/>
            <p14:sldId id="377"/>
            <p14:sldId id="406"/>
            <p14:sldId id="371"/>
            <p14:sldId id="408"/>
            <p14:sldId id="407"/>
            <p14:sldId id="388"/>
            <p14:sldId id="387"/>
            <p14:sldId id="386"/>
            <p14:sldId id="385"/>
            <p14:sldId id="390"/>
            <p14:sldId id="372"/>
            <p14:sldId id="432"/>
            <p14:sldId id="373"/>
            <p14:sldId id="435"/>
            <p14:sldId id="438"/>
            <p14:sldId id="437"/>
            <p14:sldId id="434"/>
            <p14:sldId id="410"/>
            <p14:sldId id="375"/>
            <p14:sldId id="376"/>
            <p14:sldId id="380"/>
            <p14:sldId id="411"/>
            <p14:sldId id="413"/>
            <p14:sldId id="415"/>
            <p14:sldId id="414"/>
            <p14:sldId id="417"/>
            <p14:sldId id="418"/>
            <p14:sldId id="419"/>
            <p14:sldId id="423"/>
            <p14:sldId id="426"/>
            <p14:sldId id="427"/>
            <p14:sldId id="428"/>
            <p14:sldId id="429"/>
            <p14:sldId id="392"/>
            <p14:sldId id="383"/>
            <p14:sldId id="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70F814-4B5D-AE41-8DE1-B158A0D0C94F}" name="Martin, Susan Dressler" initials="MD" userId="S::s653m834@home.ku.edu::0b50b1ec-e952-4bc6-b852-c7b8e7ce2a8c" providerId="AD"/>
  <p188:author id="{1CB81E27-35C8-3CFA-D1D7-43AE5462333F}" name="Turner, Charles W" initials="TW" userId="S::c478t642@home.ku.edu::bfc2f351-e57f-48d6-926f-70d48b575c6f" providerId="AD"/>
  <p188:author id="{07A89137-388E-9D81-EBA3-FB244392B5C8}" name="Kocen, Katherine Ann" initials="KA" userId="S::k616k364@home.ku.edu::1833815c-a1b0-4ccf-9c93-ff6f15e54706" providerId="AD"/>
  <p188:author id="{48BB1247-042B-4C97-C044-D8A1FB253FA7}" name="Braun, Lisa Marie" initials="BM" userId="S::lbraun@home.ku.edu::9dc9bf5a-7de8-4b6c-9203-fb245dcdd24a" providerId="AD"/>
  <p188:author id="{46EF7E49-7E82-195C-D10C-653A49D78875}" name="Minor, Erin Marie" initials="MM" userId="S::e074m592@home.ku.edu::625da342-0cf1-4312-986a-56d43089e1b0" providerId="AD"/>
  <p188:author id="{90FE9182-C3FE-ED12-BF32-6F4AFF0F154D}" name="Munger, Kyle Thomas" initials="MT" userId="S::k921m386@home.ku.edu::4c26844a-653c-40fa-b6c2-1e54259ee4c9" providerId="AD"/>
  <p188:author id="{EFE4C2AD-8E9D-515E-CD9F-FA29AC5FF60F}" name="Hansen, Brad" initials="HB" userId="S::d185h235@home.ku.edu::9801f351-d247-450b-8c49-635487d8b8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Clure, Jeannie Rene" initials="MJR" lastIdx="2" clrIdx="0">
    <p:extLst>
      <p:ext uri="{19B8F6BF-5375-455C-9EA6-DF929625EA0E}">
        <p15:presenceInfo xmlns:p15="http://schemas.microsoft.com/office/powerpoint/2012/main" userId="S-1-5-21-57989841-1078081533-682003330-469718" providerId="AD"/>
      </p:ext>
    </p:extLst>
  </p:cmAuthor>
  <p:cmAuthor id="2" name="Martin, Susan Dressler" initials="MSD" lastIdx="5" clrIdx="1">
    <p:extLst>
      <p:ext uri="{19B8F6BF-5375-455C-9EA6-DF929625EA0E}">
        <p15:presenceInfo xmlns:p15="http://schemas.microsoft.com/office/powerpoint/2012/main" userId="S-1-5-21-57989841-1078081533-682003330-355551" providerId="AD"/>
      </p:ext>
    </p:extLst>
  </p:cmAuthor>
  <p:cmAuthor id="3" name="Mattes, Pamela Kay" initials="MK" lastIdx="5" clrIdx="2">
    <p:extLst>
      <p:ext uri="{19B8F6BF-5375-455C-9EA6-DF929625EA0E}">
        <p15:presenceInfo xmlns:p15="http://schemas.microsoft.com/office/powerpoint/2012/main" userId="S::p999m367@home.ku.edu::7532becc-f1e2-4169-aafc-831aee207f43" providerId="AD"/>
      </p:ext>
    </p:extLst>
  </p:cmAuthor>
  <p:cmAuthor id="4" name="Wehmeyer, Kathryn Jane" initials="WJ" lastIdx="10" clrIdx="3">
    <p:extLst>
      <p:ext uri="{19B8F6BF-5375-455C-9EA6-DF929625EA0E}">
        <p15:presenceInfo xmlns:p15="http://schemas.microsoft.com/office/powerpoint/2012/main" userId="S::k693w224@home.ku.edu::0834ac42-1eb4-4280-a0a2-2af64008b31f" providerId="AD"/>
      </p:ext>
    </p:extLst>
  </p:cmAuthor>
  <p:cmAuthor id="5" name="Sousek, Anna Marie" initials="SM" lastIdx="2" clrIdx="4">
    <p:extLst>
      <p:ext uri="{19B8F6BF-5375-455C-9EA6-DF929625EA0E}">
        <p15:presenceInfo xmlns:p15="http://schemas.microsoft.com/office/powerpoint/2012/main" userId="S::a669s825@home.ku.edu::fd4953ff-0585-4dd8-9c35-3aa68bf35b26" providerId="AD"/>
      </p:ext>
    </p:extLst>
  </p:cmAuthor>
  <p:cmAuthor id="6" name="Lamb, Samuel A" initials="LA" lastIdx="2" clrIdx="5">
    <p:extLst>
      <p:ext uri="{19B8F6BF-5375-455C-9EA6-DF929625EA0E}">
        <p15:presenceInfo xmlns:p15="http://schemas.microsoft.com/office/powerpoint/2012/main" userId="S::samuei@home.ku.edu::fbbc53e6-5dac-44a5-bc01-8f66ec2c6d8c" providerId="AD"/>
      </p:ext>
    </p:extLst>
  </p:cmAuthor>
  <p:cmAuthor id="7" name="Jarrett, Drew" initials="JD" lastIdx="1" clrIdx="6">
    <p:extLst>
      <p:ext uri="{19B8F6BF-5375-455C-9EA6-DF929625EA0E}">
        <p15:presenceInfo xmlns:p15="http://schemas.microsoft.com/office/powerpoint/2012/main" userId="S::jarrettdl@home.ku.edu::96ec461b-6464-42a5-88b2-ff5124829b7c" providerId="AD"/>
      </p:ext>
    </p:extLst>
  </p:cmAuthor>
  <p:cmAuthor id="8" name="Sengupta, Saikat" initials="SS" lastIdx="1" clrIdx="7">
    <p:extLst>
      <p:ext uri="{19B8F6BF-5375-455C-9EA6-DF929625EA0E}">
        <p15:presenceInfo xmlns:p15="http://schemas.microsoft.com/office/powerpoint/2012/main" userId="S::s494s108@home.ku.edu::2ad2c1be-15b8-4bc4-89d9-63e10459a6ca" providerId="AD"/>
      </p:ext>
    </p:extLst>
  </p:cmAuthor>
  <p:cmAuthor id="9" name="Brownlow, Jennifer Laura" initials="BL" lastIdx="3" clrIdx="8">
    <p:extLst>
      <p:ext uri="{19B8F6BF-5375-455C-9EA6-DF929625EA0E}">
        <p15:presenceInfo xmlns:p15="http://schemas.microsoft.com/office/powerpoint/2012/main" userId="S::j979b061@home.ku.edu::f576f8ff-e1a5-4d32-8893-f9f68a3920cf" providerId="AD"/>
      </p:ext>
    </p:extLst>
  </p:cmAuthor>
  <p:cmAuthor id="10" name="Herynk, James W" initials="HW" lastIdx="18" clrIdx="9">
    <p:extLst>
      <p:ext uri="{19B8F6BF-5375-455C-9EA6-DF929625EA0E}">
        <p15:presenceInfo xmlns:p15="http://schemas.microsoft.com/office/powerpoint/2012/main" userId="S::herynk@home.ku.edu::35bc6638-8e3d-4fe6-b143-3c376116488a" providerId="AD"/>
      </p:ext>
    </p:extLst>
  </p:cmAuthor>
  <p:cmAuthor id="11" name="Leite, Gabriele" initials="LG" lastIdx="2" clrIdx="10">
    <p:extLst>
      <p:ext uri="{19B8F6BF-5375-455C-9EA6-DF929625EA0E}">
        <p15:presenceInfo xmlns:p15="http://schemas.microsoft.com/office/powerpoint/2012/main" userId="S::g097l833@home.ku.edu::f8e5145e-a5fe-451b-8176-c4cadc17aad9" providerId="AD"/>
      </p:ext>
    </p:extLst>
  </p:cmAuthor>
  <p:cmAuthor id="12" name="Kenney, Joseph Lemus" initials="KL" lastIdx="4" clrIdx="11">
    <p:extLst>
      <p:ext uri="{19B8F6BF-5375-455C-9EA6-DF929625EA0E}">
        <p15:presenceInfo xmlns:p15="http://schemas.microsoft.com/office/powerpoint/2012/main" userId="S::j524k355@home.ku.edu::e7210794-f92a-451b-9b57-92dc21252471" providerId="AD"/>
      </p:ext>
    </p:extLst>
  </p:cmAuthor>
  <p:cmAuthor id="13" name="Martin, Susan Dressler" initials="MD" lastIdx="15" clrIdx="12">
    <p:extLst>
      <p:ext uri="{19B8F6BF-5375-455C-9EA6-DF929625EA0E}">
        <p15:presenceInfo xmlns:p15="http://schemas.microsoft.com/office/powerpoint/2012/main" userId="S::s653m834@home.ku.edu::0b50b1ec-e952-4bc6-b852-c7b8e7ce2a8c" providerId="AD"/>
      </p:ext>
    </p:extLst>
  </p:cmAuthor>
  <p:cmAuthor id="14" name="Turner, Charles W" initials="TW" lastIdx="9" clrIdx="13">
    <p:extLst>
      <p:ext uri="{19B8F6BF-5375-455C-9EA6-DF929625EA0E}">
        <p15:presenceInfo xmlns:p15="http://schemas.microsoft.com/office/powerpoint/2012/main" userId="S::c478t642@home.ku.edu::bfc2f351-e57f-48d6-926f-70d48b575c6f" providerId="AD"/>
      </p:ext>
    </p:extLst>
  </p:cmAuthor>
  <p:cmAuthor id="15" name="Montague, Mitch" initials="MM" lastIdx="1" clrIdx="14">
    <p:extLst>
      <p:ext uri="{19B8F6BF-5375-455C-9EA6-DF929625EA0E}">
        <p15:presenceInfo xmlns:p15="http://schemas.microsoft.com/office/powerpoint/2012/main" userId="S::m883m601@home.ku.edu::8d0b9e8f-ad75-487c-8a4d-8dff3affc0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75B6"/>
    <a:srgbClr val="F2D232"/>
    <a:srgbClr val="0F4B90"/>
    <a:srgbClr val="11547F"/>
    <a:srgbClr val="929BA0"/>
    <a:srgbClr val="556774"/>
    <a:srgbClr val="E02136"/>
    <a:srgbClr val="042D56"/>
    <a:srgbClr val="71C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D2CED-6CF3-303E-E1DA-A7F49427224C}" v="22" dt="2022-10-25T19:18:47.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9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notesMaster" Target="notesMasters/notesMaster1.xml"/><Relationship Id="rId1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en, Brad" userId="9801f351-d247-450b-8c49-635487d8b8ca" providerId="ADAL" clId="{67B93D0A-0664-431A-8253-3E304186CCB9}"/>
    <pc:docChg chg="modSld">
      <pc:chgData name="Hansen, Brad" userId="9801f351-d247-450b-8c49-635487d8b8ca" providerId="ADAL" clId="{67B93D0A-0664-431A-8253-3E304186CCB9}" dt="2022-10-25T22:00:24.091" v="19"/>
      <pc:docMkLst>
        <pc:docMk/>
      </pc:docMkLst>
      <pc:sldChg chg="modSp mod">
        <pc:chgData name="Hansen, Brad" userId="9801f351-d247-450b-8c49-635487d8b8ca" providerId="ADAL" clId="{67B93D0A-0664-431A-8253-3E304186CCB9}" dt="2022-10-25T21:59:03.748" v="16" actId="20577"/>
        <pc:sldMkLst>
          <pc:docMk/>
          <pc:sldMk cId="1626397983" sldId="263"/>
        </pc:sldMkLst>
        <pc:spChg chg="mod">
          <ac:chgData name="Hansen, Brad" userId="9801f351-d247-450b-8c49-635487d8b8ca" providerId="ADAL" clId="{67B93D0A-0664-431A-8253-3E304186CCB9}" dt="2022-10-25T21:59:03.748" v="16" actId="20577"/>
          <ac:spMkLst>
            <pc:docMk/>
            <pc:sldMk cId="1626397983" sldId="263"/>
            <ac:spMk id="4" creationId="{A321F282-8230-46A0-A4F8-B17C69F8A206}"/>
          </ac:spMkLst>
        </pc:spChg>
      </pc:sldChg>
      <pc:sldChg chg="delCm">
        <pc:chgData name="Hansen, Brad" userId="9801f351-d247-450b-8c49-635487d8b8ca" providerId="ADAL" clId="{67B93D0A-0664-431A-8253-3E304186CCB9}" dt="2022-10-25T22:00:24.091" v="19"/>
        <pc:sldMkLst>
          <pc:docMk/>
          <pc:sldMk cId="992024712" sldId="379"/>
        </pc:sldMkLst>
      </pc:sldChg>
      <pc:sldChg chg="delCm">
        <pc:chgData name="Hansen, Brad" userId="9801f351-d247-450b-8c49-635487d8b8ca" providerId="ADAL" clId="{67B93D0A-0664-431A-8253-3E304186CCB9}" dt="2022-10-25T22:00:17.795" v="18"/>
        <pc:sldMkLst>
          <pc:docMk/>
          <pc:sldMk cId="2168566747" sldId="404"/>
        </pc:sldMkLst>
      </pc:sldChg>
      <pc:sldChg chg="delCm">
        <pc:chgData name="Hansen, Brad" userId="9801f351-d247-450b-8c49-635487d8b8ca" providerId="ADAL" clId="{67B93D0A-0664-431A-8253-3E304186CCB9}" dt="2022-10-25T22:00:07.997" v="17"/>
        <pc:sldMkLst>
          <pc:docMk/>
          <pc:sldMk cId="2698160795" sldId="442"/>
        </pc:sldMkLst>
      </pc:sldChg>
    </pc:docChg>
  </pc:docChgLst>
</pc:chgInfo>
</file>

<file path=ppt/comments/modernComment_16C_4270CBDC.xml><?xml version="1.0" encoding="utf-8"?>
<p188:cmLst xmlns:a="http://schemas.openxmlformats.org/drawingml/2006/main" xmlns:r="http://schemas.openxmlformats.org/officeDocument/2006/relationships" xmlns:p188="http://schemas.microsoft.com/office/powerpoint/2018/8/main">
  <p188:cm id="{913C9B56-67B3-463A-91CF-4653FE62565F}" authorId="{3470F814-4B5D-AE41-8DE1-B158A0D0C94F}" status="resolved" created="2022-10-17T17:52:21.127" complete="100000">
    <ac:deMkLst xmlns:ac="http://schemas.microsoft.com/office/drawing/2013/main/command">
      <pc:docMk xmlns:pc="http://schemas.microsoft.com/office/powerpoint/2013/main/command"/>
      <pc:sldMk xmlns:pc="http://schemas.microsoft.com/office/powerpoint/2013/main/command" cId="1114688476" sldId="364"/>
      <ac:spMk id="3" creationId="{00000000-0000-0000-0000-000000000000}"/>
    </ac:deMkLst>
    <p188:replyLst>
      <p188:reply id="{F722E4B7-FA9A-4466-8AC5-A58A4D6F83C3}" authorId="{EFE4C2AD-8E9D-515E-CD9F-FA29AC5FF60F}" created="2022-10-17T19:23:46.960">
        <p188:txBody>
          <a:bodyPr/>
          <a:lstStyle/>
          <a:p>
            <a:r>
              <a:rPr lang="en-US"/>
              <a:t>will do</a:t>
            </a:r>
          </a:p>
        </p188:txBody>
      </p188:reply>
    </p188:replyLst>
    <p188:txBody>
      <a:bodyPr/>
      <a:lstStyle/>
      <a:p>
        <a:r>
          <a:rPr lang="en-US"/>
          <a:t>Can you add a couple of more screens that shows the drop downs under each of the tabs? Feels like too brief of intro before we jump into PNP</a:t>
        </a:r>
      </a:p>
    </p188:txBody>
  </p188:cm>
  <p188:cm id="{F2EB0D93-F47B-46F0-99C5-1CB69DCCAD3A}" authorId="{3470F814-4B5D-AE41-8DE1-B158A0D0C94F}" status="resolved" created="2022-10-17T17:55:00.960" complete="100000">
    <pc:sldMkLst xmlns:pc="http://schemas.microsoft.com/office/powerpoint/2013/main/command">
      <pc:docMk/>
      <pc:sldMk cId="1114688476" sldId="364"/>
    </pc:sldMkLst>
    <p188:replyLst>
      <p188:reply id="{C496CDCC-628C-46DF-8AC8-E6B878C28BFE}" authorId="{EFE4C2AD-8E9D-515E-CD9F-FA29AC5FF60F}" created="2022-10-17T19:51:49.434">
        <p188:txBody>
          <a:bodyPr/>
          <a:lstStyle/>
          <a:p>
            <a:r>
              <a:rPr lang="en-US"/>
              <a:t>great suggestion. I'll make a section for that</a:t>
            </a:r>
          </a:p>
        </p188:txBody>
      </p188:reply>
    </p188:replyLst>
    <p188:txBody>
      <a:bodyPr/>
      <a:lstStyle/>
      <a:p>
        <a:r>
          <a:rPr lang="en-US"/>
          <a:t>also what about viewing their roster to confirm they have all of their students?</a:t>
        </a:r>
      </a:p>
    </p188:txBody>
  </p188:cm>
  <p188:cm id="{8CA58DA7-1F08-4D5D-AF9C-528284D3AB8F}" authorId="{3470F814-4B5D-AE41-8DE1-B158A0D0C94F}" status="resolved" created="2022-10-19T01:41:08.066" complete="100000">
    <pc:sldMkLst xmlns:pc="http://schemas.microsoft.com/office/powerpoint/2013/main/command">
      <pc:docMk/>
      <pc:sldMk cId="1114688476" sldId="364"/>
    </pc:sldMkLst>
    <p188:replyLst>
      <p188:reply id="{83236BF5-FD99-4636-A155-025897EC02F1}" authorId="{07A89137-388E-9D81-EBA3-FB244392B5C8}" created="2022-10-19T13:13:02.745">
        <p188:txBody>
          <a:bodyPr/>
          <a:lstStyle/>
          <a:p>
            <a:r>
              <a:rPr lang="en-US"/>
              <a:t>Added</a:t>
            </a:r>
          </a:p>
        </p188:txBody>
      </p188:reply>
    </p188:replyLst>
    <p188:txBody>
      <a:bodyPr/>
      <a:lstStyle/>
      <a:p>
        <a:r>
          <a:rPr lang="en-US"/>
          <a:t>What about announcements?</a:t>
        </a:r>
      </a:p>
    </p188:txBody>
  </p188:cm>
</p188:cmLst>
</file>

<file path=ppt/comments/modernComment_171_722E72AF.xml><?xml version="1.0" encoding="utf-8"?>
<p188:cmLst xmlns:a="http://schemas.openxmlformats.org/drawingml/2006/main" xmlns:r="http://schemas.openxmlformats.org/officeDocument/2006/relationships" xmlns:p188="http://schemas.microsoft.com/office/powerpoint/2018/8/main">
  <p188:cm id="{00730E10-B6FB-4DFB-8AC6-0932AECC6C04}" authorId="{1CB81E27-35C8-3CFA-D1D7-43AE5462333F}" status="resolved" created="2022-10-17T18:01:39.559" complete="100000">
    <pc:sldMkLst xmlns:pc="http://schemas.microsoft.com/office/powerpoint/2013/main/command">
      <pc:docMk/>
      <pc:sldMk cId="1915646639" sldId="369"/>
    </pc:sldMkLst>
    <p188:replyLst>
      <p188:reply id="{ACF0F26A-073B-4552-9973-BF7FC032DE7A}" authorId="{EFE4C2AD-8E9D-515E-CD9F-FA29AC5FF60F}" created="2022-10-17T20:11:05.585">
        <p188:txBody>
          <a:bodyPr/>
          <a:lstStyle/>
          <a:p>
            <a:r>
              <a:rPr lang="en-US"/>
              <a:t>done</a:t>
            </a:r>
          </a:p>
        </p188:txBody>
      </p188:reply>
    </p188:replyLst>
    <p188:txBody>
      <a:bodyPr/>
      <a:lstStyle/>
      <a:p>
        <a:r>
          <a:rPr lang="en-US"/>
          <a:t>update to show this under interim not manage test</a:t>
        </a:r>
      </a:p>
    </p188:txBody>
  </p188:cm>
</p188:cmLst>
</file>

<file path=ppt/comments/modernComment_174_A23DBE97.xml><?xml version="1.0" encoding="utf-8"?>
<p188:cmLst xmlns:a="http://schemas.openxmlformats.org/drawingml/2006/main" xmlns:r="http://schemas.openxmlformats.org/officeDocument/2006/relationships" xmlns:p188="http://schemas.microsoft.com/office/powerpoint/2018/8/main">
  <p188:cm id="{DB6E12A9-76FD-43CA-A800-156AE612BDA4}" authorId="{3470F814-4B5D-AE41-8DE1-B158A0D0C94F}" status="resolved" created="2022-10-19T01:52:44.335" complete="100000">
    <pc:sldMkLst xmlns:pc="http://schemas.microsoft.com/office/powerpoint/2013/main/command">
      <pc:docMk/>
      <pc:sldMk cId="2721955479" sldId="372"/>
    </pc:sldMkLst>
    <p188:replyLst>
      <p188:reply id="{89E4CF9A-1915-4B14-ACE0-0F9CA01DE1FD}" authorId="{48BB1247-042B-4C97-C044-D8A1FB253FA7}" created="2022-10-19T02:32:06.846">
        <p188:txBody>
          <a:bodyPr/>
          <a:lstStyle/>
          <a:p>
            <a:r>
              <a:rPr lang="en-US"/>
              <a:t>[@Kocen, Katherine Ann] [@Hansen, Brad] Added the screenshot to this page...move to next page as needed.</a:t>
            </a:r>
          </a:p>
        </p188:txBody>
      </p188:reply>
    </p188:replyLst>
    <p188:txBody>
      <a:bodyPr/>
      <a:lstStyle/>
      <a:p>
        <a:r>
          <a:rPr lang="en-US"/>
          <a:t>Screen shot showing the tests (next screen)</a:t>
        </a:r>
      </a:p>
    </p188:txBody>
  </p188:cm>
</p188:cmLst>
</file>

<file path=ppt/comments/modernComment_175_2A4E5E01.xml><?xml version="1.0" encoding="utf-8"?>
<p188:cmLst xmlns:a="http://schemas.openxmlformats.org/drawingml/2006/main" xmlns:r="http://schemas.openxmlformats.org/officeDocument/2006/relationships" xmlns:p188="http://schemas.microsoft.com/office/powerpoint/2018/8/main">
  <p188:cm id="{93A6EEED-685A-42EF-BB3C-B66DE25A6DDB}" authorId="{07A89137-388E-9D81-EBA3-FB244392B5C8}" status="resolved" created="2022-10-18T13:49:17.286" complete="100000">
    <ac:deMkLst xmlns:ac="http://schemas.microsoft.com/office/drawing/2013/main/command">
      <pc:docMk xmlns:pc="http://schemas.microsoft.com/office/powerpoint/2013/main/command"/>
      <pc:sldMk xmlns:pc="http://schemas.microsoft.com/office/powerpoint/2013/main/command" cId="709778945" sldId="373"/>
      <ac:picMk id="4" creationId="{CC61177F-A0D6-61A0-021D-192BBF76B9E2}"/>
    </ac:deMkLst>
    <p188:replyLst>
      <p188:reply id="{452CD47F-AAE4-48DC-96A3-753B42363145}" authorId="{48BB1247-042B-4C97-C044-D8A1FB253FA7}" created="2022-10-19T02:33:40.678">
        <p188:txBody>
          <a:bodyPr/>
          <a:lstStyle/>
          <a:p>
            <a:r>
              <a:rPr lang="en-US"/>
              <a:t>Added screenshot from SP manual on top of old one.</a:t>
            </a:r>
          </a:p>
        </p188:txBody>
      </p188:reply>
    </p188:replyLst>
    <p188:txBody>
      <a:bodyPr/>
      <a:lstStyle/>
      <a:p>
        <a:r>
          <a:rPr lang="en-US"/>
          <a:t>Could not find a screenshot without the Science in the tool on it. </a:t>
        </a:r>
      </a:p>
    </p188:txBody>
  </p188:cm>
</p188:cmLst>
</file>

<file path=ppt/comments/modernComment_17A_EEB2BB0E.xml><?xml version="1.0" encoding="utf-8"?>
<p188:cmLst xmlns:a="http://schemas.openxmlformats.org/drawingml/2006/main" xmlns:r="http://schemas.openxmlformats.org/officeDocument/2006/relationships" xmlns:p188="http://schemas.microsoft.com/office/powerpoint/2018/8/main">
  <p188:cm id="{04E85338-B5A9-42A7-948D-9F4F566869A5}" authorId="{07A89137-388E-9D81-EBA3-FB244392B5C8}" status="resolved" created="2022-10-14T16:27:01.135" complete="100000">
    <ac:txMkLst xmlns:ac="http://schemas.microsoft.com/office/drawing/2013/main/command">
      <pc:docMk xmlns:pc="http://schemas.microsoft.com/office/powerpoint/2013/main/command"/>
      <pc:sldMk xmlns:pc="http://schemas.microsoft.com/office/powerpoint/2013/main/command" cId="4004690702" sldId="378"/>
      <ac:spMk id="3" creationId="{00000000-0000-0000-0000-000000000000}"/>
      <ac:txMk cp="79" len="9">
        <ac:context len="96" hash="3843497817"/>
      </ac:txMk>
    </ac:txMkLst>
    <p188:pos x="4422321" y="1469571"/>
    <p188:replyLst>
      <p188:reply id="{1CE52B34-E3BF-4489-ACC5-7DE4A9D61661}" authorId="{EFE4C2AD-8E9D-515E-CD9F-FA29AC5FF60F}" created="2022-10-14T16:39:46.438">
        <p188:txBody>
          <a:bodyPr/>
          <a:lstStyle/>
          <a:p>
            <a:r>
              <a:rPr lang="en-US"/>
              <a:t>yea monitor button</a:t>
            </a:r>
          </a:p>
        </p188:txBody>
      </p188:reply>
    </p188:replyLst>
    <p188:txBody>
      <a:bodyPr/>
      <a:lstStyle/>
      <a:p>
        <a:r>
          <a:rPr lang="en-US"/>
          <a:t>No Monitor Tab, Monitor button? Or a new feature?</a:t>
        </a:r>
      </a:p>
    </p188:txBody>
  </p188:cm>
</p188:cmLst>
</file>

<file path=ppt/comments/modernComment_181_17B511D2.xml><?xml version="1.0" encoding="utf-8"?>
<p188:cmLst xmlns:a="http://schemas.openxmlformats.org/drawingml/2006/main" xmlns:r="http://schemas.openxmlformats.org/officeDocument/2006/relationships" xmlns:p188="http://schemas.microsoft.com/office/powerpoint/2018/8/main">
  <p188:cm id="{1267DA87-6B63-4990-8E13-3C7A009CD55C}" authorId="{07A89137-388E-9D81-EBA3-FB244392B5C8}" status="resolved" created="2022-07-27T21:42:59.011" complete="100000">
    <pc:sldMkLst xmlns:pc="http://schemas.microsoft.com/office/powerpoint/2013/main/command">
      <pc:docMk/>
      <pc:sldMk cId="3265302632" sldId="360"/>
    </pc:sldMkLst>
    <p188:replyLst>
      <p188:reply id="{F2F10B6F-A434-4C02-8DA3-9531BB6D244C}" authorId="{1CB81E27-35C8-3CFA-D1D7-43AE5462333F}" created="2022-07-29T13:38:49.032">
        <p188:txBody>
          <a:bodyPr/>
          <a:lstStyle/>
          <a:p>
            <a:r>
              <a:rPr lang="en-US"/>
              <a:t>image added figure out formatting</a:t>
            </a:r>
          </a:p>
        </p188:txBody>
      </p188:reply>
    </p188:replyLst>
    <p188:txBody>
      <a:bodyPr/>
      <a:lstStyle/>
      <a:p>
        <a:r>
          <a:rPr lang="en-US"/>
          <a:t>Need photos of the error messages </a:t>
        </a:r>
      </a:p>
    </p188:txBody>
  </p188:cm>
</p188:cmLst>
</file>

<file path=ppt/comments/modernComment_183_F817154D.xml><?xml version="1.0" encoding="utf-8"?>
<p188:cmLst xmlns:a="http://schemas.openxmlformats.org/drawingml/2006/main" xmlns:r="http://schemas.openxmlformats.org/officeDocument/2006/relationships" xmlns:p188="http://schemas.microsoft.com/office/powerpoint/2018/8/main">
  <p188:cm id="{CB3DE736-4D0A-47C1-B699-46D8C4227F89}" authorId="{07A89137-388E-9D81-EBA3-FB244392B5C8}" status="resolved" created="2022-07-27T21:30:54.179" complete="100000">
    <pc:sldMkLst xmlns:pc="http://schemas.microsoft.com/office/powerpoint/2013/main/command">
      <pc:docMk/>
      <pc:sldMk cId="507677564" sldId="334"/>
    </pc:sldMkLst>
    <p188:txBody>
      <a:bodyPr/>
      <a:lstStyle/>
      <a:p>
        <a:r>
          <a:rPr lang="en-US"/>
          <a:t>Need an updated image on this slide</a:t>
        </a:r>
      </a:p>
    </p188:txBody>
  </p188:cm>
</p188:cmLst>
</file>

<file path=ppt/comments/modernComment_18D_F7A8157F.xml><?xml version="1.0" encoding="utf-8"?>
<p188:cmLst xmlns:a="http://schemas.openxmlformats.org/drawingml/2006/main" xmlns:r="http://schemas.openxmlformats.org/officeDocument/2006/relationships" xmlns:p188="http://schemas.microsoft.com/office/powerpoint/2018/8/main">
  <p188:cm id="{7712E945-B936-4E71-B790-D675A58C735C}" authorId="{07A89137-388E-9D81-EBA3-FB244392B5C8}" status="resolved" created="2022-10-18T19:17:30.654" complete="100000">
    <ac:txMkLst xmlns:ac="http://schemas.microsoft.com/office/drawing/2013/main/command">
      <pc:docMk xmlns:pc="http://schemas.microsoft.com/office/powerpoint/2013/main/command"/>
      <pc:sldMk xmlns:pc="http://schemas.microsoft.com/office/powerpoint/2013/main/command" cId="4154987903" sldId="397"/>
      <ac:spMk id="7" creationId="{01E329E6-24F1-4810-5C78-89A09BD33F51}"/>
      <ac:txMk cp="120" len="12">
        <ac:context len="258" hash="4120092524"/>
      </ac:txMk>
    </ac:txMkLst>
    <p188:pos x="2516037" y="2501660"/>
    <p188:replyLst>
      <p188:reply id="{E6EA1E4E-6053-49D1-A8B9-D9AE9A76F3D8}" authorId="{3470F814-4B5D-AE41-8DE1-B158A0D0C94F}" created="2022-10-19T01:39:44.627">
        <p188:txBody>
          <a:bodyPr/>
          <a:lstStyle/>
          <a:p>
            <a:r>
              <a:rPr lang="en-US"/>
              <a:t>no</a:t>
            </a:r>
          </a:p>
        </p188:txBody>
      </p188:reply>
    </p188:replyLst>
    <p188:txBody>
      <a:bodyPr/>
      <a:lstStyle/>
      <a:p>
        <a:r>
          <a:rPr lang="en-US"/>
          <a:t>if tests cannot be built or copied can teachers still assign them? </a:t>
        </a:r>
      </a:p>
    </p188:txBody>
  </p188:cm>
</p188:cmLst>
</file>

<file path=ppt/comments/modernComment_197_9B96CCF1.xml><?xml version="1.0" encoding="utf-8"?>
<p188:cmLst xmlns:a="http://schemas.openxmlformats.org/drawingml/2006/main" xmlns:r="http://schemas.openxmlformats.org/officeDocument/2006/relationships" xmlns:p188="http://schemas.microsoft.com/office/powerpoint/2018/8/main">
  <p188:cm id="{F8E0611E-A7F3-4EBF-9457-361A68B8F2DD}" authorId="{3470F814-4B5D-AE41-8DE1-B158A0D0C94F}" status="resolved" created="2022-10-18T01:28:27.867" complete="100000">
    <pc:sldMkLst xmlns:pc="http://schemas.microsoft.com/office/powerpoint/2013/main/command">
      <pc:docMk/>
      <pc:sldMk cId="2610351345" sldId="407"/>
    </pc:sldMkLst>
    <p188:replyLst>
      <p188:reply id="{534F6C6D-1CE3-4ABE-A0F8-BD464CA67D80}" authorId="{07A89137-388E-9D81-EBA3-FB244392B5C8}" created="2022-10-18T13:42:12.269">
        <p188:txBody>
          <a:bodyPr/>
          <a:lstStyle/>
          <a:p>
            <a:r>
              <a:rPr lang="en-US"/>
              <a:t>Added to the Kite Student Portal Navigation section</a:t>
            </a:r>
          </a:p>
        </p188:txBody>
      </p188:reply>
    </p188:replyLst>
    <p188:txBody>
      <a:bodyPr/>
      <a:lstStyle/>
      <a:p>
        <a:r>
          <a:rPr lang="en-US"/>
          <a:t>[@Hansen, Brad] [@Turner, Charles W] [@Kocen, Katherine Ann] [@Kenney, Joseph Lemus] Need to add a section where you introduce all the tools we have available for the students in SP, the navigation through SP, review/end screen</a:t>
        </a:r>
      </a:p>
    </p188:txBody>
  </p188:cm>
</p188:cmLst>
</file>

<file path=ppt/comments/modernComment_19B_D7DF9C6D.xml><?xml version="1.0" encoding="utf-8"?>
<p188:cmLst xmlns:a="http://schemas.openxmlformats.org/drawingml/2006/main" xmlns:r="http://schemas.openxmlformats.org/officeDocument/2006/relationships" xmlns:p188="http://schemas.microsoft.com/office/powerpoint/2018/8/main">
  <p188:cm id="{F19545C2-BC88-42C0-92B1-AC5A0DB4D721}" authorId="{3470F814-4B5D-AE41-8DE1-B158A0D0C94F}" status="resolved" created="2022-10-19T01:51:52.943" complete="100000">
    <pc:sldMkLst xmlns:pc="http://schemas.microsoft.com/office/powerpoint/2013/main/command">
      <pc:docMk/>
      <pc:sldMk cId="3621756013" sldId="411"/>
    </pc:sldMkLst>
    <p188:txBody>
      <a:bodyPr/>
      <a:lstStyle/>
      <a:p>
        <a:r>
          <a:rPr lang="en-US"/>
          <a:t>Can you get a screenshot showing the TTS being turned on for an item and talking about the controls?</a:t>
        </a:r>
      </a:p>
    </p188:txBody>
  </p188:cm>
  <p188:cm id="{0911E7A4-E512-4C19-99ED-28447EE4DDB2}" authorId="{48BB1247-042B-4C97-C044-D8A1FB253FA7}" status="resolved" created="2022-10-19T02:44:08.388" complete="100000">
    <pc:sldMkLst xmlns:pc="http://schemas.microsoft.com/office/powerpoint/2013/main/command">
      <pc:docMk/>
      <pc:sldMk cId="3621756013" sldId="411"/>
    </pc:sldMkLst>
    <p188:txBody>
      <a:bodyPr/>
      <a:lstStyle/>
      <a:p>
        <a:r>
          <a:rPr lang="en-US"/>
          <a:t>[@Kocen, Katherine Ann] [@Hansen, Brad] Library, calc scientific, calc graphing, sketch pad, notes, tags, search are NOT used. Calculator basic is only used on G7 math.
We have a bunch of Testlet-ready screenshots in the SP manual.</a:t>
        </a:r>
      </a:p>
    </p188:txBody>
  </p188:cm>
</p188:cmLst>
</file>

<file path=ppt/comments/modernComment_19F_496E8C46.xml><?xml version="1.0" encoding="utf-8"?>
<p188:cmLst xmlns:a="http://schemas.openxmlformats.org/drawingml/2006/main" xmlns:r="http://schemas.openxmlformats.org/officeDocument/2006/relationships" xmlns:p188="http://schemas.microsoft.com/office/powerpoint/2018/8/main">
  <p188:cm id="{FF6B452C-996F-4A07-ACA2-A7CB7CF0F4AF}" authorId="{3470F814-4B5D-AE41-8DE1-B158A0D0C94F}" status="resolved" created="2022-10-19T01:47:49.922" complete="100000">
    <ac:deMkLst xmlns:ac="http://schemas.microsoft.com/office/drawing/2013/main/command">
      <pc:docMk xmlns:pc="http://schemas.microsoft.com/office/powerpoint/2013/main/command"/>
      <pc:sldMk xmlns:pc="http://schemas.microsoft.com/office/powerpoint/2013/main/command" cId="1231981638" sldId="415"/>
      <ac:spMk id="6" creationId="{3FB7616F-7B85-F281-C25B-5BFFD1DE775D}"/>
    </ac:deMkLst>
    <p188:replyLst>
      <p188:reply id="{98E0F438-1D37-494A-943E-3F8DFC7254B3}" authorId="{46EF7E49-7E82-195C-D10C-653A49D78875}" created="2022-10-19T12:13:39.391">
        <p188:txBody>
          <a:bodyPr/>
          <a:lstStyle/>
          <a:p>
            <a:r>
              <a:rPr lang="en-US"/>
              <a:t>Yes, they only requested the Basic calculator for some G7 testlets.</a:t>
            </a:r>
          </a:p>
        </p188:txBody>
      </p188:reply>
    </p188:replyLst>
    <p188:txBody>
      <a:bodyPr/>
      <a:lstStyle/>
      <a:p>
        <a:r>
          <a:rPr lang="en-US"/>
          <a:t>[@Minor, Erin Marie] Aren't we just using one of these calculators?</a:t>
        </a:r>
      </a:p>
    </p188:txBody>
  </p188:cm>
</p188:cmLst>
</file>

<file path=ppt/comments/modernComment_1A3_DD60C8AC.xml><?xml version="1.0" encoding="utf-8"?>
<p188:cmLst xmlns:a="http://schemas.openxmlformats.org/drawingml/2006/main" xmlns:r="http://schemas.openxmlformats.org/officeDocument/2006/relationships" xmlns:p188="http://schemas.microsoft.com/office/powerpoint/2018/8/main">
  <p188:cm id="{DD48B3D3-876A-49CF-B0B1-A7B5B52C0263}" authorId="{48BB1247-042B-4C97-C044-D8A1FB253FA7}" status="resolved" created="2022-10-19T02:47:20.160" complete="100000">
    <pc:sldMkLst xmlns:pc="http://schemas.microsoft.com/office/powerpoint/2013/main/command">
      <pc:docMk/>
      <pc:sldMk cId="3714107564" sldId="419"/>
    </pc:sldMkLst>
    <p188:txBody>
      <a:bodyPr/>
      <a:lstStyle/>
      <a:p>
        <a:r>
          <a:rPr lang="en-US"/>
          <a:t>Might note that the iPad screen has a little dragger icon thing for this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83547-0BDC-4588-8879-FF7B3C2DB439}" type="doc">
      <dgm:prSet loTypeId="urn:microsoft.com/office/officeart/2005/8/layout/pyramid1" loCatId="pyramid" qsTypeId="urn:microsoft.com/office/officeart/2005/8/quickstyle/simple1" qsCatId="simple" csTypeId="urn:microsoft.com/office/officeart/2005/8/colors/accent1_2" csCatId="accent1" phldr="1"/>
      <dgm:spPr/>
    </dgm:pt>
    <dgm:pt modelId="{6ACDC781-7653-4BBA-8960-D589FEFB91C0}">
      <dgm:prSet phldrT="[Text]" custT="1"/>
      <dgm:spPr/>
      <dgm:t>
        <a:bodyPr/>
        <a:lstStyle/>
        <a:p>
          <a:endParaRPr lang="en-US" sz="2400">
            <a:latin typeface="Palatino Linotype" panose="02040502050505030304" pitchFamily="18" charset="0"/>
          </a:endParaRPr>
        </a:p>
        <a:p>
          <a:r>
            <a:rPr lang="en-US" sz="2400">
              <a:latin typeface="Palatino Linotype" panose="02040502050505030304" pitchFamily="18" charset="0"/>
            </a:rPr>
            <a:t>State</a:t>
          </a:r>
        </a:p>
      </dgm:t>
    </dgm:pt>
    <dgm:pt modelId="{D5400379-EF27-445F-B821-5103504A93F4}" type="parTrans" cxnId="{BE83DCD7-79C0-43DB-BD29-7088DB7395A6}">
      <dgm:prSet/>
      <dgm:spPr/>
      <dgm:t>
        <a:bodyPr/>
        <a:lstStyle/>
        <a:p>
          <a:endParaRPr lang="en-US"/>
        </a:p>
      </dgm:t>
    </dgm:pt>
    <dgm:pt modelId="{7B1951D2-F5F8-4369-9A8D-1630DD06578A}" type="sibTrans" cxnId="{BE83DCD7-79C0-43DB-BD29-7088DB7395A6}">
      <dgm:prSet/>
      <dgm:spPr/>
      <dgm:t>
        <a:bodyPr/>
        <a:lstStyle/>
        <a:p>
          <a:endParaRPr lang="en-US"/>
        </a:p>
      </dgm:t>
    </dgm:pt>
    <dgm:pt modelId="{FD935868-A4AB-4ED4-9D5F-827039A0E283}">
      <dgm:prSet phldrT="[Text]" custT="1"/>
      <dgm:spPr>
        <a:solidFill>
          <a:schemeClr val="accent6">
            <a:lumMod val="40000"/>
            <a:lumOff val="60000"/>
          </a:schemeClr>
        </a:solidFill>
        <a:ln>
          <a:noFill/>
        </a:ln>
      </dgm:spPr>
      <dgm:t>
        <a:bodyPr/>
        <a:lstStyle/>
        <a:p>
          <a:r>
            <a:rPr lang="en-US" sz="2400">
              <a:latin typeface="Palatino Linotype" panose="02040502050505030304" pitchFamily="18" charset="0"/>
            </a:rPr>
            <a:t>District Users</a:t>
          </a:r>
        </a:p>
      </dgm:t>
    </dgm:pt>
    <dgm:pt modelId="{91954E47-1179-4996-ACC7-F6402DBEEF2D}" type="parTrans" cxnId="{7F66009C-B69F-4A12-8ABF-281FC2B9089C}">
      <dgm:prSet/>
      <dgm:spPr/>
      <dgm:t>
        <a:bodyPr/>
        <a:lstStyle/>
        <a:p>
          <a:endParaRPr lang="en-US"/>
        </a:p>
      </dgm:t>
    </dgm:pt>
    <dgm:pt modelId="{B754663A-2839-45F3-8E18-14766AE1ED1E}" type="sibTrans" cxnId="{7F66009C-B69F-4A12-8ABF-281FC2B9089C}">
      <dgm:prSet/>
      <dgm:spPr/>
      <dgm:t>
        <a:bodyPr/>
        <a:lstStyle/>
        <a:p>
          <a:endParaRPr lang="en-US"/>
        </a:p>
      </dgm:t>
    </dgm:pt>
    <dgm:pt modelId="{B5CC08C5-336F-4486-8CE4-FE4D49112457}">
      <dgm:prSet phldrT="[Text]" custT="1"/>
      <dgm:spPr>
        <a:solidFill>
          <a:schemeClr val="accent6">
            <a:lumMod val="40000"/>
            <a:lumOff val="60000"/>
          </a:schemeClr>
        </a:solidFill>
        <a:ln>
          <a:noFill/>
        </a:ln>
      </dgm:spPr>
      <dgm:t>
        <a:bodyPr/>
        <a:lstStyle/>
        <a:p>
          <a:r>
            <a:rPr lang="en-US" sz="2400">
              <a:latin typeface="Palatino Linotype" panose="02040502050505030304" pitchFamily="18" charset="0"/>
            </a:rPr>
            <a:t>Building Users</a:t>
          </a:r>
        </a:p>
      </dgm:t>
    </dgm:pt>
    <dgm:pt modelId="{E86FBD45-4779-4415-B500-DFFC25263BB4}" type="parTrans" cxnId="{5277AF00-91E1-41E1-9DD3-55DD093EA942}">
      <dgm:prSet/>
      <dgm:spPr/>
      <dgm:t>
        <a:bodyPr/>
        <a:lstStyle/>
        <a:p>
          <a:endParaRPr lang="en-US"/>
        </a:p>
      </dgm:t>
    </dgm:pt>
    <dgm:pt modelId="{0294EEEC-6D33-4AED-891D-09BC2149CF39}" type="sibTrans" cxnId="{5277AF00-91E1-41E1-9DD3-55DD093EA942}">
      <dgm:prSet/>
      <dgm:spPr/>
      <dgm:t>
        <a:bodyPr/>
        <a:lstStyle/>
        <a:p>
          <a:endParaRPr lang="en-US"/>
        </a:p>
      </dgm:t>
    </dgm:pt>
    <dgm:pt modelId="{6BA897D3-1388-4029-B124-74EAC25EB807}" type="pres">
      <dgm:prSet presAssocID="{09C83547-0BDC-4588-8879-FF7B3C2DB439}" presName="Name0" presStyleCnt="0">
        <dgm:presLayoutVars>
          <dgm:dir/>
          <dgm:animLvl val="lvl"/>
          <dgm:resizeHandles val="exact"/>
        </dgm:presLayoutVars>
      </dgm:prSet>
      <dgm:spPr/>
    </dgm:pt>
    <dgm:pt modelId="{A2B65686-DD77-4D92-BEA9-CE06D3822B12}" type="pres">
      <dgm:prSet presAssocID="{6ACDC781-7653-4BBA-8960-D589FEFB91C0}" presName="Name8" presStyleCnt="0"/>
      <dgm:spPr/>
    </dgm:pt>
    <dgm:pt modelId="{9B24B59A-4DA8-45B8-AEC2-2D717634E886}" type="pres">
      <dgm:prSet presAssocID="{6ACDC781-7653-4BBA-8960-D589FEFB91C0}" presName="level" presStyleLbl="node1" presStyleIdx="0" presStyleCnt="3">
        <dgm:presLayoutVars>
          <dgm:chMax val="1"/>
          <dgm:bulletEnabled val="1"/>
        </dgm:presLayoutVars>
      </dgm:prSet>
      <dgm:spPr/>
    </dgm:pt>
    <dgm:pt modelId="{4E8E690C-4010-46D9-94D3-610F1B3E9DD1}" type="pres">
      <dgm:prSet presAssocID="{6ACDC781-7653-4BBA-8960-D589FEFB91C0}" presName="levelTx" presStyleLbl="revTx" presStyleIdx="0" presStyleCnt="0">
        <dgm:presLayoutVars>
          <dgm:chMax val="1"/>
          <dgm:bulletEnabled val="1"/>
        </dgm:presLayoutVars>
      </dgm:prSet>
      <dgm:spPr/>
    </dgm:pt>
    <dgm:pt modelId="{1F810840-A7FD-4C92-B104-3B0C80882489}" type="pres">
      <dgm:prSet presAssocID="{FD935868-A4AB-4ED4-9D5F-827039A0E283}" presName="Name8" presStyleCnt="0"/>
      <dgm:spPr/>
    </dgm:pt>
    <dgm:pt modelId="{B079E759-64F9-46F2-A284-DA65C4070561}" type="pres">
      <dgm:prSet presAssocID="{FD935868-A4AB-4ED4-9D5F-827039A0E283}" presName="level" presStyleLbl="node1" presStyleIdx="1" presStyleCnt="3">
        <dgm:presLayoutVars>
          <dgm:chMax val="1"/>
          <dgm:bulletEnabled val="1"/>
        </dgm:presLayoutVars>
      </dgm:prSet>
      <dgm:spPr/>
    </dgm:pt>
    <dgm:pt modelId="{5D6A8417-2D7C-4412-A889-EC86E15C023F}" type="pres">
      <dgm:prSet presAssocID="{FD935868-A4AB-4ED4-9D5F-827039A0E283}" presName="levelTx" presStyleLbl="revTx" presStyleIdx="0" presStyleCnt="0">
        <dgm:presLayoutVars>
          <dgm:chMax val="1"/>
          <dgm:bulletEnabled val="1"/>
        </dgm:presLayoutVars>
      </dgm:prSet>
      <dgm:spPr/>
    </dgm:pt>
    <dgm:pt modelId="{77E48018-CF4F-47A7-97E8-4FF92F1F9E0F}" type="pres">
      <dgm:prSet presAssocID="{B5CC08C5-336F-4486-8CE4-FE4D49112457}" presName="Name8" presStyleCnt="0"/>
      <dgm:spPr/>
    </dgm:pt>
    <dgm:pt modelId="{49A34EF5-8EAF-4A77-861A-06621AC11D17}" type="pres">
      <dgm:prSet presAssocID="{B5CC08C5-336F-4486-8CE4-FE4D49112457}" presName="level" presStyleLbl="node1" presStyleIdx="2" presStyleCnt="3">
        <dgm:presLayoutVars>
          <dgm:chMax val="1"/>
          <dgm:bulletEnabled val="1"/>
        </dgm:presLayoutVars>
      </dgm:prSet>
      <dgm:spPr/>
    </dgm:pt>
    <dgm:pt modelId="{51150470-59B0-4CF6-A4BD-224B4DF5DCF4}" type="pres">
      <dgm:prSet presAssocID="{B5CC08C5-336F-4486-8CE4-FE4D49112457}" presName="levelTx" presStyleLbl="revTx" presStyleIdx="0" presStyleCnt="0">
        <dgm:presLayoutVars>
          <dgm:chMax val="1"/>
          <dgm:bulletEnabled val="1"/>
        </dgm:presLayoutVars>
      </dgm:prSet>
      <dgm:spPr/>
    </dgm:pt>
  </dgm:ptLst>
  <dgm:cxnLst>
    <dgm:cxn modelId="{F1084400-BF12-4FB8-815B-5423791C60FA}" type="presOf" srcId="{B5CC08C5-336F-4486-8CE4-FE4D49112457}" destId="{51150470-59B0-4CF6-A4BD-224B4DF5DCF4}" srcOrd="1" destOrd="0" presId="urn:microsoft.com/office/officeart/2005/8/layout/pyramid1"/>
    <dgm:cxn modelId="{5277AF00-91E1-41E1-9DD3-55DD093EA942}" srcId="{09C83547-0BDC-4588-8879-FF7B3C2DB439}" destId="{B5CC08C5-336F-4486-8CE4-FE4D49112457}" srcOrd="2" destOrd="0" parTransId="{E86FBD45-4779-4415-B500-DFFC25263BB4}" sibTransId="{0294EEEC-6D33-4AED-891D-09BC2149CF39}"/>
    <dgm:cxn modelId="{F1545328-F73D-459E-9A27-56A67BF96EF6}" type="presOf" srcId="{6ACDC781-7653-4BBA-8960-D589FEFB91C0}" destId="{9B24B59A-4DA8-45B8-AEC2-2D717634E886}" srcOrd="0" destOrd="0" presId="urn:microsoft.com/office/officeart/2005/8/layout/pyramid1"/>
    <dgm:cxn modelId="{95BE005C-7E36-401F-9764-2F4593A064EB}" type="presOf" srcId="{09C83547-0BDC-4588-8879-FF7B3C2DB439}" destId="{6BA897D3-1388-4029-B124-74EAC25EB807}" srcOrd="0" destOrd="0" presId="urn:microsoft.com/office/officeart/2005/8/layout/pyramid1"/>
    <dgm:cxn modelId="{A15A935E-6378-4900-ADC1-B0E631846C3D}" type="presOf" srcId="{FD935868-A4AB-4ED4-9D5F-827039A0E283}" destId="{B079E759-64F9-46F2-A284-DA65C4070561}" srcOrd="0" destOrd="0" presId="urn:microsoft.com/office/officeart/2005/8/layout/pyramid1"/>
    <dgm:cxn modelId="{E0503781-4E8F-4340-BC6C-2006B87A3557}" type="presOf" srcId="{6ACDC781-7653-4BBA-8960-D589FEFB91C0}" destId="{4E8E690C-4010-46D9-94D3-610F1B3E9DD1}" srcOrd="1" destOrd="0" presId="urn:microsoft.com/office/officeart/2005/8/layout/pyramid1"/>
    <dgm:cxn modelId="{796B109A-3BF6-4618-AD84-35E2CCBA4E06}" type="presOf" srcId="{FD935868-A4AB-4ED4-9D5F-827039A0E283}" destId="{5D6A8417-2D7C-4412-A889-EC86E15C023F}" srcOrd="1" destOrd="0" presId="urn:microsoft.com/office/officeart/2005/8/layout/pyramid1"/>
    <dgm:cxn modelId="{7F66009C-B69F-4A12-8ABF-281FC2B9089C}" srcId="{09C83547-0BDC-4588-8879-FF7B3C2DB439}" destId="{FD935868-A4AB-4ED4-9D5F-827039A0E283}" srcOrd="1" destOrd="0" parTransId="{91954E47-1179-4996-ACC7-F6402DBEEF2D}" sibTransId="{B754663A-2839-45F3-8E18-14766AE1ED1E}"/>
    <dgm:cxn modelId="{BE83DCD7-79C0-43DB-BD29-7088DB7395A6}" srcId="{09C83547-0BDC-4588-8879-FF7B3C2DB439}" destId="{6ACDC781-7653-4BBA-8960-D589FEFB91C0}" srcOrd="0" destOrd="0" parTransId="{D5400379-EF27-445F-B821-5103504A93F4}" sibTransId="{7B1951D2-F5F8-4369-9A8D-1630DD06578A}"/>
    <dgm:cxn modelId="{516C68EC-DF51-41A8-999B-241F51A37262}" type="presOf" srcId="{B5CC08C5-336F-4486-8CE4-FE4D49112457}" destId="{49A34EF5-8EAF-4A77-861A-06621AC11D17}" srcOrd="0" destOrd="0" presId="urn:microsoft.com/office/officeart/2005/8/layout/pyramid1"/>
    <dgm:cxn modelId="{FCB59D30-174C-4D33-B627-30ED3E7ADD96}" type="presParOf" srcId="{6BA897D3-1388-4029-B124-74EAC25EB807}" destId="{A2B65686-DD77-4D92-BEA9-CE06D3822B12}" srcOrd="0" destOrd="0" presId="urn:microsoft.com/office/officeart/2005/8/layout/pyramid1"/>
    <dgm:cxn modelId="{1639674C-7481-4738-AEB7-CF4678EBB9B1}" type="presParOf" srcId="{A2B65686-DD77-4D92-BEA9-CE06D3822B12}" destId="{9B24B59A-4DA8-45B8-AEC2-2D717634E886}" srcOrd="0" destOrd="0" presId="urn:microsoft.com/office/officeart/2005/8/layout/pyramid1"/>
    <dgm:cxn modelId="{087E44D2-4B55-4587-BE7B-325672F697DB}" type="presParOf" srcId="{A2B65686-DD77-4D92-BEA9-CE06D3822B12}" destId="{4E8E690C-4010-46D9-94D3-610F1B3E9DD1}" srcOrd="1" destOrd="0" presId="urn:microsoft.com/office/officeart/2005/8/layout/pyramid1"/>
    <dgm:cxn modelId="{2233D744-6E15-479B-B0C6-3F1299269DCD}" type="presParOf" srcId="{6BA897D3-1388-4029-B124-74EAC25EB807}" destId="{1F810840-A7FD-4C92-B104-3B0C80882489}" srcOrd="1" destOrd="0" presId="urn:microsoft.com/office/officeart/2005/8/layout/pyramid1"/>
    <dgm:cxn modelId="{5AFA0153-0D4E-4930-94E5-6D660DA6F62B}" type="presParOf" srcId="{1F810840-A7FD-4C92-B104-3B0C80882489}" destId="{B079E759-64F9-46F2-A284-DA65C4070561}" srcOrd="0" destOrd="0" presId="urn:microsoft.com/office/officeart/2005/8/layout/pyramid1"/>
    <dgm:cxn modelId="{B86A4A78-4192-487F-BB79-440247AE1D84}" type="presParOf" srcId="{1F810840-A7FD-4C92-B104-3B0C80882489}" destId="{5D6A8417-2D7C-4412-A889-EC86E15C023F}" srcOrd="1" destOrd="0" presId="urn:microsoft.com/office/officeart/2005/8/layout/pyramid1"/>
    <dgm:cxn modelId="{A334291B-8411-4E1A-9E31-48157B4A35EB}" type="presParOf" srcId="{6BA897D3-1388-4029-B124-74EAC25EB807}" destId="{77E48018-CF4F-47A7-97E8-4FF92F1F9E0F}" srcOrd="2" destOrd="0" presId="urn:microsoft.com/office/officeart/2005/8/layout/pyramid1"/>
    <dgm:cxn modelId="{162AC223-C9E8-4184-9BB2-D5934419F8FD}" type="presParOf" srcId="{77E48018-CF4F-47A7-97E8-4FF92F1F9E0F}" destId="{49A34EF5-8EAF-4A77-861A-06621AC11D17}" srcOrd="0" destOrd="0" presId="urn:microsoft.com/office/officeart/2005/8/layout/pyramid1"/>
    <dgm:cxn modelId="{773B1EED-DE7D-4719-8835-30E43C3BC40F}" type="presParOf" srcId="{77E48018-CF4F-47A7-97E8-4FF92F1F9E0F}" destId="{51150470-59B0-4CF6-A4BD-224B4DF5DCF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83547-0BDC-4588-8879-FF7B3C2DB439}"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6ACDC781-7653-4BBA-8960-D589FEFB91C0}">
      <dgm:prSet phldrT="[Text]" custT="1"/>
      <dgm:spPr>
        <a:solidFill>
          <a:schemeClr val="accent6">
            <a:lumMod val="40000"/>
            <a:lumOff val="60000"/>
          </a:schemeClr>
        </a:solidFill>
      </dgm:spPr>
      <dgm:t>
        <a:bodyPr/>
        <a:lstStyle/>
        <a:p>
          <a:endParaRPr lang="en-US" sz="2400">
            <a:latin typeface="Palatino Linotype" panose="02040502050505030304" pitchFamily="18" charset="0"/>
          </a:endParaRPr>
        </a:p>
        <a:p>
          <a:r>
            <a:rPr lang="en-US" sz="2400">
              <a:latin typeface="Palatino Linotype" panose="02040502050505030304" pitchFamily="18" charset="0"/>
            </a:rPr>
            <a:t>State</a:t>
          </a:r>
        </a:p>
      </dgm:t>
    </dgm:pt>
    <dgm:pt modelId="{D5400379-EF27-445F-B821-5103504A93F4}" type="parTrans" cxnId="{BE83DCD7-79C0-43DB-BD29-7088DB7395A6}">
      <dgm:prSet/>
      <dgm:spPr/>
      <dgm:t>
        <a:bodyPr/>
        <a:lstStyle/>
        <a:p>
          <a:endParaRPr lang="en-US"/>
        </a:p>
      </dgm:t>
    </dgm:pt>
    <dgm:pt modelId="{7B1951D2-F5F8-4369-9A8D-1630DD06578A}" type="sibTrans" cxnId="{BE83DCD7-79C0-43DB-BD29-7088DB7395A6}">
      <dgm:prSet/>
      <dgm:spPr/>
      <dgm:t>
        <a:bodyPr/>
        <a:lstStyle/>
        <a:p>
          <a:endParaRPr lang="en-US"/>
        </a:p>
      </dgm:t>
    </dgm:pt>
    <dgm:pt modelId="{FD935868-A4AB-4ED4-9D5F-827039A0E283}">
      <dgm:prSet phldrT="[Text]" custT="1"/>
      <dgm:spPr/>
      <dgm:t>
        <a:bodyPr/>
        <a:lstStyle/>
        <a:p>
          <a:r>
            <a:rPr lang="en-US" sz="2400">
              <a:latin typeface="Palatino Linotype" panose="02040502050505030304" pitchFamily="18" charset="0"/>
            </a:rPr>
            <a:t>District Users</a:t>
          </a:r>
        </a:p>
      </dgm:t>
    </dgm:pt>
    <dgm:pt modelId="{91954E47-1179-4996-ACC7-F6402DBEEF2D}" type="parTrans" cxnId="{7F66009C-B69F-4A12-8ABF-281FC2B9089C}">
      <dgm:prSet/>
      <dgm:spPr/>
      <dgm:t>
        <a:bodyPr/>
        <a:lstStyle/>
        <a:p>
          <a:endParaRPr lang="en-US"/>
        </a:p>
      </dgm:t>
    </dgm:pt>
    <dgm:pt modelId="{B754663A-2839-45F3-8E18-14766AE1ED1E}" type="sibTrans" cxnId="{7F66009C-B69F-4A12-8ABF-281FC2B9089C}">
      <dgm:prSet/>
      <dgm:spPr/>
      <dgm:t>
        <a:bodyPr/>
        <a:lstStyle/>
        <a:p>
          <a:endParaRPr lang="en-US"/>
        </a:p>
      </dgm:t>
    </dgm:pt>
    <dgm:pt modelId="{B5CC08C5-336F-4486-8CE4-FE4D49112457}">
      <dgm:prSet phldrT="[Text]" custT="1"/>
      <dgm:spPr>
        <a:solidFill>
          <a:schemeClr val="accent6">
            <a:lumMod val="40000"/>
            <a:lumOff val="60000"/>
          </a:schemeClr>
        </a:solidFill>
      </dgm:spPr>
      <dgm:t>
        <a:bodyPr/>
        <a:lstStyle/>
        <a:p>
          <a:r>
            <a:rPr lang="en-US" sz="2400">
              <a:latin typeface="Palatino Linotype" panose="02040502050505030304" pitchFamily="18" charset="0"/>
            </a:rPr>
            <a:t>Building Users</a:t>
          </a:r>
        </a:p>
      </dgm:t>
    </dgm:pt>
    <dgm:pt modelId="{E86FBD45-4779-4415-B500-DFFC25263BB4}" type="parTrans" cxnId="{5277AF00-91E1-41E1-9DD3-55DD093EA942}">
      <dgm:prSet/>
      <dgm:spPr/>
      <dgm:t>
        <a:bodyPr/>
        <a:lstStyle/>
        <a:p>
          <a:endParaRPr lang="en-US"/>
        </a:p>
      </dgm:t>
    </dgm:pt>
    <dgm:pt modelId="{0294EEEC-6D33-4AED-891D-09BC2149CF39}" type="sibTrans" cxnId="{5277AF00-91E1-41E1-9DD3-55DD093EA942}">
      <dgm:prSet/>
      <dgm:spPr/>
      <dgm:t>
        <a:bodyPr/>
        <a:lstStyle/>
        <a:p>
          <a:endParaRPr lang="en-US"/>
        </a:p>
      </dgm:t>
    </dgm:pt>
    <dgm:pt modelId="{6BA897D3-1388-4029-B124-74EAC25EB807}" type="pres">
      <dgm:prSet presAssocID="{09C83547-0BDC-4588-8879-FF7B3C2DB439}" presName="Name0" presStyleCnt="0">
        <dgm:presLayoutVars>
          <dgm:dir/>
          <dgm:animLvl val="lvl"/>
          <dgm:resizeHandles val="exact"/>
        </dgm:presLayoutVars>
      </dgm:prSet>
      <dgm:spPr/>
    </dgm:pt>
    <dgm:pt modelId="{A2B65686-DD77-4D92-BEA9-CE06D3822B12}" type="pres">
      <dgm:prSet presAssocID="{6ACDC781-7653-4BBA-8960-D589FEFB91C0}" presName="Name8" presStyleCnt="0"/>
      <dgm:spPr/>
    </dgm:pt>
    <dgm:pt modelId="{9B24B59A-4DA8-45B8-AEC2-2D717634E886}" type="pres">
      <dgm:prSet presAssocID="{6ACDC781-7653-4BBA-8960-D589FEFB91C0}" presName="level" presStyleLbl="node1" presStyleIdx="0" presStyleCnt="3">
        <dgm:presLayoutVars>
          <dgm:chMax val="1"/>
          <dgm:bulletEnabled val="1"/>
        </dgm:presLayoutVars>
      </dgm:prSet>
      <dgm:spPr/>
    </dgm:pt>
    <dgm:pt modelId="{4E8E690C-4010-46D9-94D3-610F1B3E9DD1}" type="pres">
      <dgm:prSet presAssocID="{6ACDC781-7653-4BBA-8960-D589FEFB91C0}" presName="levelTx" presStyleLbl="revTx" presStyleIdx="0" presStyleCnt="0">
        <dgm:presLayoutVars>
          <dgm:chMax val="1"/>
          <dgm:bulletEnabled val="1"/>
        </dgm:presLayoutVars>
      </dgm:prSet>
      <dgm:spPr/>
    </dgm:pt>
    <dgm:pt modelId="{1F810840-A7FD-4C92-B104-3B0C80882489}" type="pres">
      <dgm:prSet presAssocID="{FD935868-A4AB-4ED4-9D5F-827039A0E283}" presName="Name8" presStyleCnt="0"/>
      <dgm:spPr/>
    </dgm:pt>
    <dgm:pt modelId="{B079E759-64F9-46F2-A284-DA65C4070561}" type="pres">
      <dgm:prSet presAssocID="{FD935868-A4AB-4ED4-9D5F-827039A0E283}" presName="level" presStyleLbl="node1" presStyleIdx="1" presStyleCnt="3">
        <dgm:presLayoutVars>
          <dgm:chMax val="1"/>
          <dgm:bulletEnabled val="1"/>
        </dgm:presLayoutVars>
      </dgm:prSet>
      <dgm:spPr/>
    </dgm:pt>
    <dgm:pt modelId="{5D6A8417-2D7C-4412-A889-EC86E15C023F}" type="pres">
      <dgm:prSet presAssocID="{FD935868-A4AB-4ED4-9D5F-827039A0E283}" presName="levelTx" presStyleLbl="revTx" presStyleIdx="0" presStyleCnt="0">
        <dgm:presLayoutVars>
          <dgm:chMax val="1"/>
          <dgm:bulletEnabled val="1"/>
        </dgm:presLayoutVars>
      </dgm:prSet>
      <dgm:spPr/>
    </dgm:pt>
    <dgm:pt modelId="{77E48018-CF4F-47A7-97E8-4FF92F1F9E0F}" type="pres">
      <dgm:prSet presAssocID="{B5CC08C5-336F-4486-8CE4-FE4D49112457}" presName="Name8" presStyleCnt="0"/>
      <dgm:spPr/>
    </dgm:pt>
    <dgm:pt modelId="{49A34EF5-8EAF-4A77-861A-06621AC11D17}" type="pres">
      <dgm:prSet presAssocID="{B5CC08C5-336F-4486-8CE4-FE4D49112457}" presName="level" presStyleLbl="node1" presStyleIdx="2" presStyleCnt="3">
        <dgm:presLayoutVars>
          <dgm:chMax val="1"/>
          <dgm:bulletEnabled val="1"/>
        </dgm:presLayoutVars>
      </dgm:prSet>
      <dgm:spPr/>
    </dgm:pt>
    <dgm:pt modelId="{51150470-59B0-4CF6-A4BD-224B4DF5DCF4}" type="pres">
      <dgm:prSet presAssocID="{B5CC08C5-336F-4486-8CE4-FE4D49112457}" presName="levelTx" presStyleLbl="revTx" presStyleIdx="0" presStyleCnt="0">
        <dgm:presLayoutVars>
          <dgm:chMax val="1"/>
          <dgm:bulletEnabled val="1"/>
        </dgm:presLayoutVars>
      </dgm:prSet>
      <dgm:spPr/>
    </dgm:pt>
  </dgm:ptLst>
  <dgm:cxnLst>
    <dgm:cxn modelId="{F1084400-BF12-4FB8-815B-5423791C60FA}" type="presOf" srcId="{B5CC08C5-336F-4486-8CE4-FE4D49112457}" destId="{51150470-59B0-4CF6-A4BD-224B4DF5DCF4}" srcOrd="1" destOrd="0" presId="urn:microsoft.com/office/officeart/2005/8/layout/pyramid1"/>
    <dgm:cxn modelId="{5277AF00-91E1-41E1-9DD3-55DD093EA942}" srcId="{09C83547-0BDC-4588-8879-FF7B3C2DB439}" destId="{B5CC08C5-336F-4486-8CE4-FE4D49112457}" srcOrd="2" destOrd="0" parTransId="{E86FBD45-4779-4415-B500-DFFC25263BB4}" sibTransId="{0294EEEC-6D33-4AED-891D-09BC2149CF39}"/>
    <dgm:cxn modelId="{F1545328-F73D-459E-9A27-56A67BF96EF6}" type="presOf" srcId="{6ACDC781-7653-4BBA-8960-D589FEFB91C0}" destId="{9B24B59A-4DA8-45B8-AEC2-2D717634E886}" srcOrd="0" destOrd="0" presId="urn:microsoft.com/office/officeart/2005/8/layout/pyramid1"/>
    <dgm:cxn modelId="{95BE005C-7E36-401F-9764-2F4593A064EB}" type="presOf" srcId="{09C83547-0BDC-4588-8879-FF7B3C2DB439}" destId="{6BA897D3-1388-4029-B124-74EAC25EB807}" srcOrd="0" destOrd="0" presId="urn:microsoft.com/office/officeart/2005/8/layout/pyramid1"/>
    <dgm:cxn modelId="{A15A935E-6378-4900-ADC1-B0E631846C3D}" type="presOf" srcId="{FD935868-A4AB-4ED4-9D5F-827039A0E283}" destId="{B079E759-64F9-46F2-A284-DA65C4070561}" srcOrd="0" destOrd="0" presId="urn:microsoft.com/office/officeart/2005/8/layout/pyramid1"/>
    <dgm:cxn modelId="{E0503781-4E8F-4340-BC6C-2006B87A3557}" type="presOf" srcId="{6ACDC781-7653-4BBA-8960-D589FEFB91C0}" destId="{4E8E690C-4010-46D9-94D3-610F1B3E9DD1}" srcOrd="1" destOrd="0" presId="urn:microsoft.com/office/officeart/2005/8/layout/pyramid1"/>
    <dgm:cxn modelId="{796B109A-3BF6-4618-AD84-35E2CCBA4E06}" type="presOf" srcId="{FD935868-A4AB-4ED4-9D5F-827039A0E283}" destId="{5D6A8417-2D7C-4412-A889-EC86E15C023F}" srcOrd="1" destOrd="0" presId="urn:microsoft.com/office/officeart/2005/8/layout/pyramid1"/>
    <dgm:cxn modelId="{7F66009C-B69F-4A12-8ABF-281FC2B9089C}" srcId="{09C83547-0BDC-4588-8879-FF7B3C2DB439}" destId="{FD935868-A4AB-4ED4-9D5F-827039A0E283}" srcOrd="1" destOrd="0" parTransId="{91954E47-1179-4996-ACC7-F6402DBEEF2D}" sibTransId="{B754663A-2839-45F3-8E18-14766AE1ED1E}"/>
    <dgm:cxn modelId="{BE83DCD7-79C0-43DB-BD29-7088DB7395A6}" srcId="{09C83547-0BDC-4588-8879-FF7B3C2DB439}" destId="{6ACDC781-7653-4BBA-8960-D589FEFB91C0}" srcOrd="0" destOrd="0" parTransId="{D5400379-EF27-445F-B821-5103504A93F4}" sibTransId="{7B1951D2-F5F8-4369-9A8D-1630DD06578A}"/>
    <dgm:cxn modelId="{516C68EC-DF51-41A8-999B-241F51A37262}" type="presOf" srcId="{B5CC08C5-336F-4486-8CE4-FE4D49112457}" destId="{49A34EF5-8EAF-4A77-861A-06621AC11D17}" srcOrd="0" destOrd="0" presId="urn:microsoft.com/office/officeart/2005/8/layout/pyramid1"/>
    <dgm:cxn modelId="{FCB59D30-174C-4D33-B627-30ED3E7ADD96}" type="presParOf" srcId="{6BA897D3-1388-4029-B124-74EAC25EB807}" destId="{A2B65686-DD77-4D92-BEA9-CE06D3822B12}" srcOrd="0" destOrd="0" presId="urn:microsoft.com/office/officeart/2005/8/layout/pyramid1"/>
    <dgm:cxn modelId="{1639674C-7481-4738-AEB7-CF4678EBB9B1}" type="presParOf" srcId="{A2B65686-DD77-4D92-BEA9-CE06D3822B12}" destId="{9B24B59A-4DA8-45B8-AEC2-2D717634E886}" srcOrd="0" destOrd="0" presId="urn:microsoft.com/office/officeart/2005/8/layout/pyramid1"/>
    <dgm:cxn modelId="{087E44D2-4B55-4587-BE7B-325672F697DB}" type="presParOf" srcId="{A2B65686-DD77-4D92-BEA9-CE06D3822B12}" destId="{4E8E690C-4010-46D9-94D3-610F1B3E9DD1}" srcOrd="1" destOrd="0" presId="urn:microsoft.com/office/officeart/2005/8/layout/pyramid1"/>
    <dgm:cxn modelId="{2233D744-6E15-479B-B0C6-3F1299269DCD}" type="presParOf" srcId="{6BA897D3-1388-4029-B124-74EAC25EB807}" destId="{1F810840-A7FD-4C92-B104-3B0C80882489}" srcOrd="1" destOrd="0" presId="urn:microsoft.com/office/officeart/2005/8/layout/pyramid1"/>
    <dgm:cxn modelId="{5AFA0153-0D4E-4930-94E5-6D660DA6F62B}" type="presParOf" srcId="{1F810840-A7FD-4C92-B104-3B0C80882489}" destId="{B079E759-64F9-46F2-A284-DA65C4070561}" srcOrd="0" destOrd="0" presId="urn:microsoft.com/office/officeart/2005/8/layout/pyramid1"/>
    <dgm:cxn modelId="{B86A4A78-4192-487F-BB79-440247AE1D84}" type="presParOf" srcId="{1F810840-A7FD-4C92-B104-3B0C80882489}" destId="{5D6A8417-2D7C-4412-A889-EC86E15C023F}" srcOrd="1" destOrd="0" presId="urn:microsoft.com/office/officeart/2005/8/layout/pyramid1"/>
    <dgm:cxn modelId="{A334291B-8411-4E1A-9E31-48157B4A35EB}" type="presParOf" srcId="{6BA897D3-1388-4029-B124-74EAC25EB807}" destId="{77E48018-CF4F-47A7-97E8-4FF92F1F9E0F}" srcOrd="2" destOrd="0" presId="urn:microsoft.com/office/officeart/2005/8/layout/pyramid1"/>
    <dgm:cxn modelId="{162AC223-C9E8-4184-9BB2-D5934419F8FD}" type="presParOf" srcId="{77E48018-CF4F-47A7-97E8-4FF92F1F9E0F}" destId="{49A34EF5-8EAF-4A77-861A-06621AC11D17}" srcOrd="0" destOrd="0" presId="urn:microsoft.com/office/officeart/2005/8/layout/pyramid1"/>
    <dgm:cxn modelId="{773B1EED-DE7D-4719-8835-30E43C3BC40F}" type="presParOf" srcId="{77E48018-CF4F-47A7-97E8-4FF92F1F9E0F}" destId="{51150470-59B0-4CF6-A4BD-224B4DF5DCF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83547-0BDC-4588-8879-FF7B3C2DB439}"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6ACDC781-7653-4BBA-8960-D589FEFB91C0}">
      <dgm:prSet phldrT="[Text]" custT="1"/>
      <dgm:spPr>
        <a:solidFill>
          <a:schemeClr val="accent6">
            <a:lumMod val="40000"/>
            <a:lumOff val="60000"/>
          </a:schemeClr>
        </a:solidFill>
      </dgm:spPr>
      <dgm:t>
        <a:bodyPr/>
        <a:lstStyle/>
        <a:p>
          <a:endParaRPr lang="en-US" sz="2400">
            <a:latin typeface="Palatino Linotype" panose="02040502050505030304" pitchFamily="18" charset="0"/>
          </a:endParaRPr>
        </a:p>
        <a:p>
          <a:r>
            <a:rPr lang="en-US" sz="2400">
              <a:latin typeface="Palatino Linotype" panose="02040502050505030304" pitchFamily="18" charset="0"/>
            </a:rPr>
            <a:t>State</a:t>
          </a:r>
        </a:p>
      </dgm:t>
    </dgm:pt>
    <dgm:pt modelId="{D5400379-EF27-445F-B821-5103504A93F4}" type="parTrans" cxnId="{BE83DCD7-79C0-43DB-BD29-7088DB7395A6}">
      <dgm:prSet/>
      <dgm:spPr/>
      <dgm:t>
        <a:bodyPr/>
        <a:lstStyle/>
        <a:p>
          <a:endParaRPr lang="en-US"/>
        </a:p>
      </dgm:t>
    </dgm:pt>
    <dgm:pt modelId="{7B1951D2-F5F8-4369-9A8D-1630DD06578A}" type="sibTrans" cxnId="{BE83DCD7-79C0-43DB-BD29-7088DB7395A6}">
      <dgm:prSet/>
      <dgm:spPr/>
      <dgm:t>
        <a:bodyPr/>
        <a:lstStyle/>
        <a:p>
          <a:endParaRPr lang="en-US"/>
        </a:p>
      </dgm:t>
    </dgm:pt>
    <dgm:pt modelId="{FD935868-A4AB-4ED4-9D5F-827039A0E283}">
      <dgm:prSet phldrT="[Text]" custT="1"/>
      <dgm:spPr>
        <a:solidFill>
          <a:schemeClr val="accent6">
            <a:lumMod val="40000"/>
            <a:lumOff val="60000"/>
          </a:schemeClr>
        </a:solidFill>
      </dgm:spPr>
      <dgm:t>
        <a:bodyPr/>
        <a:lstStyle/>
        <a:p>
          <a:r>
            <a:rPr lang="en-US" sz="2400">
              <a:latin typeface="Palatino Linotype" panose="02040502050505030304" pitchFamily="18" charset="0"/>
            </a:rPr>
            <a:t>District Users</a:t>
          </a:r>
        </a:p>
      </dgm:t>
    </dgm:pt>
    <dgm:pt modelId="{91954E47-1179-4996-ACC7-F6402DBEEF2D}" type="parTrans" cxnId="{7F66009C-B69F-4A12-8ABF-281FC2B9089C}">
      <dgm:prSet/>
      <dgm:spPr/>
      <dgm:t>
        <a:bodyPr/>
        <a:lstStyle/>
        <a:p>
          <a:endParaRPr lang="en-US"/>
        </a:p>
      </dgm:t>
    </dgm:pt>
    <dgm:pt modelId="{B754663A-2839-45F3-8E18-14766AE1ED1E}" type="sibTrans" cxnId="{7F66009C-B69F-4A12-8ABF-281FC2B9089C}">
      <dgm:prSet/>
      <dgm:spPr/>
      <dgm:t>
        <a:bodyPr/>
        <a:lstStyle/>
        <a:p>
          <a:endParaRPr lang="en-US"/>
        </a:p>
      </dgm:t>
    </dgm:pt>
    <dgm:pt modelId="{B5CC08C5-336F-4486-8CE4-FE4D49112457}">
      <dgm:prSet phldrT="[Text]" custT="1"/>
      <dgm:spPr/>
      <dgm:t>
        <a:bodyPr/>
        <a:lstStyle/>
        <a:p>
          <a:r>
            <a:rPr lang="en-US" sz="2400">
              <a:latin typeface="Palatino Linotype" panose="02040502050505030304" pitchFamily="18" charset="0"/>
            </a:rPr>
            <a:t>Building Users</a:t>
          </a:r>
        </a:p>
      </dgm:t>
    </dgm:pt>
    <dgm:pt modelId="{E86FBD45-4779-4415-B500-DFFC25263BB4}" type="parTrans" cxnId="{5277AF00-91E1-41E1-9DD3-55DD093EA942}">
      <dgm:prSet/>
      <dgm:spPr/>
      <dgm:t>
        <a:bodyPr/>
        <a:lstStyle/>
        <a:p>
          <a:endParaRPr lang="en-US"/>
        </a:p>
      </dgm:t>
    </dgm:pt>
    <dgm:pt modelId="{0294EEEC-6D33-4AED-891D-09BC2149CF39}" type="sibTrans" cxnId="{5277AF00-91E1-41E1-9DD3-55DD093EA942}">
      <dgm:prSet/>
      <dgm:spPr/>
      <dgm:t>
        <a:bodyPr/>
        <a:lstStyle/>
        <a:p>
          <a:endParaRPr lang="en-US"/>
        </a:p>
      </dgm:t>
    </dgm:pt>
    <dgm:pt modelId="{6BA897D3-1388-4029-B124-74EAC25EB807}" type="pres">
      <dgm:prSet presAssocID="{09C83547-0BDC-4588-8879-FF7B3C2DB439}" presName="Name0" presStyleCnt="0">
        <dgm:presLayoutVars>
          <dgm:dir/>
          <dgm:animLvl val="lvl"/>
          <dgm:resizeHandles val="exact"/>
        </dgm:presLayoutVars>
      </dgm:prSet>
      <dgm:spPr/>
    </dgm:pt>
    <dgm:pt modelId="{A2B65686-DD77-4D92-BEA9-CE06D3822B12}" type="pres">
      <dgm:prSet presAssocID="{6ACDC781-7653-4BBA-8960-D589FEFB91C0}" presName="Name8" presStyleCnt="0"/>
      <dgm:spPr/>
    </dgm:pt>
    <dgm:pt modelId="{9B24B59A-4DA8-45B8-AEC2-2D717634E886}" type="pres">
      <dgm:prSet presAssocID="{6ACDC781-7653-4BBA-8960-D589FEFB91C0}" presName="level" presStyleLbl="node1" presStyleIdx="0" presStyleCnt="3">
        <dgm:presLayoutVars>
          <dgm:chMax val="1"/>
          <dgm:bulletEnabled val="1"/>
        </dgm:presLayoutVars>
      </dgm:prSet>
      <dgm:spPr/>
    </dgm:pt>
    <dgm:pt modelId="{4E8E690C-4010-46D9-94D3-610F1B3E9DD1}" type="pres">
      <dgm:prSet presAssocID="{6ACDC781-7653-4BBA-8960-D589FEFB91C0}" presName="levelTx" presStyleLbl="revTx" presStyleIdx="0" presStyleCnt="0">
        <dgm:presLayoutVars>
          <dgm:chMax val="1"/>
          <dgm:bulletEnabled val="1"/>
        </dgm:presLayoutVars>
      </dgm:prSet>
      <dgm:spPr/>
    </dgm:pt>
    <dgm:pt modelId="{1F810840-A7FD-4C92-B104-3B0C80882489}" type="pres">
      <dgm:prSet presAssocID="{FD935868-A4AB-4ED4-9D5F-827039A0E283}" presName="Name8" presStyleCnt="0"/>
      <dgm:spPr/>
    </dgm:pt>
    <dgm:pt modelId="{B079E759-64F9-46F2-A284-DA65C4070561}" type="pres">
      <dgm:prSet presAssocID="{FD935868-A4AB-4ED4-9D5F-827039A0E283}" presName="level" presStyleLbl="node1" presStyleIdx="1" presStyleCnt="3">
        <dgm:presLayoutVars>
          <dgm:chMax val="1"/>
          <dgm:bulletEnabled val="1"/>
        </dgm:presLayoutVars>
      </dgm:prSet>
      <dgm:spPr/>
    </dgm:pt>
    <dgm:pt modelId="{5D6A8417-2D7C-4412-A889-EC86E15C023F}" type="pres">
      <dgm:prSet presAssocID="{FD935868-A4AB-4ED4-9D5F-827039A0E283}" presName="levelTx" presStyleLbl="revTx" presStyleIdx="0" presStyleCnt="0">
        <dgm:presLayoutVars>
          <dgm:chMax val="1"/>
          <dgm:bulletEnabled val="1"/>
        </dgm:presLayoutVars>
      </dgm:prSet>
      <dgm:spPr/>
    </dgm:pt>
    <dgm:pt modelId="{77E48018-CF4F-47A7-97E8-4FF92F1F9E0F}" type="pres">
      <dgm:prSet presAssocID="{B5CC08C5-336F-4486-8CE4-FE4D49112457}" presName="Name8" presStyleCnt="0"/>
      <dgm:spPr/>
    </dgm:pt>
    <dgm:pt modelId="{49A34EF5-8EAF-4A77-861A-06621AC11D17}" type="pres">
      <dgm:prSet presAssocID="{B5CC08C5-336F-4486-8CE4-FE4D49112457}" presName="level" presStyleLbl="node1" presStyleIdx="2" presStyleCnt="3">
        <dgm:presLayoutVars>
          <dgm:chMax val="1"/>
          <dgm:bulletEnabled val="1"/>
        </dgm:presLayoutVars>
      </dgm:prSet>
      <dgm:spPr/>
    </dgm:pt>
    <dgm:pt modelId="{51150470-59B0-4CF6-A4BD-224B4DF5DCF4}" type="pres">
      <dgm:prSet presAssocID="{B5CC08C5-336F-4486-8CE4-FE4D49112457}" presName="levelTx" presStyleLbl="revTx" presStyleIdx="0" presStyleCnt="0">
        <dgm:presLayoutVars>
          <dgm:chMax val="1"/>
          <dgm:bulletEnabled val="1"/>
        </dgm:presLayoutVars>
      </dgm:prSet>
      <dgm:spPr/>
    </dgm:pt>
  </dgm:ptLst>
  <dgm:cxnLst>
    <dgm:cxn modelId="{F1084400-BF12-4FB8-815B-5423791C60FA}" type="presOf" srcId="{B5CC08C5-336F-4486-8CE4-FE4D49112457}" destId="{51150470-59B0-4CF6-A4BD-224B4DF5DCF4}" srcOrd="1" destOrd="0" presId="urn:microsoft.com/office/officeart/2005/8/layout/pyramid1"/>
    <dgm:cxn modelId="{5277AF00-91E1-41E1-9DD3-55DD093EA942}" srcId="{09C83547-0BDC-4588-8879-FF7B3C2DB439}" destId="{B5CC08C5-336F-4486-8CE4-FE4D49112457}" srcOrd="2" destOrd="0" parTransId="{E86FBD45-4779-4415-B500-DFFC25263BB4}" sibTransId="{0294EEEC-6D33-4AED-891D-09BC2149CF39}"/>
    <dgm:cxn modelId="{F1545328-F73D-459E-9A27-56A67BF96EF6}" type="presOf" srcId="{6ACDC781-7653-4BBA-8960-D589FEFB91C0}" destId="{9B24B59A-4DA8-45B8-AEC2-2D717634E886}" srcOrd="0" destOrd="0" presId="urn:microsoft.com/office/officeart/2005/8/layout/pyramid1"/>
    <dgm:cxn modelId="{95BE005C-7E36-401F-9764-2F4593A064EB}" type="presOf" srcId="{09C83547-0BDC-4588-8879-FF7B3C2DB439}" destId="{6BA897D3-1388-4029-B124-74EAC25EB807}" srcOrd="0" destOrd="0" presId="urn:microsoft.com/office/officeart/2005/8/layout/pyramid1"/>
    <dgm:cxn modelId="{A15A935E-6378-4900-ADC1-B0E631846C3D}" type="presOf" srcId="{FD935868-A4AB-4ED4-9D5F-827039A0E283}" destId="{B079E759-64F9-46F2-A284-DA65C4070561}" srcOrd="0" destOrd="0" presId="urn:microsoft.com/office/officeart/2005/8/layout/pyramid1"/>
    <dgm:cxn modelId="{E0503781-4E8F-4340-BC6C-2006B87A3557}" type="presOf" srcId="{6ACDC781-7653-4BBA-8960-D589FEFB91C0}" destId="{4E8E690C-4010-46D9-94D3-610F1B3E9DD1}" srcOrd="1" destOrd="0" presId="urn:microsoft.com/office/officeart/2005/8/layout/pyramid1"/>
    <dgm:cxn modelId="{796B109A-3BF6-4618-AD84-35E2CCBA4E06}" type="presOf" srcId="{FD935868-A4AB-4ED4-9D5F-827039A0E283}" destId="{5D6A8417-2D7C-4412-A889-EC86E15C023F}" srcOrd="1" destOrd="0" presId="urn:microsoft.com/office/officeart/2005/8/layout/pyramid1"/>
    <dgm:cxn modelId="{7F66009C-B69F-4A12-8ABF-281FC2B9089C}" srcId="{09C83547-0BDC-4588-8879-FF7B3C2DB439}" destId="{FD935868-A4AB-4ED4-9D5F-827039A0E283}" srcOrd="1" destOrd="0" parTransId="{91954E47-1179-4996-ACC7-F6402DBEEF2D}" sibTransId="{B754663A-2839-45F3-8E18-14766AE1ED1E}"/>
    <dgm:cxn modelId="{BE83DCD7-79C0-43DB-BD29-7088DB7395A6}" srcId="{09C83547-0BDC-4588-8879-FF7B3C2DB439}" destId="{6ACDC781-7653-4BBA-8960-D589FEFB91C0}" srcOrd="0" destOrd="0" parTransId="{D5400379-EF27-445F-B821-5103504A93F4}" sibTransId="{7B1951D2-F5F8-4369-9A8D-1630DD06578A}"/>
    <dgm:cxn modelId="{516C68EC-DF51-41A8-999B-241F51A37262}" type="presOf" srcId="{B5CC08C5-336F-4486-8CE4-FE4D49112457}" destId="{49A34EF5-8EAF-4A77-861A-06621AC11D17}" srcOrd="0" destOrd="0" presId="urn:microsoft.com/office/officeart/2005/8/layout/pyramid1"/>
    <dgm:cxn modelId="{FCB59D30-174C-4D33-B627-30ED3E7ADD96}" type="presParOf" srcId="{6BA897D3-1388-4029-B124-74EAC25EB807}" destId="{A2B65686-DD77-4D92-BEA9-CE06D3822B12}" srcOrd="0" destOrd="0" presId="urn:microsoft.com/office/officeart/2005/8/layout/pyramid1"/>
    <dgm:cxn modelId="{1639674C-7481-4738-AEB7-CF4678EBB9B1}" type="presParOf" srcId="{A2B65686-DD77-4D92-BEA9-CE06D3822B12}" destId="{9B24B59A-4DA8-45B8-AEC2-2D717634E886}" srcOrd="0" destOrd="0" presId="urn:microsoft.com/office/officeart/2005/8/layout/pyramid1"/>
    <dgm:cxn modelId="{087E44D2-4B55-4587-BE7B-325672F697DB}" type="presParOf" srcId="{A2B65686-DD77-4D92-BEA9-CE06D3822B12}" destId="{4E8E690C-4010-46D9-94D3-610F1B3E9DD1}" srcOrd="1" destOrd="0" presId="urn:microsoft.com/office/officeart/2005/8/layout/pyramid1"/>
    <dgm:cxn modelId="{2233D744-6E15-479B-B0C6-3F1299269DCD}" type="presParOf" srcId="{6BA897D3-1388-4029-B124-74EAC25EB807}" destId="{1F810840-A7FD-4C92-B104-3B0C80882489}" srcOrd="1" destOrd="0" presId="urn:microsoft.com/office/officeart/2005/8/layout/pyramid1"/>
    <dgm:cxn modelId="{5AFA0153-0D4E-4930-94E5-6D660DA6F62B}" type="presParOf" srcId="{1F810840-A7FD-4C92-B104-3B0C80882489}" destId="{B079E759-64F9-46F2-A284-DA65C4070561}" srcOrd="0" destOrd="0" presId="urn:microsoft.com/office/officeart/2005/8/layout/pyramid1"/>
    <dgm:cxn modelId="{B86A4A78-4192-487F-BB79-440247AE1D84}" type="presParOf" srcId="{1F810840-A7FD-4C92-B104-3B0C80882489}" destId="{5D6A8417-2D7C-4412-A889-EC86E15C023F}" srcOrd="1" destOrd="0" presId="urn:microsoft.com/office/officeart/2005/8/layout/pyramid1"/>
    <dgm:cxn modelId="{A334291B-8411-4E1A-9E31-48157B4A35EB}" type="presParOf" srcId="{6BA897D3-1388-4029-B124-74EAC25EB807}" destId="{77E48018-CF4F-47A7-97E8-4FF92F1F9E0F}" srcOrd="2" destOrd="0" presId="urn:microsoft.com/office/officeart/2005/8/layout/pyramid1"/>
    <dgm:cxn modelId="{162AC223-C9E8-4184-9BB2-D5934419F8FD}" type="presParOf" srcId="{77E48018-CF4F-47A7-97E8-4FF92F1F9E0F}" destId="{49A34EF5-8EAF-4A77-861A-06621AC11D17}" srcOrd="0" destOrd="0" presId="urn:microsoft.com/office/officeart/2005/8/layout/pyramid1"/>
    <dgm:cxn modelId="{773B1EED-DE7D-4719-8835-30E43C3BC40F}" type="presParOf" srcId="{77E48018-CF4F-47A7-97E8-4FF92F1F9E0F}" destId="{51150470-59B0-4CF6-A4BD-224B4DF5DCF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B74F3-12EB-4CFE-8EF4-025917108B7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83B3F36-1E32-4957-AD33-9D78E39C090E}">
      <dgm:prSet phldrT="[Text]"/>
      <dgm:spPr/>
      <dgm:t>
        <a:bodyPr/>
        <a:lstStyle/>
        <a:p>
          <a:r>
            <a:rPr lang="en-US"/>
            <a:t>Student</a:t>
          </a:r>
        </a:p>
      </dgm:t>
    </dgm:pt>
    <dgm:pt modelId="{B6C42014-B237-41D8-8968-0F7E861271AD}" type="parTrans" cxnId="{07B3ED8D-11B1-4A19-97EB-8CFD48AA7624}">
      <dgm:prSet/>
      <dgm:spPr/>
      <dgm:t>
        <a:bodyPr/>
        <a:lstStyle/>
        <a:p>
          <a:endParaRPr lang="en-US"/>
        </a:p>
      </dgm:t>
    </dgm:pt>
    <dgm:pt modelId="{61AB0D51-B212-4BE6-91FC-B1D2D9EF3390}" type="sibTrans" cxnId="{07B3ED8D-11B1-4A19-97EB-8CFD48AA7624}">
      <dgm:prSet/>
      <dgm:spPr/>
      <dgm:t>
        <a:bodyPr/>
        <a:lstStyle/>
        <a:p>
          <a:endParaRPr lang="en-US"/>
        </a:p>
      </dgm:t>
    </dgm:pt>
    <dgm:pt modelId="{97CCE5BD-60FA-41FF-987F-0A9AE68FDEC0}">
      <dgm:prSet phldrT="[Text]"/>
      <dgm:spPr/>
      <dgm:t>
        <a:bodyPr/>
        <a:lstStyle/>
        <a:p>
          <a:r>
            <a:rPr lang="en-US"/>
            <a:t>ELA Roster</a:t>
          </a:r>
        </a:p>
      </dgm:t>
    </dgm:pt>
    <dgm:pt modelId="{64ED214C-8622-4ACF-815D-45A1382312BE}" type="parTrans" cxnId="{67B0FCFB-6414-4927-B3E3-28AEDB7A1598}">
      <dgm:prSet/>
      <dgm:spPr/>
      <dgm:t>
        <a:bodyPr/>
        <a:lstStyle/>
        <a:p>
          <a:endParaRPr lang="en-US"/>
        </a:p>
      </dgm:t>
    </dgm:pt>
    <dgm:pt modelId="{768B8285-E9FD-47A9-A7C2-B690CA24ACC5}" type="sibTrans" cxnId="{67B0FCFB-6414-4927-B3E3-28AEDB7A1598}">
      <dgm:prSet/>
      <dgm:spPr/>
      <dgm:t>
        <a:bodyPr/>
        <a:lstStyle/>
        <a:p>
          <a:endParaRPr lang="en-US"/>
        </a:p>
      </dgm:t>
    </dgm:pt>
    <dgm:pt modelId="{209529FB-1B30-4C8F-8905-D73867345150}">
      <dgm:prSet phldrT="[Text]"/>
      <dgm:spPr/>
      <dgm:t>
        <a:bodyPr/>
        <a:lstStyle/>
        <a:p>
          <a:r>
            <a:rPr lang="en-US"/>
            <a:t>ELA Teacher Connection</a:t>
          </a:r>
        </a:p>
      </dgm:t>
    </dgm:pt>
    <dgm:pt modelId="{EBA44A67-A76B-4C02-B553-45D771F33FF6}" type="parTrans" cxnId="{A47AA2CF-A5B7-46D2-89CF-EA79FDA9A9BA}">
      <dgm:prSet/>
      <dgm:spPr/>
      <dgm:t>
        <a:bodyPr/>
        <a:lstStyle/>
        <a:p>
          <a:endParaRPr lang="en-US"/>
        </a:p>
      </dgm:t>
    </dgm:pt>
    <dgm:pt modelId="{E2478684-E19A-463A-A9CB-F614ACDE0007}" type="sibTrans" cxnId="{A47AA2CF-A5B7-46D2-89CF-EA79FDA9A9BA}">
      <dgm:prSet/>
      <dgm:spPr/>
      <dgm:t>
        <a:bodyPr/>
        <a:lstStyle/>
        <a:p>
          <a:endParaRPr lang="en-US"/>
        </a:p>
      </dgm:t>
    </dgm:pt>
    <dgm:pt modelId="{99E8745A-9279-49FF-BBE1-A2038F4872BF}">
      <dgm:prSet phldrT="[Text]"/>
      <dgm:spPr/>
      <dgm:t>
        <a:bodyPr/>
        <a:lstStyle/>
        <a:p>
          <a:r>
            <a:rPr lang="en-US"/>
            <a:t>Math Roster</a:t>
          </a:r>
        </a:p>
      </dgm:t>
    </dgm:pt>
    <dgm:pt modelId="{5CF55A26-D8BB-44EE-B9FB-81333912828F}" type="parTrans" cxnId="{D60A0279-07FA-4623-BA9C-371757C12033}">
      <dgm:prSet/>
      <dgm:spPr/>
      <dgm:t>
        <a:bodyPr/>
        <a:lstStyle/>
        <a:p>
          <a:endParaRPr lang="en-US"/>
        </a:p>
      </dgm:t>
    </dgm:pt>
    <dgm:pt modelId="{B6D5B546-45AC-4721-B9C1-648DEEE5E73A}" type="sibTrans" cxnId="{D60A0279-07FA-4623-BA9C-371757C12033}">
      <dgm:prSet/>
      <dgm:spPr/>
      <dgm:t>
        <a:bodyPr/>
        <a:lstStyle/>
        <a:p>
          <a:endParaRPr lang="en-US"/>
        </a:p>
      </dgm:t>
    </dgm:pt>
    <dgm:pt modelId="{D6757539-2087-4128-BB5E-3450F7A21E41}">
      <dgm:prSet/>
      <dgm:spPr/>
      <dgm:t>
        <a:bodyPr/>
        <a:lstStyle/>
        <a:p>
          <a:r>
            <a:rPr lang="en-US"/>
            <a:t>Math Teacher Connection</a:t>
          </a:r>
        </a:p>
      </dgm:t>
    </dgm:pt>
    <dgm:pt modelId="{BC36F8F9-4D55-4985-ADAF-8F0FFD1C8EE5}" type="parTrans" cxnId="{46B540F5-8560-460A-AD98-EFB27C8E5A14}">
      <dgm:prSet/>
      <dgm:spPr/>
      <dgm:t>
        <a:bodyPr/>
        <a:lstStyle/>
        <a:p>
          <a:endParaRPr lang="en-US"/>
        </a:p>
      </dgm:t>
    </dgm:pt>
    <dgm:pt modelId="{FEB03BD8-2EF0-4E56-90B8-14B2B3643879}" type="sibTrans" cxnId="{46B540F5-8560-460A-AD98-EFB27C8E5A14}">
      <dgm:prSet/>
      <dgm:spPr/>
      <dgm:t>
        <a:bodyPr/>
        <a:lstStyle/>
        <a:p>
          <a:endParaRPr lang="en-US"/>
        </a:p>
      </dgm:t>
    </dgm:pt>
    <dgm:pt modelId="{15C9A397-3421-4ACF-A80F-889F03E4000C}" type="pres">
      <dgm:prSet presAssocID="{6A8B74F3-12EB-4CFE-8EF4-025917108B70}" presName="diagram" presStyleCnt="0">
        <dgm:presLayoutVars>
          <dgm:chPref val="1"/>
          <dgm:dir/>
          <dgm:animOne val="branch"/>
          <dgm:animLvl val="lvl"/>
          <dgm:resizeHandles val="exact"/>
        </dgm:presLayoutVars>
      </dgm:prSet>
      <dgm:spPr/>
    </dgm:pt>
    <dgm:pt modelId="{819B3EF3-FA30-490E-9972-CF4EB6B50D67}" type="pres">
      <dgm:prSet presAssocID="{A83B3F36-1E32-4957-AD33-9D78E39C090E}" presName="root1" presStyleCnt="0"/>
      <dgm:spPr/>
    </dgm:pt>
    <dgm:pt modelId="{9A4298AA-C2D1-4729-8996-8A3006F07174}" type="pres">
      <dgm:prSet presAssocID="{A83B3F36-1E32-4957-AD33-9D78E39C090E}" presName="LevelOneTextNode" presStyleLbl="node0" presStyleIdx="0" presStyleCnt="1">
        <dgm:presLayoutVars>
          <dgm:chPref val="3"/>
        </dgm:presLayoutVars>
      </dgm:prSet>
      <dgm:spPr/>
    </dgm:pt>
    <dgm:pt modelId="{2C0CACB8-6A47-4653-9B9D-7425DC8CD067}" type="pres">
      <dgm:prSet presAssocID="{A83B3F36-1E32-4957-AD33-9D78E39C090E}" presName="level2hierChild" presStyleCnt="0"/>
      <dgm:spPr/>
    </dgm:pt>
    <dgm:pt modelId="{3328C140-44FB-4F5F-98CD-D978EA938C30}" type="pres">
      <dgm:prSet presAssocID="{64ED214C-8622-4ACF-815D-45A1382312BE}" presName="conn2-1" presStyleLbl="parChTrans1D2" presStyleIdx="0" presStyleCnt="2"/>
      <dgm:spPr/>
    </dgm:pt>
    <dgm:pt modelId="{A7A06C2C-6DD9-4139-8D54-F166D3718D3A}" type="pres">
      <dgm:prSet presAssocID="{64ED214C-8622-4ACF-815D-45A1382312BE}" presName="connTx" presStyleLbl="parChTrans1D2" presStyleIdx="0" presStyleCnt="2"/>
      <dgm:spPr/>
    </dgm:pt>
    <dgm:pt modelId="{F1E35D6A-53EB-4E0F-A6C1-B66E8A4DAA4B}" type="pres">
      <dgm:prSet presAssocID="{97CCE5BD-60FA-41FF-987F-0A9AE68FDEC0}" presName="root2" presStyleCnt="0"/>
      <dgm:spPr/>
    </dgm:pt>
    <dgm:pt modelId="{F8714FB2-E108-47DA-A1C2-4C7E39DFEAD2}" type="pres">
      <dgm:prSet presAssocID="{97CCE5BD-60FA-41FF-987F-0A9AE68FDEC0}" presName="LevelTwoTextNode" presStyleLbl="node2" presStyleIdx="0" presStyleCnt="2">
        <dgm:presLayoutVars>
          <dgm:chPref val="3"/>
        </dgm:presLayoutVars>
      </dgm:prSet>
      <dgm:spPr/>
    </dgm:pt>
    <dgm:pt modelId="{10FF4E43-620A-484E-9D06-A1C48A13E8CF}" type="pres">
      <dgm:prSet presAssocID="{97CCE5BD-60FA-41FF-987F-0A9AE68FDEC0}" presName="level3hierChild" presStyleCnt="0"/>
      <dgm:spPr/>
    </dgm:pt>
    <dgm:pt modelId="{5A9ABF07-A4A8-4DCC-88AC-C31C7A61FAB4}" type="pres">
      <dgm:prSet presAssocID="{EBA44A67-A76B-4C02-B553-45D771F33FF6}" presName="conn2-1" presStyleLbl="parChTrans1D3" presStyleIdx="0" presStyleCnt="2"/>
      <dgm:spPr/>
    </dgm:pt>
    <dgm:pt modelId="{0014B632-EA17-41C2-A9C4-BA429F3B2CEA}" type="pres">
      <dgm:prSet presAssocID="{EBA44A67-A76B-4C02-B553-45D771F33FF6}" presName="connTx" presStyleLbl="parChTrans1D3" presStyleIdx="0" presStyleCnt="2"/>
      <dgm:spPr/>
    </dgm:pt>
    <dgm:pt modelId="{360807C4-5CF1-4D78-9C2A-851B7B355C01}" type="pres">
      <dgm:prSet presAssocID="{209529FB-1B30-4C8F-8905-D73867345150}" presName="root2" presStyleCnt="0"/>
      <dgm:spPr/>
    </dgm:pt>
    <dgm:pt modelId="{AB307668-75CF-4AC9-AB48-C384CEC9E45E}" type="pres">
      <dgm:prSet presAssocID="{209529FB-1B30-4C8F-8905-D73867345150}" presName="LevelTwoTextNode" presStyleLbl="node3" presStyleIdx="0" presStyleCnt="2">
        <dgm:presLayoutVars>
          <dgm:chPref val="3"/>
        </dgm:presLayoutVars>
      </dgm:prSet>
      <dgm:spPr/>
    </dgm:pt>
    <dgm:pt modelId="{BA0FD77F-223B-4DC8-9E76-7FFAF3E9CCCD}" type="pres">
      <dgm:prSet presAssocID="{209529FB-1B30-4C8F-8905-D73867345150}" presName="level3hierChild" presStyleCnt="0"/>
      <dgm:spPr/>
    </dgm:pt>
    <dgm:pt modelId="{4E1DEB32-66A5-49EC-A0FA-782F2553BA84}" type="pres">
      <dgm:prSet presAssocID="{5CF55A26-D8BB-44EE-B9FB-81333912828F}" presName="conn2-1" presStyleLbl="parChTrans1D2" presStyleIdx="1" presStyleCnt="2"/>
      <dgm:spPr/>
    </dgm:pt>
    <dgm:pt modelId="{AEB1159B-E3E3-4B09-96B5-926FB0A34ABF}" type="pres">
      <dgm:prSet presAssocID="{5CF55A26-D8BB-44EE-B9FB-81333912828F}" presName="connTx" presStyleLbl="parChTrans1D2" presStyleIdx="1" presStyleCnt="2"/>
      <dgm:spPr/>
    </dgm:pt>
    <dgm:pt modelId="{B3079B14-EC44-4D2F-AF27-E8D72E8D0CC7}" type="pres">
      <dgm:prSet presAssocID="{99E8745A-9279-49FF-BBE1-A2038F4872BF}" presName="root2" presStyleCnt="0"/>
      <dgm:spPr/>
    </dgm:pt>
    <dgm:pt modelId="{CC29D20E-C286-4FB8-BDAE-BDFF2B981A98}" type="pres">
      <dgm:prSet presAssocID="{99E8745A-9279-49FF-BBE1-A2038F4872BF}" presName="LevelTwoTextNode" presStyleLbl="node2" presStyleIdx="1" presStyleCnt="2">
        <dgm:presLayoutVars>
          <dgm:chPref val="3"/>
        </dgm:presLayoutVars>
      </dgm:prSet>
      <dgm:spPr/>
    </dgm:pt>
    <dgm:pt modelId="{AFB256A9-2137-4AE8-BCB0-E70732E11F85}" type="pres">
      <dgm:prSet presAssocID="{99E8745A-9279-49FF-BBE1-A2038F4872BF}" presName="level3hierChild" presStyleCnt="0"/>
      <dgm:spPr/>
    </dgm:pt>
    <dgm:pt modelId="{8FD1BBDE-6724-4C3F-A0CC-3BBB161ECA68}" type="pres">
      <dgm:prSet presAssocID="{BC36F8F9-4D55-4985-ADAF-8F0FFD1C8EE5}" presName="conn2-1" presStyleLbl="parChTrans1D3" presStyleIdx="1" presStyleCnt="2"/>
      <dgm:spPr/>
    </dgm:pt>
    <dgm:pt modelId="{1DEFE76E-5FD3-4394-A96A-93275D44D4DA}" type="pres">
      <dgm:prSet presAssocID="{BC36F8F9-4D55-4985-ADAF-8F0FFD1C8EE5}" presName="connTx" presStyleLbl="parChTrans1D3" presStyleIdx="1" presStyleCnt="2"/>
      <dgm:spPr/>
    </dgm:pt>
    <dgm:pt modelId="{ACEF4DB0-33DE-475D-A1A0-A1F8B52E8EAB}" type="pres">
      <dgm:prSet presAssocID="{D6757539-2087-4128-BB5E-3450F7A21E41}" presName="root2" presStyleCnt="0"/>
      <dgm:spPr/>
    </dgm:pt>
    <dgm:pt modelId="{EC006C68-2DCF-4A26-8D81-5B6BD5F13C48}" type="pres">
      <dgm:prSet presAssocID="{D6757539-2087-4128-BB5E-3450F7A21E41}" presName="LevelTwoTextNode" presStyleLbl="node3" presStyleIdx="1" presStyleCnt="2">
        <dgm:presLayoutVars>
          <dgm:chPref val="3"/>
        </dgm:presLayoutVars>
      </dgm:prSet>
      <dgm:spPr/>
    </dgm:pt>
    <dgm:pt modelId="{267CB7C3-E7ED-49E6-942A-E12E172AFBFC}" type="pres">
      <dgm:prSet presAssocID="{D6757539-2087-4128-BB5E-3450F7A21E41}" presName="level3hierChild" presStyleCnt="0"/>
      <dgm:spPr/>
    </dgm:pt>
  </dgm:ptLst>
  <dgm:cxnLst>
    <dgm:cxn modelId="{B53C4F10-331B-4F28-BCC9-0F30D8F51EF7}" type="presOf" srcId="{EBA44A67-A76B-4C02-B553-45D771F33FF6}" destId="{0014B632-EA17-41C2-A9C4-BA429F3B2CEA}" srcOrd="1" destOrd="0" presId="urn:microsoft.com/office/officeart/2005/8/layout/hierarchy2"/>
    <dgm:cxn modelId="{5D8B2A23-FA1A-4062-BF61-BB84370231AB}" type="presOf" srcId="{BC36F8F9-4D55-4985-ADAF-8F0FFD1C8EE5}" destId="{8FD1BBDE-6724-4C3F-A0CC-3BBB161ECA68}" srcOrd="0" destOrd="0" presId="urn:microsoft.com/office/officeart/2005/8/layout/hierarchy2"/>
    <dgm:cxn modelId="{402D3F2D-002D-4261-BCBE-B4371EBB8D57}" type="presOf" srcId="{97CCE5BD-60FA-41FF-987F-0A9AE68FDEC0}" destId="{F8714FB2-E108-47DA-A1C2-4C7E39DFEAD2}" srcOrd="0" destOrd="0" presId="urn:microsoft.com/office/officeart/2005/8/layout/hierarchy2"/>
    <dgm:cxn modelId="{F6DDDA30-8F35-415F-8C37-A32BF19973BC}" type="presOf" srcId="{5CF55A26-D8BB-44EE-B9FB-81333912828F}" destId="{4E1DEB32-66A5-49EC-A0FA-782F2553BA84}" srcOrd="0" destOrd="0" presId="urn:microsoft.com/office/officeart/2005/8/layout/hierarchy2"/>
    <dgm:cxn modelId="{00ED003F-6DD1-4E39-85B7-0720EFA6C5E1}" type="presOf" srcId="{A83B3F36-1E32-4957-AD33-9D78E39C090E}" destId="{9A4298AA-C2D1-4729-8996-8A3006F07174}" srcOrd="0" destOrd="0" presId="urn:microsoft.com/office/officeart/2005/8/layout/hierarchy2"/>
    <dgm:cxn modelId="{0B2E3E61-F0BD-4BCA-9847-E7637692473E}" type="presOf" srcId="{64ED214C-8622-4ACF-815D-45A1382312BE}" destId="{A7A06C2C-6DD9-4139-8D54-F166D3718D3A}" srcOrd="1" destOrd="0" presId="urn:microsoft.com/office/officeart/2005/8/layout/hierarchy2"/>
    <dgm:cxn modelId="{ACF24D69-C46D-47C3-B5D4-25A8DC05C6EF}" type="presOf" srcId="{209529FB-1B30-4C8F-8905-D73867345150}" destId="{AB307668-75CF-4AC9-AB48-C384CEC9E45E}" srcOrd="0" destOrd="0" presId="urn:microsoft.com/office/officeart/2005/8/layout/hierarchy2"/>
    <dgm:cxn modelId="{5A4F174B-221E-4FA9-9CBD-9511D35B754E}" type="presOf" srcId="{64ED214C-8622-4ACF-815D-45A1382312BE}" destId="{3328C140-44FB-4F5F-98CD-D978EA938C30}" srcOrd="0" destOrd="0" presId="urn:microsoft.com/office/officeart/2005/8/layout/hierarchy2"/>
    <dgm:cxn modelId="{D60A0279-07FA-4623-BA9C-371757C12033}" srcId="{A83B3F36-1E32-4957-AD33-9D78E39C090E}" destId="{99E8745A-9279-49FF-BBE1-A2038F4872BF}" srcOrd="1" destOrd="0" parTransId="{5CF55A26-D8BB-44EE-B9FB-81333912828F}" sibTransId="{B6D5B546-45AC-4721-B9C1-648DEEE5E73A}"/>
    <dgm:cxn modelId="{07B3ED8D-11B1-4A19-97EB-8CFD48AA7624}" srcId="{6A8B74F3-12EB-4CFE-8EF4-025917108B70}" destId="{A83B3F36-1E32-4957-AD33-9D78E39C090E}" srcOrd="0" destOrd="0" parTransId="{B6C42014-B237-41D8-8968-0F7E861271AD}" sibTransId="{61AB0D51-B212-4BE6-91FC-B1D2D9EF3390}"/>
    <dgm:cxn modelId="{87D5C492-807C-473B-AC1B-03162C83A80F}" type="presOf" srcId="{BC36F8F9-4D55-4985-ADAF-8F0FFD1C8EE5}" destId="{1DEFE76E-5FD3-4394-A96A-93275D44D4DA}" srcOrd="1" destOrd="0" presId="urn:microsoft.com/office/officeart/2005/8/layout/hierarchy2"/>
    <dgm:cxn modelId="{0EDF9C94-B19E-41E8-8046-174DF10B465D}" type="presOf" srcId="{D6757539-2087-4128-BB5E-3450F7A21E41}" destId="{EC006C68-2DCF-4A26-8D81-5B6BD5F13C48}" srcOrd="0" destOrd="0" presId="urn:microsoft.com/office/officeart/2005/8/layout/hierarchy2"/>
    <dgm:cxn modelId="{6EC52DA1-D0AB-4A42-9EE2-D461A9310E70}" type="presOf" srcId="{6A8B74F3-12EB-4CFE-8EF4-025917108B70}" destId="{15C9A397-3421-4ACF-A80F-889F03E4000C}" srcOrd="0" destOrd="0" presId="urn:microsoft.com/office/officeart/2005/8/layout/hierarchy2"/>
    <dgm:cxn modelId="{3B1D43B5-4359-4590-9955-40F2D126BDBF}" type="presOf" srcId="{EBA44A67-A76B-4C02-B553-45D771F33FF6}" destId="{5A9ABF07-A4A8-4DCC-88AC-C31C7A61FAB4}" srcOrd="0" destOrd="0" presId="urn:microsoft.com/office/officeart/2005/8/layout/hierarchy2"/>
    <dgm:cxn modelId="{A47AA2CF-A5B7-46D2-89CF-EA79FDA9A9BA}" srcId="{97CCE5BD-60FA-41FF-987F-0A9AE68FDEC0}" destId="{209529FB-1B30-4C8F-8905-D73867345150}" srcOrd="0" destOrd="0" parTransId="{EBA44A67-A76B-4C02-B553-45D771F33FF6}" sibTransId="{E2478684-E19A-463A-A9CB-F614ACDE0007}"/>
    <dgm:cxn modelId="{499237DE-14D3-4971-ADAF-2C2C5A47972A}" type="presOf" srcId="{5CF55A26-D8BB-44EE-B9FB-81333912828F}" destId="{AEB1159B-E3E3-4B09-96B5-926FB0A34ABF}" srcOrd="1" destOrd="0" presId="urn:microsoft.com/office/officeart/2005/8/layout/hierarchy2"/>
    <dgm:cxn modelId="{C99863E6-E90D-47FB-8BAD-1619E311AE7D}" type="presOf" srcId="{99E8745A-9279-49FF-BBE1-A2038F4872BF}" destId="{CC29D20E-C286-4FB8-BDAE-BDFF2B981A98}" srcOrd="0" destOrd="0" presId="urn:microsoft.com/office/officeart/2005/8/layout/hierarchy2"/>
    <dgm:cxn modelId="{46B540F5-8560-460A-AD98-EFB27C8E5A14}" srcId="{99E8745A-9279-49FF-BBE1-A2038F4872BF}" destId="{D6757539-2087-4128-BB5E-3450F7A21E41}" srcOrd="0" destOrd="0" parTransId="{BC36F8F9-4D55-4985-ADAF-8F0FFD1C8EE5}" sibTransId="{FEB03BD8-2EF0-4E56-90B8-14B2B3643879}"/>
    <dgm:cxn modelId="{67B0FCFB-6414-4927-B3E3-28AEDB7A1598}" srcId="{A83B3F36-1E32-4957-AD33-9D78E39C090E}" destId="{97CCE5BD-60FA-41FF-987F-0A9AE68FDEC0}" srcOrd="0" destOrd="0" parTransId="{64ED214C-8622-4ACF-815D-45A1382312BE}" sibTransId="{768B8285-E9FD-47A9-A7C2-B690CA24ACC5}"/>
    <dgm:cxn modelId="{F38E8196-DAB0-4046-8E18-3F644ED94341}" type="presParOf" srcId="{15C9A397-3421-4ACF-A80F-889F03E4000C}" destId="{819B3EF3-FA30-490E-9972-CF4EB6B50D67}" srcOrd="0" destOrd="0" presId="urn:microsoft.com/office/officeart/2005/8/layout/hierarchy2"/>
    <dgm:cxn modelId="{644E288D-362D-4599-80F4-D6B94998E3A6}" type="presParOf" srcId="{819B3EF3-FA30-490E-9972-CF4EB6B50D67}" destId="{9A4298AA-C2D1-4729-8996-8A3006F07174}" srcOrd="0" destOrd="0" presId="urn:microsoft.com/office/officeart/2005/8/layout/hierarchy2"/>
    <dgm:cxn modelId="{F88C5F9F-42ED-485B-BFDF-B9D5A483B6D0}" type="presParOf" srcId="{819B3EF3-FA30-490E-9972-CF4EB6B50D67}" destId="{2C0CACB8-6A47-4653-9B9D-7425DC8CD067}" srcOrd="1" destOrd="0" presId="urn:microsoft.com/office/officeart/2005/8/layout/hierarchy2"/>
    <dgm:cxn modelId="{155FBF44-A19D-4930-B86C-27BB0513C445}" type="presParOf" srcId="{2C0CACB8-6A47-4653-9B9D-7425DC8CD067}" destId="{3328C140-44FB-4F5F-98CD-D978EA938C30}" srcOrd="0" destOrd="0" presId="urn:microsoft.com/office/officeart/2005/8/layout/hierarchy2"/>
    <dgm:cxn modelId="{0E654D17-4396-47B2-9224-D4BE33F407D9}" type="presParOf" srcId="{3328C140-44FB-4F5F-98CD-D978EA938C30}" destId="{A7A06C2C-6DD9-4139-8D54-F166D3718D3A}" srcOrd="0" destOrd="0" presId="urn:microsoft.com/office/officeart/2005/8/layout/hierarchy2"/>
    <dgm:cxn modelId="{26CB582C-C810-4A95-98FF-1EEE8141CB13}" type="presParOf" srcId="{2C0CACB8-6A47-4653-9B9D-7425DC8CD067}" destId="{F1E35D6A-53EB-4E0F-A6C1-B66E8A4DAA4B}" srcOrd="1" destOrd="0" presId="urn:microsoft.com/office/officeart/2005/8/layout/hierarchy2"/>
    <dgm:cxn modelId="{8074DD79-8B3D-49D5-BE7C-01F8BDB4C09E}" type="presParOf" srcId="{F1E35D6A-53EB-4E0F-A6C1-B66E8A4DAA4B}" destId="{F8714FB2-E108-47DA-A1C2-4C7E39DFEAD2}" srcOrd="0" destOrd="0" presId="urn:microsoft.com/office/officeart/2005/8/layout/hierarchy2"/>
    <dgm:cxn modelId="{D900FE2C-D8AE-43B3-8B6C-CB3589F149BA}" type="presParOf" srcId="{F1E35D6A-53EB-4E0F-A6C1-B66E8A4DAA4B}" destId="{10FF4E43-620A-484E-9D06-A1C48A13E8CF}" srcOrd="1" destOrd="0" presId="urn:microsoft.com/office/officeart/2005/8/layout/hierarchy2"/>
    <dgm:cxn modelId="{B20B7041-EE7C-4E67-804E-11456DA3586E}" type="presParOf" srcId="{10FF4E43-620A-484E-9D06-A1C48A13E8CF}" destId="{5A9ABF07-A4A8-4DCC-88AC-C31C7A61FAB4}" srcOrd="0" destOrd="0" presId="urn:microsoft.com/office/officeart/2005/8/layout/hierarchy2"/>
    <dgm:cxn modelId="{2F6BCE15-F0D1-4D0D-A1BE-5FAAFD87DEC6}" type="presParOf" srcId="{5A9ABF07-A4A8-4DCC-88AC-C31C7A61FAB4}" destId="{0014B632-EA17-41C2-A9C4-BA429F3B2CEA}" srcOrd="0" destOrd="0" presId="urn:microsoft.com/office/officeart/2005/8/layout/hierarchy2"/>
    <dgm:cxn modelId="{F85B6617-A00A-48FC-818B-8E02511B0ED5}" type="presParOf" srcId="{10FF4E43-620A-484E-9D06-A1C48A13E8CF}" destId="{360807C4-5CF1-4D78-9C2A-851B7B355C01}" srcOrd="1" destOrd="0" presId="urn:microsoft.com/office/officeart/2005/8/layout/hierarchy2"/>
    <dgm:cxn modelId="{5A1C7A49-D6EB-439A-AE65-F2D770E902F0}" type="presParOf" srcId="{360807C4-5CF1-4D78-9C2A-851B7B355C01}" destId="{AB307668-75CF-4AC9-AB48-C384CEC9E45E}" srcOrd="0" destOrd="0" presId="urn:microsoft.com/office/officeart/2005/8/layout/hierarchy2"/>
    <dgm:cxn modelId="{B53E609B-9EEC-46BA-A748-DA1EE52315BF}" type="presParOf" srcId="{360807C4-5CF1-4D78-9C2A-851B7B355C01}" destId="{BA0FD77F-223B-4DC8-9E76-7FFAF3E9CCCD}" srcOrd="1" destOrd="0" presId="urn:microsoft.com/office/officeart/2005/8/layout/hierarchy2"/>
    <dgm:cxn modelId="{ADEBEB10-7769-492E-AC73-191308DB1B0A}" type="presParOf" srcId="{2C0CACB8-6A47-4653-9B9D-7425DC8CD067}" destId="{4E1DEB32-66A5-49EC-A0FA-782F2553BA84}" srcOrd="2" destOrd="0" presId="urn:microsoft.com/office/officeart/2005/8/layout/hierarchy2"/>
    <dgm:cxn modelId="{C8DA496A-DFC6-4E59-994A-7AA330822010}" type="presParOf" srcId="{4E1DEB32-66A5-49EC-A0FA-782F2553BA84}" destId="{AEB1159B-E3E3-4B09-96B5-926FB0A34ABF}" srcOrd="0" destOrd="0" presId="urn:microsoft.com/office/officeart/2005/8/layout/hierarchy2"/>
    <dgm:cxn modelId="{5BF1DCDA-7092-4B64-855F-BBCDA77DA412}" type="presParOf" srcId="{2C0CACB8-6A47-4653-9B9D-7425DC8CD067}" destId="{B3079B14-EC44-4D2F-AF27-E8D72E8D0CC7}" srcOrd="3" destOrd="0" presId="urn:microsoft.com/office/officeart/2005/8/layout/hierarchy2"/>
    <dgm:cxn modelId="{03CAFEE3-87D6-421C-904F-97E60E942F14}" type="presParOf" srcId="{B3079B14-EC44-4D2F-AF27-E8D72E8D0CC7}" destId="{CC29D20E-C286-4FB8-BDAE-BDFF2B981A98}" srcOrd="0" destOrd="0" presId="urn:microsoft.com/office/officeart/2005/8/layout/hierarchy2"/>
    <dgm:cxn modelId="{BCF0F158-7AE8-4C0E-9B23-871314C4F69D}" type="presParOf" srcId="{B3079B14-EC44-4D2F-AF27-E8D72E8D0CC7}" destId="{AFB256A9-2137-4AE8-BCB0-E70732E11F85}" srcOrd="1" destOrd="0" presId="urn:microsoft.com/office/officeart/2005/8/layout/hierarchy2"/>
    <dgm:cxn modelId="{EFCE9673-48D7-4022-82D0-2B709CADE3B8}" type="presParOf" srcId="{AFB256A9-2137-4AE8-BCB0-E70732E11F85}" destId="{8FD1BBDE-6724-4C3F-A0CC-3BBB161ECA68}" srcOrd="0" destOrd="0" presId="urn:microsoft.com/office/officeart/2005/8/layout/hierarchy2"/>
    <dgm:cxn modelId="{2DA66131-2583-4D06-BBF6-8F454070AC34}" type="presParOf" srcId="{8FD1BBDE-6724-4C3F-A0CC-3BBB161ECA68}" destId="{1DEFE76E-5FD3-4394-A96A-93275D44D4DA}" srcOrd="0" destOrd="0" presId="urn:microsoft.com/office/officeart/2005/8/layout/hierarchy2"/>
    <dgm:cxn modelId="{FD731F1F-A540-477C-A055-38583891536A}" type="presParOf" srcId="{AFB256A9-2137-4AE8-BCB0-E70732E11F85}" destId="{ACEF4DB0-33DE-475D-A1A0-A1F8B52E8EAB}" srcOrd="1" destOrd="0" presId="urn:microsoft.com/office/officeart/2005/8/layout/hierarchy2"/>
    <dgm:cxn modelId="{499AF808-B8BC-4A93-9ADF-24E8EDF2C5A7}" type="presParOf" srcId="{ACEF4DB0-33DE-475D-A1A0-A1F8B52E8EAB}" destId="{EC006C68-2DCF-4A26-8D81-5B6BD5F13C48}" srcOrd="0" destOrd="0" presId="urn:microsoft.com/office/officeart/2005/8/layout/hierarchy2"/>
    <dgm:cxn modelId="{331D62DC-5A14-4081-B503-3D16F06AC177}" type="presParOf" srcId="{ACEF4DB0-33DE-475D-A1A0-A1F8B52E8EAB}" destId="{267CB7C3-E7ED-49E6-942A-E12E172AFBF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4B59A-4DA8-45B8-AEC2-2D717634E886}">
      <dsp:nvSpPr>
        <dsp:cNvPr id="0" name=""/>
        <dsp:cNvSpPr/>
      </dsp:nvSpPr>
      <dsp:spPr>
        <a:xfrm>
          <a:off x="1470280" y="0"/>
          <a:ext cx="1470280" cy="1495972"/>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Palatino Linotype" panose="02040502050505030304" pitchFamily="18" charset="0"/>
          </a:endParaRPr>
        </a:p>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State</a:t>
          </a:r>
        </a:p>
      </dsp:txBody>
      <dsp:txXfrm>
        <a:off x="1470280" y="0"/>
        <a:ext cx="1470280" cy="1495972"/>
      </dsp:txXfrm>
    </dsp:sp>
    <dsp:sp modelId="{B079E759-64F9-46F2-A284-DA65C4070561}">
      <dsp:nvSpPr>
        <dsp:cNvPr id="0" name=""/>
        <dsp:cNvSpPr/>
      </dsp:nvSpPr>
      <dsp:spPr>
        <a:xfrm>
          <a:off x="735140" y="1495972"/>
          <a:ext cx="2940560" cy="1495972"/>
        </a:xfrm>
        <a:prstGeom prst="trapezoid">
          <a:avLst>
            <a:gd name="adj" fmla="val 49141"/>
          </a:avLst>
        </a:prstGeom>
        <a:solidFill>
          <a:schemeClr val="accent6">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District Users</a:t>
          </a:r>
        </a:p>
      </dsp:txBody>
      <dsp:txXfrm>
        <a:off x="1249738" y="1495972"/>
        <a:ext cx="1911364" cy="1495972"/>
      </dsp:txXfrm>
    </dsp:sp>
    <dsp:sp modelId="{49A34EF5-8EAF-4A77-861A-06621AC11D17}">
      <dsp:nvSpPr>
        <dsp:cNvPr id="0" name=""/>
        <dsp:cNvSpPr/>
      </dsp:nvSpPr>
      <dsp:spPr>
        <a:xfrm>
          <a:off x="0" y="2991944"/>
          <a:ext cx="4410841" cy="1495972"/>
        </a:xfrm>
        <a:prstGeom prst="trapezoid">
          <a:avLst>
            <a:gd name="adj" fmla="val 49141"/>
          </a:avLst>
        </a:prstGeom>
        <a:solidFill>
          <a:schemeClr val="accent6">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Building Users</a:t>
          </a:r>
        </a:p>
      </dsp:txBody>
      <dsp:txXfrm>
        <a:off x="771897" y="2991944"/>
        <a:ext cx="2867046" cy="1495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4B59A-4DA8-45B8-AEC2-2D717634E886}">
      <dsp:nvSpPr>
        <dsp:cNvPr id="0" name=""/>
        <dsp:cNvSpPr/>
      </dsp:nvSpPr>
      <dsp:spPr>
        <a:xfrm>
          <a:off x="1470280" y="0"/>
          <a:ext cx="1470280" cy="1495972"/>
        </a:xfrm>
        <a:prstGeom prst="trapezoid">
          <a:avLst>
            <a:gd name="adj" fmla="val 5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Palatino Linotype" panose="02040502050505030304" pitchFamily="18" charset="0"/>
          </a:endParaRPr>
        </a:p>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State</a:t>
          </a:r>
        </a:p>
      </dsp:txBody>
      <dsp:txXfrm>
        <a:off x="1470280" y="0"/>
        <a:ext cx="1470280" cy="1495972"/>
      </dsp:txXfrm>
    </dsp:sp>
    <dsp:sp modelId="{B079E759-64F9-46F2-A284-DA65C4070561}">
      <dsp:nvSpPr>
        <dsp:cNvPr id="0" name=""/>
        <dsp:cNvSpPr/>
      </dsp:nvSpPr>
      <dsp:spPr>
        <a:xfrm>
          <a:off x="735140" y="1495972"/>
          <a:ext cx="2940560" cy="1495972"/>
        </a:xfrm>
        <a:prstGeom prst="trapezoid">
          <a:avLst>
            <a:gd name="adj" fmla="val 4914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District Users</a:t>
          </a:r>
        </a:p>
      </dsp:txBody>
      <dsp:txXfrm>
        <a:off x="1249738" y="1495972"/>
        <a:ext cx="1911364" cy="1495972"/>
      </dsp:txXfrm>
    </dsp:sp>
    <dsp:sp modelId="{49A34EF5-8EAF-4A77-861A-06621AC11D17}">
      <dsp:nvSpPr>
        <dsp:cNvPr id="0" name=""/>
        <dsp:cNvSpPr/>
      </dsp:nvSpPr>
      <dsp:spPr>
        <a:xfrm>
          <a:off x="0" y="2991944"/>
          <a:ext cx="4410841" cy="1495972"/>
        </a:xfrm>
        <a:prstGeom prst="trapezoid">
          <a:avLst>
            <a:gd name="adj" fmla="val 49141"/>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Building Users</a:t>
          </a:r>
        </a:p>
      </dsp:txBody>
      <dsp:txXfrm>
        <a:off x="771897" y="2991944"/>
        <a:ext cx="2867046" cy="1495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4B59A-4DA8-45B8-AEC2-2D717634E886}">
      <dsp:nvSpPr>
        <dsp:cNvPr id="0" name=""/>
        <dsp:cNvSpPr/>
      </dsp:nvSpPr>
      <dsp:spPr>
        <a:xfrm>
          <a:off x="1470280" y="0"/>
          <a:ext cx="1470280" cy="1495972"/>
        </a:xfrm>
        <a:prstGeom prst="trapezoid">
          <a:avLst>
            <a:gd name="adj" fmla="val 5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Palatino Linotype" panose="02040502050505030304" pitchFamily="18" charset="0"/>
          </a:endParaRPr>
        </a:p>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State</a:t>
          </a:r>
        </a:p>
      </dsp:txBody>
      <dsp:txXfrm>
        <a:off x="1470280" y="0"/>
        <a:ext cx="1470280" cy="1495972"/>
      </dsp:txXfrm>
    </dsp:sp>
    <dsp:sp modelId="{B079E759-64F9-46F2-A284-DA65C4070561}">
      <dsp:nvSpPr>
        <dsp:cNvPr id="0" name=""/>
        <dsp:cNvSpPr/>
      </dsp:nvSpPr>
      <dsp:spPr>
        <a:xfrm>
          <a:off x="735140" y="1495972"/>
          <a:ext cx="2940560" cy="1495972"/>
        </a:xfrm>
        <a:prstGeom prst="trapezoid">
          <a:avLst>
            <a:gd name="adj" fmla="val 49141"/>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District Users</a:t>
          </a:r>
        </a:p>
      </dsp:txBody>
      <dsp:txXfrm>
        <a:off x="1249738" y="1495972"/>
        <a:ext cx="1911364" cy="1495972"/>
      </dsp:txXfrm>
    </dsp:sp>
    <dsp:sp modelId="{49A34EF5-8EAF-4A77-861A-06621AC11D17}">
      <dsp:nvSpPr>
        <dsp:cNvPr id="0" name=""/>
        <dsp:cNvSpPr/>
      </dsp:nvSpPr>
      <dsp:spPr>
        <a:xfrm>
          <a:off x="0" y="2991944"/>
          <a:ext cx="4410841" cy="1495972"/>
        </a:xfrm>
        <a:prstGeom prst="trapezoid">
          <a:avLst>
            <a:gd name="adj" fmla="val 4914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Palatino Linotype" panose="02040502050505030304" pitchFamily="18" charset="0"/>
            </a:rPr>
            <a:t>Building Users</a:t>
          </a:r>
        </a:p>
      </dsp:txBody>
      <dsp:txXfrm>
        <a:off x="771897" y="2991944"/>
        <a:ext cx="2867046" cy="1495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298AA-C2D1-4729-8996-8A3006F07174}">
      <dsp:nvSpPr>
        <dsp:cNvPr id="0" name=""/>
        <dsp:cNvSpPr/>
      </dsp:nvSpPr>
      <dsp:spPr>
        <a:xfrm>
          <a:off x="1610" y="1617040"/>
          <a:ext cx="1349362" cy="6746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Student</a:t>
          </a:r>
        </a:p>
      </dsp:txBody>
      <dsp:txXfrm>
        <a:off x="21371" y="1636801"/>
        <a:ext cx="1309840" cy="635159"/>
      </dsp:txXfrm>
    </dsp:sp>
    <dsp:sp modelId="{3328C140-44FB-4F5F-98CD-D978EA938C30}">
      <dsp:nvSpPr>
        <dsp:cNvPr id="0" name=""/>
        <dsp:cNvSpPr/>
      </dsp:nvSpPr>
      <dsp:spPr>
        <a:xfrm rot="19457599">
          <a:off x="1288497" y="1744875"/>
          <a:ext cx="664698" cy="31069"/>
        </a:xfrm>
        <a:custGeom>
          <a:avLst/>
          <a:gdLst/>
          <a:ahLst/>
          <a:cxnLst/>
          <a:rect l="0" t="0" r="0" b="0"/>
          <a:pathLst>
            <a:path>
              <a:moveTo>
                <a:pt x="0" y="15534"/>
              </a:moveTo>
              <a:lnTo>
                <a:pt x="664698" y="15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4228" y="1743792"/>
        <a:ext cx="33234" cy="33234"/>
      </dsp:txXfrm>
    </dsp:sp>
    <dsp:sp modelId="{F8714FB2-E108-47DA-A1C2-4C7E39DFEAD2}">
      <dsp:nvSpPr>
        <dsp:cNvPr id="0" name=""/>
        <dsp:cNvSpPr/>
      </dsp:nvSpPr>
      <dsp:spPr>
        <a:xfrm>
          <a:off x="1890718" y="1229098"/>
          <a:ext cx="1349362" cy="6746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ELA Roster</a:t>
          </a:r>
        </a:p>
      </dsp:txBody>
      <dsp:txXfrm>
        <a:off x="1910479" y="1248859"/>
        <a:ext cx="1309840" cy="635159"/>
      </dsp:txXfrm>
    </dsp:sp>
    <dsp:sp modelId="{5A9ABF07-A4A8-4DCC-88AC-C31C7A61FAB4}">
      <dsp:nvSpPr>
        <dsp:cNvPr id="0" name=""/>
        <dsp:cNvSpPr/>
      </dsp:nvSpPr>
      <dsp:spPr>
        <a:xfrm>
          <a:off x="3240081" y="1550904"/>
          <a:ext cx="539745" cy="31069"/>
        </a:xfrm>
        <a:custGeom>
          <a:avLst/>
          <a:gdLst/>
          <a:ahLst/>
          <a:cxnLst/>
          <a:rect l="0" t="0" r="0" b="0"/>
          <a:pathLst>
            <a:path>
              <a:moveTo>
                <a:pt x="0" y="15534"/>
              </a:moveTo>
              <a:lnTo>
                <a:pt x="539745" y="15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6460" y="1552945"/>
        <a:ext cx="26987" cy="26987"/>
      </dsp:txXfrm>
    </dsp:sp>
    <dsp:sp modelId="{AB307668-75CF-4AC9-AB48-C384CEC9E45E}">
      <dsp:nvSpPr>
        <dsp:cNvPr id="0" name=""/>
        <dsp:cNvSpPr/>
      </dsp:nvSpPr>
      <dsp:spPr>
        <a:xfrm>
          <a:off x="3779826" y="1229098"/>
          <a:ext cx="1349362" cy="6746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ELA Teacher Connection</a:t>
          </a:r>
        </a:p>
      </dsp:txBody>
      <dsp:txXfrm>
        <a:off x="3799587" y="1248859"/>
        <a:ext cx="1309840" cy="635159"/>
      </dsp:txXfrm>
    </dsp:sp>
    <dsp:sp modelId="{4E1DEB32-66A5-49EC-A0FA-782F2553BA84}">
      <dsp:nvSpPr>
        <dsp:cNvPr id="0" name=""/>
        <dsp:cNvSpPr/>
      </dsp:nvSpPr>
      <dsp:spPr>
        <a:xfrm rot="2142401">
          <a:off x="1288497" y="2132817"/>
          <a:ext cx="664698" cy="31069"/>
        </a:xfrm>
        <a:custGeom>
          <a:avLst/>
          <a:gdLst/>
          <a:ahLst/>
          <a:cxnLst/>
          <a:rect l="0" t="0" r="0" b="0"/>
          <a:pathLst>
            <a:path>
              <a:moveTo>
                <a:pt x="0" y="15534"/>
              </a:moveTo>
              <a:lnTo>
                <a:pt x="664698" y="15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4228" y="2131734"/>
        <a:ext cx="33234" cy="33234"/>
      </dsp:txXfrm>
    </dsp:sp>
    <dsp:sp modelId="{CC29D20E-C286-4FB8-BDAE-BDFF2B981A98}">
      <dsp:nvSpPr>
        <dsp:cNvPr id="0" name=""/>
        <dsp:cNvSpPr/>
      </dsp:nvSpPr>
      <dsp:spPr>
        <a:xfrm>
          <a:off x="1890718" y="2004982"/>
          <a:ext cx="1349362" cy="6746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Math Roster</a:t>
          </a:r>
        </a:p>
      </dsp:txBody>
      <dsp:txXfrm>
        <a:off x="1910479" y="2024743"/>
        <a:ext cx="1309840" cy="635159"/>
      </dsp:txXfrm>
    </dsp:sp>
    <dsp:sp modelId="{8FD1BBDE-6724-4C3F-A0CC-3BBB161ECA68}">
      <dsp:nvSpPr>
        <dsp:cNvPr id="0" name=""/>
        <dsp:cNvSpPr/>
      </dsp:nvSpPr>
      <dsp:spPr>
        <a:xfrm>
          <a:off x="3240081" y="2326788"/>
          <a:ext cx="539745" cy="31069"/>
        </a:xfrm>
        <a:custGeom>
          <a:avLst/>
          <a:gdLst/>
          <a:ahLst/>
          <a:cxnLst/>
          <a:rect l="0" t="0" r="0" b="0"/>
          <a:pathLst>
            <a:path>
              <a:moveTo>
                <a:pt x="0" y="15534"/>
              </a:moveTo>
              <a:lnTo>
                <a:pt x="539745" y="15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6460" y="2328829"/>
        <a:ext cx="26987" cy="26987"/>
      </dsp:txXfrm>
    </dsp:sp>
    <dsp:sp modelId="{EC006C68-2DCF-4A26-8D81-5B6BD5F13C48}">
      <dsp:nvSpPr>
        <dsp:cNvPr id="0" name=""/>
        <dsp:cNvSpPr/>
      </dsp:nvSpPr>
      <dsp:spPr>
        <a:xfrm>
          <a:off x="3779826" y="2004982"/>
          <a:ext cx="1349362" cy="6746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Math Teacher Connection</a:t>
          </a:r>
        </a:p>
      </dsp:txBody>
      <dsp:txXfrm>
        <a:off x="3799587" y="2024743"/>
        <a:ext cx="1309840" cy="6351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5CA73-55BB-2940-B9C8-258CF110B1D8}"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F4A3D-92C9-274C-AB2F-66BCB5D8AA5F}" type="slidenum">
              <a:rPr lang="en-US" smtClean="0"/>
              <a:t>‹#›</a:t>
            </a:fld>
            <a:endParaRPr lang="en-US"/>
          </a:p>
        </p:txBody>
      </p:sp>
    </p:spTree>
    <p:extLst>
      <p:ext uri="{BB962C8B-B14F-4D97-AF65-F5344CB8AC3E}">
        <p14:creationId xmlns:p14="http://schemas.microsoft.com/office/powerpoint/2010/main" val="183349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or-testlet.kiteaai.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Welcome and thank you for joining </a:t>
            </a:r>
            <a:r>
              <a:rPr lang="en-US"/>
              <a:t>the Test Administration Training. </a:t>
            </a:r>
          </a:p>
          <a:p>
            <a:pPr>
              <a:defRPr/>
            </a:pPr>
            <a:endParaRPr lang="en-US"/>
          </a:p>
          <a:p>
            <a:pPr>
              <a:defRPr/>
            </a:pPr>
            <a:r>
              <a:rPr lang="en-US"/>
              <a:t>Everyone introduces themselves </a:t>
            </a:r>
          </a:p>
        </p:txBody>
      </p:sp>
      <p:sp>
        <p:nvSpPr>
          <p:cNvPr id="4" name="Slide Number Placeholder 3"/>
          <p:cNvSpPr>
            <a:spLocks noGrp="1"/>
          </p:cNvSpPr>
          <p:nvPr>
            <p:ph type="sldNum" sz="quarter" idx="10"/>
          </p:nvPr>
        </p:nvSpPr>
        <p:spPr/>
        <p:txBody>
          <a:bodyPr/>
          <a:lstStyle/>
          <a:p>
            <a:fld id="{176B5B3B-5E1B-B445-9F70-3B0C20C2E956}" type="slidenum">
              <a:rPr lang="en-US" smtClean="0"/>
              <a:t>1</a:t>
            </a:fld>
            <a:endParaRPr lang="en-US"/>
          </a:p>
        </p:txBody>
      </p:sp>
    </p:spTree>
    <p:extLst>
      <p:ext uri="{BB962C8B-B14F-4D97-AF65-F5344CB8AC3E}">
        <p14:creationId xmlns:p14="http://schemas.microsoft.com/office/powerpoint/2010/main" val="169904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off, with the greatest level of access, state level users can see all districts and schools tied to the state. This role is only assigned to select users and an account with this level of access must be requested.</a:t>
            </a:r>
          </a:p>
        </p:txBody>
      </p:sp>
      <p:sp>
        <p:nvSpPr>
          <p:cNvPr id="4" name="Slide Number Placeholder 3"/>
          <p:cNvSpPr>
            <a:spLocks noGrp="1"/>
          </p:cNvSpPr>
          <p:nvPr>
            <p:ph type="sldNum" sz="quarter" idx="5"/>
          </p:nvPr>
        </p:nvSpPr>
        <p:spPr/>
        <p:txBody>
          <a:bodyPr/>
          <a:lstStyle/>
          <a:p>
            <a:fld id="{A97F4A3D-92C9-274C-AB2F-66BCB5D8AA5F}" type="slidenum">
              <a:rPr lang="en-US" smtClean="0"/>
              <a:t>11</a:t>
            </a:fld>
            <a:endParaRPr lang="en-US"/>
          </a:p>
        </p:txBody>
      </p:sp>
    </p:spTree>
    <p:extLst>
      <p:ext uri="{BB962C8B-B14F-4D97-AF65-F5344CB8AC3E}">
        <p14:creationId xmlns:p14="http://schemas.microsoft.com/office/powerpoint/2010/main" val="115269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Right below state-level users, users with district-level roles have access to reports and data at either the district or building level for all organizations contained within their district. The district test coordinator role must be assigned by the state. The district user role has slightly more limited permissions, but it can be assigned by either the District Test Coordinator or the state.</a:t>
            </a:r>
          </a:p>
        </p:txBody>
      </p:sp>
      <p:sp>
        <p:nvSpPr>
          <p:cNvPr id="4" name="Slide Number Placeholder 3"/>
          <p:cNvSpPr>
            <a:spLocks noGrp="1"/>
          </p:cNvSpPr>
          <p:nvPr>
            <p:ph type="sldNum" sz="quarter" idx="5"/>
          </p:nvPr>
        </p:nvSpPr>
        <p:spPr/>
        <p:txBody>
          <a:bodyPr/>
          <a:lstStyle/>
          <a:p>
            <a:fld id="{A97F4A3D-92C9-274C-AB2F-66BCB5D8AA5F}" type="slidenum">
              <a:rPr lang="en-US" smtClean="0"/>
              <a:t>12</a:t>
            </a:fld>
            <a:endParaRPr lang="en-US"/>
          </a:p>
        </p:txBody>
      </p:sp>
    </p:spTree>
    <p:extLst>
      <p:ext uri="{BB962C8B-B14F-4D97-AF65-F5344CB8AC3E}">
        <p14:creationId xmlns:p14="http://schemas.microsoft.com/office/powerpoint/2010/main" val="293298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below district-level users, users with building-level roles have access to reports and data for the building they have selected. Building Test Coordinator is the building-level role with the highest level of permissions available for building users. It can be assigned by district or state level users. The building user role has slightly more limited permissions and access to view certain reports, but it can be assigned by the Building Test Coordinator, district level users, or the state. Finally the teacher role has the lowest level of permissions available within Educator Portal. They can only view students that have been rostered to them in Kite Educator Portal. Additionally teachers will have access to student logins, but will not have access to student reports from prior years. </a:t>
            </a: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13</a:t>
            </a:fld>
            <a:endParaRPr lang="en-US"/>
          </a:p>
        </p:txBody>
      </p:sp>
    </p:spTree>
    <p:extLst>
      <p:ext uri="{BB962C8B-B14F-4D97-AF65-F5344CB8AC3E}">
        <p14:creationId xmlns:p14="http://schemas.microsoft.com/office/powerpoint/2010/main" val="123870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a solid understanding of how roles work, let’s take a look at how you can add them. We offer Manual addition using the Kite Educator Portal User Manual or also we offer the CSV spreadsheet upload option. The choice will often depend on how many users you want to add and how many roles they will end up needing. If there are more than 10 users, it’s suggested to use the upload for speed. If you’re adding a few users or these users will utilize multiple roles, it is an easy process to use the UI.</a:t>
            </a:r>
          </a:p>
        </p:txBody>
      </p:sp>
      <p:sp>
        <p:nvSpPr>
          <p:cNvPr id="4" name="Slide Number Placeholder 3"/>
          <p:cNvSpPr>
            <a:spLocks noGrp="1"/>
          </p:cNvSpPr>
          <p:nvPr>
            <p:ph type="sldNum" sz="quarter" idx="5"/>
          </p:nvPr>
        </p:nvSpPr>
        <p:spPr/>
        <p:txBody>
          <a:bodyPr/>
          <a:lstStyle/>
          <a:p>
            <a:fld id="{A97F4A3D-92C9-274C-AB2F-66BCB5D8AA5F}" type="slidenum">
              <a:rPr lang="en-US" smtClean="0"/>
              <a:t>14</a:t>
            </a:fld>
            <a:endParaRPr lang="en-US"/>
          </a:p>
        </p:txBody>
      </p:sp>
    </p:spTree>
    <p:extLst>
      <p:ext uri="{BB962C8B-B14F-4D97-AF65-F5344CB8AC3E}">
        <p14:creationId xmlns:p14="http://schemas.microsoft.com/office/powerpoint/2010/main" val="3808152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you’ve decided to go ahead and use the User Interface provided in Kite Educator Portal, here is what you will see. You’ll need to start by filling out all of the User Information fields with an asterisk. Please also note that because Rosters, which we will cover soon, utilize the Educator Identifier field that field is also required if the user you’re adding is being given the “teacher” role. </a:t>
            </a:r>
          </a:p>
          <a:p>
            <a:endParaRPr lang="en-US"/>
          </a:p>
          <a:p>
            <a:r>
              <a:rPr lang="en-US"/>
              <a:t>The next area we have the Organization and Roles section. You will fill need to fill out the dropdowns from top to bottom, first choosing your assessment program. Once you’ve filled all of the dropdowns, click the blue add button. You’ll see the organization you selected is then shown just under the add button. Double check before you continue and then click “save.” </a:t>
            </a:r>
          </a:p>
        </p:txBody>
      </p:sp>
      <p:sp>
        <p:nvSpPr>
          <p:cNvPr id="4" name="Slide Number Placeholder 3"/>
          <p:cNvSpPr>
            <a:spLocks noGrp="1"/>
          </p:cNvSpPr>
          <p:nvPr>
            <p:ph type="sldNum" sz="quarter" idx="5"/>
          </p:nvPr>
        </p:nvSpPr>
        <p:spPr/>
        <p:txBody>
          <a:bodyPr/>
          <a:lstStyle/>
          <a:p>
            <a:fld id="{A97F4A3D-92C9-274C-AB2F-66BCB5D8AA5F}" type="slidenum">
              <a:rPr lang="en-US" smtClean="0"/>
              <a:t>15</a:t>
            </a:fld>
            <a:endParaRPr lang="en-US"/>
          </a:p>
        </p:txBody>
      </p:sp>
    </p:spTree>
    <p:extLst>
      <p:ext uri="{BB962C8B-B14F-4D97-AF65-F5344CB8AC3E}">
        <p14:creationId xmlns:p14="http://schemas.microsoft.com/office/powerpoint/2010/main" val="420578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Doing a user upload is an efficient way to get groups of user’s into the system. You’ll use the template file that is downloadable from the Upload User’s tab page. That file can be found by clicking the blue question mark next to the file icon about step 3, the file select. You’ll fill in the information with a little help from the manuals that provide criteria for each column. Once complete, you can submit using the select file button in step 3 and then upload in step 4. </a:t>
            </a:r>
          </a:p>
          <a:p>
            <a:endParaRPr lang="en-US"/>
          </a:p>
          <a:p>
            <a:r>
              <a:rPr lang="en-US"/>
              <a:t>The upload will process as normal and then the status will update to “completed, created, rejected or failed.” If your upload fails or if any of the users in the upload get rejected, you can click the file icon to the right to open a csv that provides explicit information on what errors the system encountered and how they can be corrected. </a:t>
            </a:r>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16</a:t>
            </a:fld>
            <a:endParaRPr lang="en-US"/>
          </a:p>
        </p:txBody>
      </p:sp>
    </p:spTree>
    <p:extLst>
      <p:ext uri="{BB962C8B-B14F-4D97-AF65-F5344CB8AC3E}">
        <p14:creationId xmlns:p14="http://schemas.microsoft.com/office/powerpoint/2010/main" val="213275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a part of the Test Administration process, it is important to review rosters to ensure students are associated with the correct teacher. </a:t>
            </a:r>
          </a:p>
          <a:p>
            <a:r>
              <a:rPr lang="en-US">
                <a:cs typeface="Calibri"/>
              </a:rPr>
              <a:t>Rosters are an important step when it comes to test generation and assigning correct tests. Without rosters, students will not receive tests.</a:t>
            </a:r>
          </a:p>
        </p:txBody>
      </p:sp>
      <p:sp>
        <p:nvSpPr>
          <p:cNvPr id="4" name="Slide Number Placeholder 3"/>
          <p:cNvSpPr>
            <a:spLocks noGrp="1"/>
          </p:cNvSpPr>
          <p:nvPr>
            <p:ph type="sldNum" sz="quarter" idx="5"/>
          </p:nvPr>
        </p:nvSpPr>
        <p:spPr/>
        <p:txBody>
          <a:bodyPr/>
          <a:lstStyle/>
          <a:p>
            <a:fld id="{A97F4A3D-92C9-274C-AB2F-66BCB5D8AA5F}" type="slidenum">
              <a:rPr lang="en-US" smtClean="0"/>
              <a:t>17</a:t>
            </a:fld>
            <a:endParaRPr lang="en-US"/>
          </a:p>
        </p:txBody>
      </p:sp>
    </p:spTree>
    <p:extLst>
      <p:ext uri="{BB962C8B-B14F-4D97-AF65-F5344CB8AC3E}">
        <p14:creationId xmlns:p14="http://schemas.microsoft.com/office/powerpoint/2010/main" val="15735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While “enrolling” simply states the student exists, this is their age and location; Rostering actually provides the system with what subjects the students will test and provides connections to teachers. While it may seem straightforward that all students take Subject X and Subject Y, there are exceptions and the rostering process allows us to build that out. </a:t>
            </a:r>
          </a:p>
          <a:p>
            <a:endParaRPr lang="en-US">
              <a:cs typeface="Calibri"/>
            </a:endParaRPr>
          </a:p>
          <a:p>
            <a:r>
              <a:rPr lang="en-US">
                <a:cs typeface="Calibri"/>
              </a:rPr>
              <a:t>What do teachers get? Teachers can then access the student’s login information and also have access to the student’s profile in Educator Portal. The teacher can then use that to add personal needs accommodations and enter other student-specific data.</a:t>
            </a:r>
          </a:p>
        </p:txBody>
      </p:sp>
      <p:sp>
        <p:nvSpPr>
          <p:cNvPr id="4" name="Slide Number Placeholder 3"/>
          <p:cNvSpPr>
            <a:spLocks noGrp="1"/>
          </p:cNvSpPr>
          <p:nvPr>
            <p:ph type="sldNum" sz="quarter" idx="10"/>
          </p:nvPr>
        </p:nvSpPr>
        <p:spPr/>
        <p:txBody>
          <a:bodyPr/>
          <a:lstStyle/>
          <a:p>
            <a:fld id="{A97F4A3D-92C9-274C-AB2F-66BCB5D8AA5F}" type="slidenum">
              <a:rPr lang="en-US" smtClean="0"/>
              <a:t>18</a:t>
            </a:fld>
            <a:endParaRPr lang="en-US"/>
          </a:p>
        </p:txBody>
      </p:sp>
    </p:spTree>
    <p:extLst>
      <p:ext uri="{BB962C8B-B14F-4D97-AF65-F5344CB8AC3E}">
        <p14:creationId xmlns:p14="http://schemas.microsoft.com/office/powerpoint/2010/main" val="236075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we’ve seen before, we give a couple of ways to enter data. Rosters are no different. We have the “manual” way which utilizes the Educator Portal’s web interface, often called a UI. This allows users to click through defined dropdowns and build out the roster step-by-step.</a:t>
            </a:r>
          </a:p>
          <a:p>
            <a:endParaRPr lang="en-US">
              <a:cs typeface="Calibri"/>
            </a:endParaRPr>
          </a:p>
          <a:p>
            <a:r>
              <a:rPr lang="en-US">
                <a:cs typeface="Calibri"/>
              </a:rPr>
              <a:t>The first steps are entering a good name for the roster. We often suggest using the teacher’s surname and the subject if not also the grade. It *can* get a little confusing when you have several rosters if you’ve only put the teacher’s surname. We don’t limit what you name it so find a method that works for you!</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19</a:t>
            </a:fld>
            <a:endParaRPr lang="en-US"/>
          </a:p>
        </p:txBody>
      </p:sp>
    </p:spTree>
    <p:extLst>
      <p:ext uri="{BB962C8B-B14F-4D97-AF65-F5344CB8AC3E}">
        <p14:creationId xmlns:p14="http://schemas.microsoft.com/office/powerpoint/2010/main" val="213043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next two steps will include selecting the “Educator.” The list of users in that dropdown are all users who have “teacher” roles at the location you’ve specified in the first step. Once you’ve got your teacher selected, you can select students. </a:t>
            </a:r>
          </a:p>
          <a:p>
            <a:endParaRPr lang="en-US">
              <a:cs typeface="Calibri"/>
            </a:endParaRPr>
          </a:p>
          <a:p>
            <a:r>
              <a:rPr lang="en-US">
                <a:cs typeface="Calibri"/>
              </a:rPr>
              <a:t>We don’t limit this either and you can select entire pages or specific students. Using the table you can filter and search for specific students or groups of students to ensure all are added. If you miss one, don’t worry. You can always modify the roster later by either adding students using the checkbox or removing them by unchecking the box. </a:t>
            </a:r>
          </a:p>
          <a:p>
            <a:endParaRPr lang="en-US">
              <a:cs typeface="Calibri"/>
            </a:endParaRPr>
          </a:p>
          <a:p>
            <a:r>
              <a:rPr lang="en-US">
                <a:cs typeface="Calibri"/>
              </a:rPr>
              <a:t>Another thing we don’t limit is the number of rosters you can have per teacher. One teacher could have 12 ELA rosters if they needed. We *DO* limit it by student, so a student can only be in a given subject’s roster ONCE.</a:t>
            </a:r>
          </a:p>
        </p:txBody>
      </p:sp>
      <p:sp>
        <p:nvSpPr>
          <p:cNvPr id="4" name="Slide Number Placeholder 3"/>
          <p:cNvSpPr>
            <a:spLocks noGrp="1"/>
          </p:cNvSpPr>
          <p:nvPr>
            <p:ph type="sldNum" sz="quarter" idx="10"/>
          </p:nvPr>
        </p:nvSpPr>
        <p:spPr/>
        <p:txBody>
          <a:bodyPr/>
          <a:lstStyle/>
          <a:p>
            <a:fld id="{A97F4A3D-92C9-274C-AB2F-66BCB5D8AA5F}" type="slidenum">
              <a:rPr lang="en-US" smtClean="0"/>
              <a:t>20</a:t>
            </a:fld>
            <a:endParaRPr lang="en-US"/>
          </a:p>
        </p:txBody>
      </p:sp>
    </p:spTree>
    <p:extLst>
      <p:ext uri="{BB962C8B-B14F-4D97-AF65-F5344CB8AC3E}">
        <p14:creationId xmlns:p14="http://schemas.microsoft.com/office/powerpoint/2010/main" val="305943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our agenda today, we will be discussing some of the processes of Kite Educator Portal and Kite Student Portal in more depth. </a:t>
            </a:r>
          </a:p>
          <a:p>
            <a:endParaRPr lang="en-US">
              <a:cs typeface="Calibri"/>
            </a:endParaRPr>
          </a:p>
          <a:p>
            <a:r>
              <a:rPr lang="en-US">
                <a:cs typeface="Calibri"/>
              </a:rPr>
              <a:t> </a:t>
            </a:r>
          </a:p>
        </p:txBody>
      </p:sp>
      <p:sp>
        <p:nvSpPr>
          <p:cNvPr id="4" name="Slide Number Placeholder 3"/>
          <p:cNvSpPr>
            <a:spLocks noGrp="1"/>
          </p:cNvSpPr>
          <p:nvPr>
            <p:ph type="sldNum" sz="quarter" idx="10"/>
          </p:nvPr>
        </p:nvSpPr>
        <p:spPr/>
        <p:txBody>
          <a:bodyPr/>
          <a:lstStyle/>
          <a:p>
            <a:fld id="{A97F4A3D-92C9-274C-AB2F-66BCB5D8AA5F}" type="slidenum">
              <a:rPr lang="en-US" smtClean="0"/>
              <a:t>2</a:t>
            </a:fld>
            <a:endParaRPr lang="en-US"/>
          </a:p>
        </p:txBody>
      </p:sp>
    </p:spTree>
    <p:extLst>
      <p:ext uri="{BB962C8B-B14F-4D97-AF65-F5344CB8AC3E}">
        <p14:creationId xmlns:p14="http://schemas.microsoft.com/office/powerpoint/2010/main" val="160284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alternative to the manual creation is the CSV upload. We utilize CSV spreadsheets often and encourage their use especially for larger groups. You could, in one sheet, build a school’s worth of rostering connections and submit them at once. Our manuals have explicit instructions of what each column is looking for as well as a Service Desk happy to provide guidance. </a:t>
            </a:r>
          </a:p>
          <a:p>
            <a:endParaRPr lang="en-US">
              <a:cs typeface="Calibri"/>
            </a:endParaRPr>
          </a:p>
          <a:p>
            <a:r>
              <a:rPr lang="en-US">
                <a:cs typeface="Calibri"/>
              </a:rPr>
              <a:t>Since no one’s perfect, if your upload has any number of alerts or failures we provide a handy CSV file that gives verbose information on what happened as well as how to fix it in some cases. A common use is if a teacher has a name change and email change and they was updated on the CSV to be uploaded but not on the Educator Portal. You’ll find an error explaining that there is an email mismatch on X line for Y teacher and it encourages you to make corrections and resubmit.</a:t>
            </a:r>
          </a:p>
          <a:p>
            <a:endParaRPr lang="en-US">
              <a:cs typeface="Calibri"/>
            </a:endParaRPr>
          </a:p>
          <a:p>
            <a:r>
              <a:rPr lang="en-US">
                <a:cs typeface="Calibri"/>
              </a:rPr>
              <a:t>If you do choose to resubmit, you only need to make changes for the line or lines that need it. Submitting the same, unchanged information more than once simply flags the information as providing nothing new and makes no changes. </a:t>
            </a:r>
          </a:p>
        </p:txBody>
      </p:sp>
      <p:sp>
        <p:nvSpPr>
          <p:cNvPr id="4" name="Slide Number Placeholder 3"/>
          <p:cNvSpPr>
            <a:spLocks noGrp="1"/>
          </p:cNvSpPr>
          <p:nvPr>
            <p:ph type="sldNum" sz="quarter" idx="10"/>
          </p:nvPr>
        </p:nvSpPr>
        <p:spPr/>
        <p:txBody>
          <a:bodyPr/>
          <a:lstStyle/>
          <a:p>
            <a:fld id="{A97F4A3D-92C9-274C-AB2F-66BCB5D8AA5F}" type="slidenum">
              <a:rPr lang="en-US" smtClean="0"/>
              <a:t>21</a:t>
            </a:fld>
            <a:endParaRPr lang="en-US"/>
          </a:p>
        </p:txBody>
      </p:sp>
    </p:spTree>
    <p:extLst>
      <p:ext uri="{BB962C8B-B14F-4D97-AF65-F5344CB8AC3E}">
        <p14:creationId xmlns:p14="http://schemas.microsoft.com/office/powerpoint/2010/main" val="82984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Users can review rosters when going to the 'View Roster" tab when going to Settings &gt; Rosters &gt; View Rosters. </a:t>
            </a:r>
            <a:endParaRPr lang="en-US"/>
          </a:p>
          <a:p>
            <a:pPr marL="171450" indent="-171450">
              <a:buFont typeface="Arial"/>
              <a:buChar char="•"/>
            </a:pPr>
            <a:r>
              <a:rPr lang="en-US">
                <a:cs typeface="Calibri"/>
              </a:rPr>
              <a:t>From this view, users can view the roster name, subject and other information that pertains to rosters.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22</a:t>
            </a:fld>
            <a:endParaRPr lang="en-US"/>
          </a:p>
        </p:txBody>
      </p:sp>
    </p:spTree>
    <p:extLst>
      <p:ext uri="{BB962C8B-B14F-4D97-AF65-F5344CB8AC3E}">
        <p14:creationId xmlns:p14="http://schemas.microsoft.com/office/powerpoint/2010/main" val="1072781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To see what students are on a specific roster, select the roster by clicking on the row of the roster you want to view. </a:t>
            </a:r>
          </a:p>
          <a:p>
            <a:pPr marL="171450" indent="-171450">
              <a:buFont typeface="Arial"/>
              <a:buChar char="•"/>
            </a:pPr>
            <a:r>
              <a:rPr lang="en-US">
                <a:cs typeface="Calibri"/>
              </a:rPr>
              <a:t>This will open a separate window that will view students currently assigned to your roster, along with the roster name and subject. </a:t>
            </a:r>
          </a:p>
          <a:p>
            <a:pPr marL="171450" indent="-171450">
              <a:buFont typeface="Arial"/>
              <a:buChar char="•"/>
            </a:pPr>
            <a:r>
              <a:rPr lang="en-US">
                <a:cs typeface="Calibri"/>
              </a:rPr>
              <a:t>If you are making any changes to the roster, please note that the subject cannot be changed</a:t>
            </a:r>
          </a:p>
          <a:p>
            <a:pPr marL="171450" indent="-171450">
              <a:buFont typeface="Arial"/>
              <a:buChar char="•"/>
            </a:pPr>
            <a:r>
              <a:rPr lang="en-US">
                <a:cs typeface="Calibri"/>
              </a:rPr>
              <a:t>In the next slide we'll go into more detail about the view/edit roster page</a:t>
            </a:r>
          </a:p>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A97F4A3D-92C9-274C-AB2F-66BCB5D8AA5F}" type="slidenum">
              <a:rPr lang="en-US" smtClean="0"/>
              <a:t>23</a:t>
            </a:fld>
            <a:endParaRPr lang="en-US"/>
          </a:p>
        </p:txBody>
      </p:sp>
    </p:spTree>
    <p:extLst>
      <p:ext uri="{BB962C8B-B14F-4D97-AF65-F5344CB8AC3E}">
        <p14:creationId xmlns:p14="http://schemas.microsoft.com/office/powerpoint/2010/main" val="245826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students require additional supports during test administration. The Kite system allows for educators to identify those supports that are used in the classroom and enter them into the Personal Needs Profile (PNP). </a:t>
            </a:r>
          </a:p>
        </p:txBody>
      </p:sp>
      <p:sp>
        <p:nvSpPr>
          <p:cNvPr id="4" name="Slide Number Placeholder 3"/>
          <p:cNvSpPr>
            <a:spLocks noGrp="1"/>
          </p:cNvSpPr>
          <p:nvPr>
            <p:ph type="sldNum" sz="quarter" idx="5"/>
          </p:nvPr>
        </p:nvSpPr>
        <p:spPr/>
        <p:txBody>
          <a:bodyPr/>
          <a:lstStyle/>
          <a:p>
            <a:fld id="{A97F4A3D-92C9-274C-AB2F-66BCB5D8AA5F}" type="slidenum">
              <a:rPr lang="en-US" smtClean="0"/>
              <a:t>24</a:t>
            </a:fld>
            <a:endParaRPr lang="en-US"/>
          </a:p>
        </p:txBody>
      </p:sp>
    </p:spTree>
    <p:extLst>
      <p:ext uri="{BB962C8B-B14F-4D97-AF65-F5344CB8AC3E}">
        <p14:creationId xmlns:p14="http://schemas.microsoft.com/office/powerpoint/2010/main" val="528264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Personal Needs and Preferences, (PNP)s should be set 24-hours before beginning an assessment for accommodations such as Spoken Audio (TTS) and Keyword Translation Display. Other accommodations like Color Overlay and Magnification can be set shortly before beginning an assessment. PNPs can be entered manually or</a:t>
            </a:r>
            <a:br>
              <a:rPr lang="en-US">
                <a:cs typeface="+mn-lt"/>
              </a:rPr>
            </a:br>
            <a:r>
              <a:rPr lang="en-US"/>
              <a:t>through an upload. </a:t>
            </a:r>
          </a:p>
          <a:p>
            <a:pPr marL="171450" indent="-171450">
              <a:buFont typeface="Arial"/>
              <a:buChar char="•"/>
            </a:pPr>
            <a:r>
              <a:rPr lang="en-US">
                <a:cs typeface="Calibri"/>
              </a:rPr>
              <a:t>To navigate to set accommodations for student in the PNP profile, you would go to settings &gt; Students &gt; View Students, select the needed organization information in the drop-downs and click search. In the table you will see the student information and the PNP Profile with the blue hyperlink to set the accommodation. </a:t>
            </a:r>
            <a:r>
              <a:rPr lang="en-US"/>
              <a:t>Alternatively, select the link in the PNP Profile column to go into that student’s PNP, but we'll go into more details on that in a couple slides.</a:t>
            </a:r>
            <a:endParaRPr lang="en-US">
              <a:cs typeface="Calibri"/>
            </a:endParaRPr>
          </a:p>
          <a:p>
            <a:pPr marL="171450" indent="-171450">
              <a:buFont typeface="Arial"/>
              <a:buChar char="•"/>
            </a:pPr>
            <a:r>
              <a:rPr lang="en-US">
                <a:cs typeface="Calibri"/>
              </a:rPr>
              <a:t>In the PNP Profile column there are two statuses that the PNP profile can be in. Either "No Settings" if the PNP has not been started yet and no settings have been selected or '"Custom", when the student has accommodations that have been set. </a:t>
            </a:r>
          </a:p>
          <a:p>
            <a:endParaRPr lang="en-US"/>
          </a:p>
          <a:p>
            <a:endParaRPr lang="en-US"/>
          </a:p>
          <a:p>
            <a:endParaRPr lang="en-US"/>
          </a:p>
          <a:p>
            <a:endParaRPr lang="en-US"/>
          </a:p>
          <a:p>
            <a:pPr fontAlgn="base"/>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25</a:t>
            </a:fld>
            <a:endParaRPr lang="en-US"/>
          </a:p>
        </p:txBody>
      </p:sp>
    </p:spTree>
    <p:extLst>
      <p:ext uri="{BB962C8B-B14F-4D97-AF65-F5344CB8AC3E}">
        <p14:creationId xmlns:p14="http://schemas.microsoft.com/office/powerpoint/2010/main" val="3844719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To set or modify the PNP accommodations click on the status link under the PNP Profile Column. You will then be brought to the summary page to view what has already been set or it will be blank showing no accommodations have been selected yet. </a:t>
            </a:r>
          </a:p>
          <a:p>
            <a:endParaRPr lang="en-US"/>
          </a:p>
          <a:p>
            <a:endParaRPr lang="en-US"/>
          </a:p>
          <a:p>
            <a:endParaRPr lang="en-US"/>
          </a:p>
          <a:p>
            <a:pPr fontAlgn="base"/>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26</a:t>
            </a:fld>
            <a:endParaRPr lang="en-US"/>
          </a:p>
        </p:txBody>
      </p:sp>
    </p:spTree>
    <p:extLst>
      <p:ext uri="{BB962C8B-B14F-4D97-AF65-F5344CB8AC3E}">
        <p14:creationId xmlns:p14="http://schemas.microsoft.com/office/powerpoint/2010/main" val="2447311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panose="020F0502020204030204"/>
              </a:rPr>
              <a:t>The basic process of making PNPs are to Review what needs to be selected, Make the selections, and then Save the settings.</a:t>
            </a:r>
          </a:p>
          <a:p>
            <a:pPr marL="171450" indent="-171450">
              <a:buFont typeface="Arial"/>
              <a:buChar char="•"/>
            </a:pPr>
            <a:r>
              <a:rPr lang="en-US">
                <a:cs typeface="Calibri" panose="020F0502020204030204"/>
              </a:rPr>
              <a:t>As you'll see in the next slide, you can move through the tabs to view the available accommodation.</a:t>
            </a:r>
            <a:endParaRPr lang="en-US"/>
          </a:p>
          <a:p>
            <a:pPr marL="171450" indent="-171450">
              <a:buFont typeface="Arial"/>
              <a:buChar char="•"/>
            </a:pPr>
            <a:endParaRPr lang="en-US">
              <a:cs typeface="Calibri" panose="020F0502020204030204"/>
            </a:endParaRPr>
          </a:p>
          <a:p>
            <a:endParaRPr lang="en-US">
              <a:cs typeface="Calibri" panose="020F0502020204030204"/>
            </a:endParaRPr>
          </a:p>
          <a:p>
            <a:endParaRPr lang="en-US"/>
          </a:p>
          <a:p>
            <a:endParaRPr lang="en-US"/>
          </a:p>
          <a:p>
            <a:pPr fontAlgn="base"/>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27</a:t>
            </a:fld>
            <a:endParaRPr lang="en-US"/>
          </a:p>
        </p:txBody>
      </p:sp>
    </p:spTree>
    <p:extLst>
      <p:ext uri="{BB962C8B-B14F-4D97-AF65-F5344CB8AC3E}">
        <p14:creationId xmlns:p14="http://schemas.microsoft.com/office/powerpoint/2010/main" val="9439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panose="020F0502020204030204"/>
              </a:rPr>
              <a:t>Here is what it looks like when applying PNPs</a:t>
            </a:r>
            <a:endParaRPr lang="en-US"/>
          </a:p>
          <a:p>
            <a:pPr marL="171450" indent="-171450">
              <a:buFont typeface="Arial"/>
              <a:buChar char="•"/>
            </a:pPr>
            <a:r>
              <a:rPr lang="en-US">
                <a:cs typeface="Calibri" panose="020F0502020204030204"/>
              </a:rPr>
              <a:t>You'll need to select the Edit Settings button first to make any changes</a:t>
            </a:r>
          </a:p>
          <a:p>
            <a:pPr marL="171450" indent="-171450">
              <a:buFont typeface="Arial"/>
              <a:buChar char="•"/>
            </a:pPr>
            <a:r>
              <a:rPr lang="en-US">
                <a:cs typeface="Calibri" panose="020F0502020204030204"/>
              </a:rPr>
              <a:t>Use the tabs at the top to navigate between different accommodations</a:t>
            </a:r>
          </a:p>
          <a:p>
            <a:pPr marL="171450" indent="-171450">
              <a:buFont typeface="Arial"/>
              <a:buChar char="•"/>
            </a:pPr>
            <a:r>
              <a:rPr lang="en-US">
                <a:cs typeface="Calibri" panose="020F0502020204030204"/>
              </a:rPr>
              <a:t>Select the Save button when finished.</a:t>
            </a:r>
          </a:p>
          <a:p>
            <a:endParaRPr lang="en-US">
              <a:cs typeface="Calibri" panose="020F0502020204030204"/>
            </a:endParaRPr>
          </a:p>
          <a:p>
            <a:endParaRPr lang="en-US">
              <a:cs typeface="Calibri" panose="020F0502020204030204"/>
            </a:endParaRPr>
          </a:p>
          <a:p>
            <a:endParaRPr lang="en-US">
              <a:cs typeface="Calibri" panose="020F0502020204030204"/>
            </a:endParaRPr>
          </a:p>
          <a:p>
            <a:pPr fontAlgn="base"/>
            <a:endParaRPr lang="en-US">
              <a:cs typeface="Calibri" panose="020F0502020204030204"/>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28</a:t>
            </a:fld>
            <a:endParaRPr lang="en-US"/>
          </a:p>
        </p:txBody>
      </p:sp>
    </p:spTree>
    <p:extLst>
      <p:ext uri="{BB962C8B-B14F-4D97-AF65-F5344CB8AC3E}">
        <p14:creationId xmlns:p14="http://schemas.microsoft.com/office/powerpoint/2010/main" val="2762361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Another option to set or edit multiple students PNP settings at one time is with the PNP Setting (Abridged) Upload. </a:t>
            </a:r>
          </a:p>
          <a:p>
            <a:pPr marL="171450" indent="-171450">
              <a:buFont typeface="Arial"/>
              <a:buChar char="•"/>
            </a:pPr>
            <a:r>
              <a:rPr lang="en-US">
                <a:cs typeface="Calibri"/>
              </a:rPr>
              <a:t>You would go to Reports &gt; Data Extracts &gt; PNP Settings (Abridged), Click new File in the Action column. In the create extract pop up you select any needed drop downs and Excel as this will provide the accepted options in dropdowns.</a:t>
            </a:r>
          </a:p>
          <a:p>
            <a:pPr marL="171450" indent="-171450">
              <a:buFont typeface="Arial"/>
              <a:buChar char="•"/>
            </a:pPr>
            <a:r>
              <a:rPr lang="en-US">
                <a:cs typeface="Calibri"/>
              </a:rPr>
              <a:t>Click okay and the file will generate. Initially it will be in Queue and once it has generated you will see the Excel file icon. Select this icon to open the file. </a:t>
            </a:r>
          </a:p>
          <a:p>
            <a:pPr marL="171450" indent="-171450">
              <a:buFont typeface="Arial"/>
              <a:buChar char="•"/>
            </a:pPr>
            <a:r>
              <a:rPr lang="en-US">
                <a:cs typeface="Calibri"/>
              </a:rPr>
              <a:t>There are a few columns that need to be left blank that do not apply to </a:t>
            </a:r>
            <a:r>
              <a:rPr lang="en-US" err="1">
                <a:cs typeface="Calibri"/>
              </a:rPr>
              <a:t>Testlet</a:t>
            </a:r>
            <a:r>
              <a:rPr lang="en-US">
                <a:cs typeface="Calibri"/>
              </a:rPr>
              <a:t>.</a:t>
            </a:r>
          </a:p>
        </p:txBody>
      </p:sp>
      <p:sp>
        <p:nvSpPr>
          <p:cNvPr id="4" name="Slide Number Placeholder 3"/>
          <p:cNvSpPr>
            <a:spLocks noGrp="1"/>
          </p:cNvSpPr>
          <p:nvPr>
            <p:ph type="sldNum" sz="quarter" idx="10"/>
          </p:nvPr>
        </p:nvSpPr>
        <p:spPr/>
        <p:txBody>
          <a:bodyPr/>
          <a:lstStyle/>
          <a:p>
            <a:fld id="{A97F4A3D-92C9-274C-AB2F-66BCB5D8AA5F}" type="slidenum">
              <a:rPr lang="en-US" smtClean="0"/>
              <a:t>29</a:t>
            </a:fld>
            <a:endParaRPr lang="en-US"/>
          </a:p>
        </p:txBody>
      </p:sp>
    </p:spTree>
    <p:extLst>
      <p:ext uri="{BB962C8B-B14F-4D97-AF65-F5344CB8AC3E}">
        <p14:creationId xmlns:p14="http://schemas.microsoft.com/office/powerpoint/2010/main" val="2012341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Once all changes have been made to the PNP Settings (Abridged) Excel file you will need to save the file in the CSV format and then you are ready to upload it to </a:t>
            </a:r>
            <a:r>
              <a:rPr lang="en-US"/>
              <a:t>Educator Portal. </a:t>
            </a:r>
          </a:p>
          <a:p>
            <a:pPr marL="171450" indent="-171450">
              <a:buFont typeface="Arial"/>
              <a:buChar char="•"/>
            </a:pPr>
            <a:r>
              <a:rPr lang="en-US">
                <a:cs typeface="Calibri"/>
              </a:rPr>
              <a:t>Go to Settings &gt; Students &gt; Upload PNP tab, Click "Select File" and locate the file that you have edited and saved in the CSV format, Click open and then the Upload button. </a:t>
            </a:r>
          </a:p>
          <a:p>
            <a:pPr marL="171450" indent="-171450">
              <a:buFont typeface="Arial"/>
              <a:buChar char="•"/>
            </a:pPr>
            <a:r>
              <a:rPr lang="en-US">
                <a:cs typeface="Calibri"/>
              </a:rPr>
              <a:t>The file will first be in a pending status as it is being uploaded and then once it is finished the table will state how many rows were completed and if any row were rejected. If there were rejected rows a file will generate with the explanation in the File column.</a:t>
            </a:r>
          </a:p>
          <a:p>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30</a:t>
            </a:fld>
            <a:endParaRPr lang="en-US"/>
          </a:p>
        </p:txBody>
      </p:sp>
    </p:spTree>
    <p:extLst>
      <p:ext uri="{BB962C8B-B14F-4D97-AF65-F5344CB8AC3E}">
        <p14:creationId xmlns:p14="http://schemas.microsoft.com/office/powerpoint/2010/main" val="182720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Kite Educator Portal is used by educators for entering student accommodations, monitoring test sessions, and retrieving student/class data through data extracts. </a:t>
            </a:r>
          </a:p>
        </p:txBody>
      </p:sp>
      <p:sp>
        <p:nvSpPr>
          <p:cNvPr id="4" name="Slide Number Placeholder 3"/>
          <p:cNvSpPr>
            <a:spLocks noGrp="1"/>
          </p:cNvSpPr>
          <p:nvPr>
            <p:ph type="sldNum" sz="quarter" idx="5"/>
          </p:nvPr>
        </p:nvSpPr>
        <p:spPr/>
        <p:txBody>
          <a:bodyPr/>
          <a:lstStyle/>
          <a:p>
            <a:fld id="{A97F4A3D-92C9-274C-AB2F-66BCB5D8AA5F}" type="slidenum">
              <a:rPr lang="en-US" smtClean="0"/>
              <a:t>3</a:t>
            </a:fld>
            <a:endParaRPr lang="en-US"/>
          </a:p>
        </p:txBody>
      </p:sp>
    </p:spTree>
    <p:extLst>
      <p:ext uri="{BB962C8B-B14F-4D97-AF65-F5344CB8AC3E}">
        <p14:creationId xmlns:p14="http://schemas.microsoft.com/office/powerpoint/2010/main" val="2814109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order for students to take our tests, they </a:t>
            </a:r>
            <a:r>
              <a:rPr lang="en-US"/>
              <a:t>must have a username and password to access tests in Kite Student Portal.</a:t>
            </a:r>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31</a:t>
            </a:fld>
            <a:endParaRPr lang="en-US"/>
          </a:p>
        </p:txBody>
      </p:sp>
    </p:spTree>
    <p:extLst>
      <p:ext uri="{BB962C8B-B14F-4D97-AF65-F5344CB8AC3E}">
        <p14:creationId xmlns:p14="http://schemas.microsoft.com/office/powerpoint/2010/main" val="1456551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cs typeface="Calibri"/>
              </a:rPr>
              <a:t>Student logins for interim testing can be found under the interim tab when going to Interim &gt; My Tests &gt; Manage Tests &gt; Click search &gt; Select a row &gt; Click on the tickets button located at the bottom of the grid</a:t>
            </a:r>
          </a:p>
          <a:p>
            <a:pPr marL="171450" indent="-171450">
              <a:buFont typeface="Arial"/>
              <a:buChar char="•"/>
            </a:pPr>
            <a:r>
              <a:rPr lang="en-US">
                <a:cs typeface="Calibri"/>
              </a:rPr>
              <a:t>This will download a PDF with student logins who are assigned to that interim test.</a:t>
            </a:r>
          </a:p>
          <a:p>
            <a:pPr marL="171450" indent="-171450">
              <a:buFont typeface="Arial"/>
              <a:buChar char="•"/>
            </a:pPr>
            <a:r>
              <a:rPr lang="en-US"/>
              <a:t>You can also access student usernames and passwords from an extract on the Data Extracts page, which we'll talk about in the next slide.</a:t>
            </a:r>
            <a:endParaRPr lang="en-US">
              <a:cs typeface="Calibri"/>
            </a:endParaRPr>
          </a:p>
          <a:p>
            <a:endParaRPr lang="en-US"/>
          </a:p>
          <a:p>
            <a:endParaRPr lang="en-US"/>
          </a:p>
          <a:p>
            <a:endParaRPr lang="en-US"/>
          </a:p>
          <a:p>
            <a:endParaRPr lang="en-US">
              <a:cs typeface="Calibri"/>
            </a:endParaRPr>
          </a:p>
          <a:p>
            <a:endParaRPr lang="en-US">
              <a:cs typeface="Calibri"/>
            </a:endParaRPr>
          </a:p>
          <a:p>
            <a:pPr fontAlgn="base"/>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32</a:t>
            </a:fld>
            <a:endParaRPr lang="en-US"/>
          </a:p>
        </p:txBody>
      </p:sp>
    </p:spTree>
    <p:extLst>
      <p:ext uri="{BB962C8B-B14F-4D97-AF65-F5344CB8AC3E}">
        <p14:creationId xmlns:p14="http://schemas.microsoft.com/office/powerpoint/2010/main" val="218997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Student Logins can also be available in an extract.</a:t>
            </a:r>
          </a:p>
          <a:p>
            <a:pPr marL="171450" indent="-171450">
              <a:buFont typeface="Arial"/>
              <a:buChar char="•"/>
            </a:pPr>
            <a:r>
              <a:rPr lang="en-US"/>
              <a:t>To download the extract to your computer, you can go to Reports &gt; Data Extracts &gt; Student Usernames and Passwords.</a:t>
            </a:r>
            <a:endParaRPr lang="en-US">
              <a:cs typeface="Calibri"/>
            </a:endParaRPr>
          </a:p>
          <a:p>
            <a:pPr marL="171450" indent="-171450">
              <a:buFont typeface="Arial"/>
              <a:buChar char="•"/>
            </a:pPr>
            <a:r>
              <a:rPr lang="en-US"/>
              <a:t>Once the extract request has processed, a CSV or PDF icon will appear in the row along with the date in which the extract was requested.</a:t>
            </a:r>
            <a:endParaRPr lang="en-US">
              <a:cs typeface="Calibri"/>
            </a:endParaRPr>
          </a:p>
          <a:p>
            <a:pPr marL="171450" indent="-171450">
              <a:buFont typeface="Arial"/>
              <a:buChar char="•"/>
            </a:pPr>
            <a:r>
              <a:rPr lang="en-US">
                <a:cs typeface="Calibri"/>
              </a:rPr>
              <a:t>If you are downloading as a PDF, it will display with cut out marks. Up to 6 students will display on each page.</a:t>
            </a:r>
          </a:p>
          <a:p>
            <a:pPr marL="171450" indent="-171450">
              <a:buFont typeface="Arial"/>
              <a:buChar char="•"/>
            </a:pPr>
            <a:r>
              <a:rPr lang="en-US">
                <a:cs typeface="Calibri"/>
              </a:rPr>
              <a:t>Student usernames and passwords will stay the same throughout testing.  </a:t>
            </a:r>
          </a:p>
        </p:txBody>
      </p:sp>
      <p:sp>
        <p:nvSpPr>
          <p:cNvPr id="4" name="Slide Number Placeholder 3"/>
          <p:cNvSpPr>
            <a:spLocks noGrp="1"/>
          </p:cNvSpPr>
          <p:nvPr>
            <p:ph type="sldNum" sz="quarter" idx="10"/>
          </p:nvPr>
        </p:nvSpPr>
        <p:spPr/>
        <p:txBody>
          <a:bodyPr/>
          <a:lstStyle/>
          <a:p>
            <a:fld id="{A97F4A3D-92C9-274C-AB2F-66BCB5D8AA5F}" type="slidenum">
              <a:rPr lang="en-US" smtClean="0"/>
              <a:t>33</a:t>
            </a:fld>
            <a:endParaRPr lang="en-US"/>
          </a:p>
        </p:txBody>
      </p:sp>
    </p:spTree>
    <p:extLst>
      <p:ext uri="{BB962C8B-B14F-4D97-AF65-F5344CB8AC3E}">
        <p14:creationId xmlns:p14="http://schemas.microsoft.com/office/powerpoint/2010/main" val="2717317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Educator Portal offers the ability for some roles to monitor test sessions in real time. We’re going to take a look at how it works and it’s usefulness. </a:t>
            </a:r>
          </a:p>
        </p:txBody>
      </p:sp>
      <p:sp>
        <p:nvSpPr>
          <p:cNvPr id="4" name="Slide Number Placeholder 3"/>
          <p:cNvSpPr>
            <a:spLocks noGrp="1"/>
          </p:cNvSpPr>
          <p:nvPr>
            <p:ph type="sldNum" sz="quarter" idx="5"/>
          </p:nvPr>
        </p:nvSpPr>
        <p:spPr/>
        <p:txBody>
          <a:bodyPr/>
          <a:lstStyle/>
          <a:p>
            <a:fld id="{A97F4A3D-92C9-274C-AB2F-66BCB5D8AA5F}" type="slidenum">
              <a:rPr lang="en-US" smtClean="0"/>
              <a:t>34</a:t>
            </a:fld>
            <a:endParaRPr lang="en-US"/>
          </a:p>
        </p:txBody>
      </p:sp>
    </p:spTree>
    <p:extLst>
      <p:ext uri="{BB962C8B-B14F-4D97-AF65-F5344CB8AC3E}">
        <p14:creationId xmlns:p14="http://schemas.microsoft.com/office/powerpoint/2010/main" val="596462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When monitoring tests, you will be able to see which students have started the test and whether they have completed various sections of the test.</a:t>
            </a:r>
          </a:p>
          <a:p>
            <a:pPr marL="171450" indent="-171450">
              <a:buFont typeface="Arial"/>
              <a:buChar char="•"/>
            </a:pPr>
            <a:r>
              <a:rPr lang="en-US">
                <a:cs typeface="Calibri"/>
              </a:rPr>
              <a:t>Monitoring interim testing can be done under the interim tab when going to Interim &gt; My tests &gt; Manage Tests &gt; Select section to monitor &gt; Click the Monitor located at the bottom the gird.</a:t>
            </a:r>
          </a:p>
          <a:p>
            <a:pPr fontAlgn="base"/>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35</a:t>
            </a:fld>
            <a:endParaRPr lang="en-US"/>
          </a:p>
        </p:txBody>
      </p:sp>
    </p:spTree>
    <p:extLst>
      <p:ext uri="{BB962C8B-B14F-4D97-AF65-F5344CB8AC3E}">
        <p14:creationId xmlns:p14="http://schemas.microsoft.com/office/powerpoint/2010/main" val="3371141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On the Monitor Test Session overlay screen, it will list the students name and show the "Overall Status" which will indicate whether or not the student has started a test. </a:t>
            </a:r>
          </a:p>
        </p:txBody>
      </p:sp>
      <p:sp>
        <p:nvSpPr>
          <p:cNvPr id="4" name="Slide Number Placeholder 3"/>
          <p:cNvSpPr>
            <a:spLocks noGrp="1"/>
          </p:cNvSpPr>
          <p:nvPr>
            <p:ph type="sldNum" sz="quarter" idx="10"/>
          </p:nvPr>
        </p:nvSpPr>
        <p:spPr/>
        <p:txBody>
          <a:bodyPr/>
          <a:lstStyle/>
          <a:p>
            <a:fld id="{A97F4A3D-92C9-274C-AB2F-66BCB5D8AA5F}" type="slidenum">
              <a:rPr lang="en-US" smtClean="0"/>
              <a:t>36</a:t>
            </a:fld>
            <a:endParaRPr lang="en-US"/>
          </a:p>
        </p:txBody>
      </p:sp>
    </p:spTree>
    <p:extLst>
      <p:ext uri="{BB962C8B-B14F-4D97-AF65-F5344CB8AC3E}">
        <p14:creationId xmlns:p14="http://schemas.microsoft.com/office/powerpoint/2010/main" val="1667028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As we'll see in the next slide, test administrators can see the number of unanswered questions and the answer legend.</a:t>
            </a:r>
          </a:p>
          <a:p>
            <a:pPr marL="171450" indent="-171450">
              <a:buFont typeface="Arial"/>
              <a:buChar char="•"/>
            </a:pPr>
            <a:r>
              <a:rPr lang="en-US">
                <a:cs typeface="Calibri" panose="020F0502020204030204"/>
              </a:rPr>
              <a:t>If there are any unanswered items,</a:t>
            </a:r>
            <a:r>
              <a:rPr lang="en-US"/>
              <a:t> test administrators can see which specific item has not yet been answered for individual students. </a:t>
            </a:r>
            <a:endParaRPr lang="en-US">
              <a:cs typeface="Calibri"/>
            </a:endParaRPr>
          </a:p>
          <a:p>
            <a:pPr marL="171450" indent="-171450">
              <a:buFont typeface="Arial"/>
              <a:buChar char="•"/>
            </a:pPr>
            <a:r>
              <a:rPr lang="en-US">
                <a:cs typeface="Calibri"/>
              </a:rPr>
              <a:t>Many educators will have students wait to submit the test until they can confirm everything is answered </a:t>
            </a:r>
          </a:p>
        </p:txBody>
      </p:sp>
      <p:sp>
        <p:nvSpPr>
          <p:cNvPr id="4" name="Slide Number Placeholder 3"/>
          <p:cNvSpPr>
            <a:spLocks noGrp="1"/>
          </p:cNvSpPr>
          <p:nvPr>
            <p:ph type="sldNum" sz="quarter" idx="10"/>
          </p:nvPr>
        </p:nvSpPr>
        <p:spPr/>
        <p:txBody>
          <a:bodyPr/>
          <a:lstStyle/>
          <a:p>
            <a:fld id="{A97F4A3D-92C9-274C-AB2F-66BCB5D8AA5F}" type="slidenum">
              <a:rPr lang="en-US" smtClean="0"/>
              <a:t>37</a:t>
            </a:fld>
            <a:endParaRPr lang="en-US"/>
          </a:p>
        </p:txBody>
      </p:sp>
    </p:spTree>
    <p:extLst>
      <p:ext uri="{BB962C8B-B14F-4D97-AF65-F5344CB8AC3E}">
        <p14:creationId xmlns:p14="http://schemas.microsoft.com/office/powerpoint/2010/main" val="3619535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panose="020F0502020204030204"/>
              </a:rPr>
              <a:t>As we view this monitoring session you can see the student name, Status, number of unanswered questions and then the status on a per question and per section basis. We’ll touch on the importance of status later. The image shows a complete status with zero unanswered questions. That student has then responded to every question in this test and has gone though the review process to finalize their answers. This is the most common status and outcome.</a:t>
            </a:r>
            <a:endParaRPr lang="en-US"/>
          </a:p>
          <a:p>
            <a:pPr marL="171450" indent="-171450">
              <a:buFont typeface="Arial"/>
              <a:buChar char="•"/>
            </a:pPr>
            <a:r>
              <a:rPr lang="en-US">
                <a:cs typeface="Calibri" panose="020F0502020204030204"/>
              </a:rPr>
              <a:t>The student below has a status of </a:t>
            </a:r>
            <a:r>
              <a:rPr lang="en-US" err="1">
                <a:cs typeface="Calibri" panose="020F0502020204030204"/>
              </a:rPr>
              <a:t>unusued</a:t>
            </a:r>
            <a:r>
              <a:rPr lang="en-US">
                <a:cs typeface="Calibri" panose="020F0502020204030204"/>
              </a:rPr>
              <a:t> and progress is N/A. This status indicates the student has not began testing. </a:t>
            </a:r>
          </a:p>
          <a:p>
            <a:pPr marL="171450" indent="-171450">
              <a:buFont typeface="Arial"/>
              <a:buChar char="•"/>
            </a:pPr>
            <a:r>
              <a:rPr lang="en-US">
                <a:cs typeface="Calibri" panose="020F0502020204030204"/>
              </a:rPr>
              <a:t>Make sure to check the legend at the bottom as it corresponds to the blue circles on each column. They represent individual questions. The test shown is ONE test that has TWO sections and each section has TWO items within. Filled is answered, hollow is unanswered. </a:t>
            </a:r>
          </a:p>
        </p:txBody>
      </p:sp>
      <p:sp>
        <p:nvSpPr>
          <p:cNvPr id="4" name="Slide Number Placeholder 3"/>
          <p:cNvSpPr>
            <a:spLocks noGrp="1"/>
          </p:cNvSpPr>
          <p:nvPr>
            <p:ph type="sldNum" sz="quarter" idx="10"/>
          </p:nvPr>
        </p:nvSpPr>
        <p:spPr/>
        <p:txBody>
          <a:bodyPr/>
          <a:lstStyle/>
          <a:p>
            <a:fld id="{A97F4A3D-92C9-274C-AB2F-66BCB5D8AA5F}" type="slidenum">
              <a:rPr lang="en-US" smtClean="0"/>
              <a:t>38</a:t>
            </a:fld>
            <a:endParaRPr lang="en-US"/>
          </a:p>
        </p:txBody>
      </p:sp>
    </p:spTree>
    <p:extLst>
      <p:ext uri="{BB962C8B-B14F-4D97-AF65-F5344CB8AC3E}">
        <p14:creationId xmlns:p14="http://schemas.microsoft.com/office/powerpoint/2010/main" val="2476146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will be breaks showing different sections to help you see where the student actually is or how far they have gotten. </a:t>
            </a:r>
          </a:p>
          <a:p>
            <a:endParaRPr lang="en-US"/>
          </a:p>
          <a:p>
            <a:r>
              <a:rPr lang="en-US"/>
              <a:t>We show here some of the button options in the bottom left. The Reactivate button and the End Test Session button. While the test will automatically end after the student completes it or after a set timeout period, it may become necessary to reactivate the test session. Only a “complete” status will be able to be reactivated. So it will often be needed to end the test session so that reactivation can be done.</a:t>
            </a:r>
          </a:p>
        </p:txBody>
      </p:sp>
      <p:sp>
        <p:nvSpPr>
          <p:cNvPr id="4" name="Slide Number Placeholder 3"/>
          <p:cNvSpPr>
            <a:spLocks noGrp="1"/>
          </p:cNvSpPr>
          <p:nvPr>
            <p:ph type="sldNum" sz="quarter" idx="10"/>
          </p:nvPr>
        </p:nvSpPr>
        <p:spPr/>
        <p:txBody>
          <a:bodyPr/>
          <a:lstStyle/>
          <a:p>
            <a:fld id="{A97F4A3D-92C9-274C-AB2F-66BCB5D8AA5F}" type="slidenum">
              <a:rPr lang="en-US" smtClean="0"/>
              <a:t>39</a:t>
            </a:fld>
            <a:endParaRPr lang="en-US"/>
          </a:p>
        </p:txBody>
      </p:sp>
    </p:spTree>
    <p:extLst>
      <p:ext uri="{BB962C8B-B14F-4D97-AF65-F5344CB8AC3E}">
        <p14:creationId xmlns:p14="http://schemas.microsoft.com/office/powerpoint/2010/main" val="2652423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provide various levels and types of report on student progress as well as various other metrics. </a:t>
            </a:r>
          </a:p>
        </p:txBody>
      </p:sp>
      <p:sp>
        <p:nvSpPr>
          <p:cNvPr id="4" name="Slide Number Placeholder 3"/>
          <p:cNvSpPr>
            <a:spLocks noGrp="1"/>
          </p:cNvSpPr>
          <p:nvPr>
            <p:ph type="sldNum" sz="quarter" idx="5"/>
          </p:nvPr>
        </p:nvSpPr>
        <p:spPr/>
        <p:txBody>
          <a:bodyPr/>
          <a:lstStyle/>
          <a:p>
            <a:fld id="{A97F4A3D-92C9-274C-AB2F-66BCB5D8AA5F}" type="slidenum">
              <a:rPr lang="en-US" smtClean="0"/>
              <a:t>40</a:t>
            </a:fld>
            <a:endParaRPr lang="en-US"/>
          </a:p>
        </p:txBody>
      </p:sp>
    </p:spTree>
    <p:extLst>
      <p:ext uri="{BB962C8B-B14F-4D97-AF65-F5344CB8AC3E}">
        <p14:creationId xmlns:p14="http://schemas.microsoft.com/office/powerpoint/2010/main" val="63414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URL: </a:t>
            </a:r>
            <a:r>
              <a:rPr lang="en-US">
                <a:hlinkClick r:id="rId3"/>
              </a:rPr>
              <a:t>https://educator-testlet.kiteaai.org</a:t>
            </a:r>
            <a:endParaRPr lang="en-US">
              <a:cs typeface="Calibri"/>
            </a:endParaRPr>
          </a:p>
          <a:p>
            <a:endParaRPr lang="en-US">
              <a:cs typeface="Calibri"/>
            </a:endParaRPr>
          </a:p>
          <a:p>
            <a:r>
              <a:rPr lang="en-US">
                <a:cs typeface="Calibri"/>
              </a:rPr>
              <a:t>The image shown is what users will see at the login page of Kite Educator Portal. </a:t>
            </a:r>
          </a:p>
          <a:p>
            <a:endParaRPr lang="en-US">
              <a:cs typeface="Calibri"/>
            </a:endParaRPr>
          </a:p>
          <a:p>
            <a:r>
              <a:rPr lang="en-US">
                <a:cs typeface="Calibri"/>
              </a:rPr>
              <a:t>Users will use their full email for the username. Password they set when activating their account. </a:t>
            </a:r>
          </a:p>
          <a:p>
            <a:endParaRPr lang="en-US">
              <a:cs typeface="Calibri"/>
            </a:endParaRPr>
          </a:p>
          <a:p>
            <a:r>
              <a:rPr lang="en-US">
                <a:cs typeface="Calibri"/>
              </a:rPr>
              <a:t>Users can request a reset password link if they have forgotten their password.</a:t>
            </a:r>
          </a:p>
          <a:p>
            <a:r>
              <a:rPr lang="en-US">
                <a:cs typeface="Calibri"/>
              </a:rPr>
              <a:t>- Account must be active in order to use this function.</a:t>
            </a:r>
          </a:p>
        </p:txBody>
      </p:sp>
      <p:sp>
        <p:nvSpPr>
          <p:cNvPr id="4" name="Slide Number Placeholder 3"/>
          <p:cNvSpPr>
            <a:spLocks noGrp="1"/>
          </p:cNvSpPr>
          <p:nvPr>
            <p:ph type="sldNum" sz="quarter" idx="10"/>
          </p:nvPr>
        </p:nvSpPr>
        <p:spPr/>
        <p:txBody>
          <a:bodyPr/>
          <a:lstStyle/>
          <a:p>
            <a:fld id="{A97F4A3D-92C9-274C-AB2F-66BCB5D8AA5F}" type="slidenum">
              <a:rPr lang="en-US" smtClean="0"/>
              <a:t>4</a:t>
            </a:fld>
            <a:endParaRPr lang="en-US"/>
          </a:p>
        </p:txBody>
      </p:sp>
    </p:spTree>
    <p:extLst>
      <p:ext uri="{BB962C8B-B14F-4D97-AF65-F5344CB8AC3E}">
        <p14:creationId xmlns:p14="http://schemas.microsoft.com/office/powerpoint/2010/main" val="506439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fontAlgn="base"/>
            <a:r>
              <a:rPr lang="en-US">
                <a:cs typeface="Calibri"/>
              </a:rPr>
              <a:t>Inside the interim tab we have a section for showing the predictive reports associated with the predictive assessments. We allow individual student reports as well as an enhanced bundling function allowing higher level users to choose from various locations and criteria to pull data together in one report.</a:t>
            </a:r>
          </a:p>
        </p:txBody>
      </p:sp>
      <p:sp>
        <p:nvSpPr>
          <p:cNvPr id="4" name="Slide Number Placeholder 3"/>
          <p:cNvSpPr>
            <a:spLocks noGrp="1"/>
          </p:cNvSpPr>
          <p:nvPr>
            <p:ph type="sldNum" sz="quarter" idx="10"/>
          </p:nvPr>
        </p:nvSpPr>
        <p:spPr/>
        <p:txBody>
          <a:bodyPr/>
          <a:lstStyle/>
          <a:p>
            <a:fld id="{A97F4A3D-92C9-274C-AB2F-66BCB5D8AA5F}" type="slidenum">
              <a:rPr lang="en-US" smtClean="0"/>
              <a:t>41</a:t>
            </a:fld>
            <a:endParaRPr lang="en-US"/>
          </a:p>
        </p:txBody>
      </p:sp>
    </p:spTree>
    <p:extLst>
      <p:ext uri="{BB962C8B-B14F-4D97-AF65-F5344CB8AC3E}">
        <p14:creationId xmlns:p14="http://schemas.microsoft.com/office/powerpoint/2010/main" val="4158100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fontAlgn="base"/>
            <a:r>
              <a:rPr lang="en-US">
                <a:cs typeface="Calibri"/>
              </a:rPr>
              <a:t>The Individual Student Report will give information only on the student that is associated with that report. You will use the process of dropdowns we’ve shown before in various other areas of Educator Portal to select criteria and narrow down the location of the student and testing season. You’ll be presented with all applicable students with reports. Clicking one of the student’s names provides the PDF copy of the student’s testing results, also based off of the criteria you select in the dropdowns. </a:t>
            </a:r>
          </a:p>
        </p:txBody>
      </p:sp>
      <p:sp>
        <p:nvSpPr>
          <p:cNvPr id="4" name="Slide Number Placeholder 3"/>
          <p:cNvSpPr>
            <a:spLocks noGrp="1"/>
          </p:cNvSpPr>
          <p:nvPr>
            <p:ph type="sldNum" sz="quarter" idx="10"/>
          </p:nvPr>
        </p:nvSpPr>
        <p:spPr/>
        <p:txBody>
          <a:bodyPr/>
          <a:lstStyle/>
          <a:p>
            <a:fld id="{A97F4A3D-92C9-274C-AB2F-66BCB5D8AA5F}" type="slidenum">
              <a:rPr lang="en-US" smtClean="0"/>
              <a:t>42</a:t>
            </a:fld>
            <a:endParaRPr lang="en-US"/>
          </a:p>
        </p:txBody>
      </p:sp>
    </p:spTree>
    <p:extLst>
      <p:ext uri="{BB962C8B-B14F-4D97-AF65-F5344CB8AC3E}">
        <p14:creationId xmlns:p14="http://schemas.microsoft.com/office/powerpoint/2010/main" val="4145544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fontAlgn="base"/>
            <a:r>
              <a:rPr lang="en-US">
                <a:cs typeface="Calibri"/>
              </a:rPr>
              <a:t>Bundled reports are great for District and upper level Building or School roles. They allow those users to select similar criteria as the last slide to simply get a collection of the reports shown on the last slide. </a:t>
            </a:r>
          </a:p>
        </p:txBody>
      </p:sp>
      <p:sp>
        <p:nvSpPr>
          <p:cNvPr id="4" name="Slide Number Placeholder 3"/>
          <p:cNvSpPr>
            <a:spLocks noGrp="1"/>
          </p:cNvSpPr>
          <p:nvPr>
            <p:ph type="sldNum" sz="quarter" idx="10"/>
          </p:nvPr>
        </p:nvSpPr>
        <p:spPr/>
        <p:txBody>
          <a:bodyPr/>
          <a:lstStyle/>
          <a:p>
            <a:fld id="{A97F4A3D-92C9-274C-AB2F-66BCB5D8AA5F}" type="slidenum">
              <a:rPr lang="en-US" smtClean="0"/>
              <a:t>43</a:t>
            </a:fld>
            <a:endParaRPr lang="en-US"/>
          </a:p>
        </p:txBody>
      </p:sp>
    </p:spTree>
    <p:extLst>
      <p:ext uri="{BB962C8B-B14F-4D97-AF65-F5344CB8AC3E}">
        <p14:creationId xmlns:p14="http://schemas.microsoft.com/office/powerpoint/2010/main" val="4173514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Kite Student Portal is an application that must be installed for the students to take tests using our system. We provide applications, support and documentation for Pc, Mac, Chromebook and iPad.</a:t>
            </a:r>
          </a:p>
        </p:txBody>
      </p:sp>
      <p:sp>
        <p:nvSpPr>
          <p:cNvPr id="4" name="Slide Number Placeholder 3"/>
          <p:cNvSpPr>
            <a:spLocks noGrp="1"/>
          </p:cNvSpPr>
          <p:nvPr>
            <p:ph type="sldNum" sz="quarter" idx="5"/>
          </p:nvPr>
        </p:nvSpPr>
        <p:spPr/>
        <p:txBody>
          <a:bodyPr/>
          <a:lstStyle/>
          <a:p>
            <a:fld id="{A97F4A3D-92C9-274C-AB2F-66BCB5D8AA5F}" type="slidenum">
              <a:rPr lang="en-US" smtClean="0"/>
              <a:t>44</a:t>
            </a:fld>
            <a:endParaRPr lang="en-US"/>
          </a:p>
        </p:txBody>
      </p:sp>
    </p:spTree>
    <p:extLst>
      <p:ext uri="{BB962C8B-B14F-4D97-AF65-F5344CB8AC3E}">
        <p14:creationId xmlns:p14="http://schemas.microsoft.com/office/powerpoint/2010/main" val="1935039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US" sz="1200" b="0" i="0" kern="1200">
                <a:solidFill>
                  <a:schemeClr val="tx1"/>
                </a:solidFill>
                <a:effectLst/>
                <a:latin typeface="+mn-lt"/>
                <a:ea typeface="+mn-ea"/>
                <a:cs typeface="+mn-cs"/>
              </a:rPr>
              <a:t>Please remember this is not an absolute list for the school year.</a:t>
            </a:r>
            <a:r>
              <a:rPr lang="en-US"/>
              <a:t>  </a:t>
            </a:r>
            <a:r>
              <a:rPr lang="en-US" sz="1200" b="0" i="0" kern="1200">
                <a:solidFill>
                  <a:schemeClr val="tx1"/>
                </a:solidFill>
                <a:effectLst/>
                <a:latin typeface="+mn-lt"/>
                <a:ea typeface="+mn-ea"/>
                <a:cs typeface="+mn-cs"/>
              </a:rPr>
              <a:t>As updates are released for operating systems, we work quickly verifying things work as they should and have them added to the list as soon as they check out. </a:t>
            </a:r>
          </a:p>
          <a:p>
            <a:pPr marL="285750" indent="-285750">
              <a:buFont typeface="Arial"/>
              <a:buChar char="•"/>
              <a:defRPr/>
            </a:pPr>
            <a:r>
              <a:rPr lang="en-US">
                <a:cs typeface="Calibri"/>
              </a:rPr>
              <a:t>For the 22-23 school year, Kite Student Portal is currently on version 10.0.0</a:t>
            </a:r>
          </a:p>
        </p:txBody>
      </p:sp>
      <p:sp>
        <p:nvSpPr>
          <p:cNvPr id="4" name="Slide Number Placeholder 3"/>
          <p:cNvSpPr>
            <a:spLocks noGrp="1"/>
          </p:cNvSpPr>
          <p:nvPr>
            <p:ph type="sldNum" sz="quarter" idx="10"/>
          </p:nvPr>
        </p:nvSpPr>
        <p:spPr/>
        <p:txBody>
          <a:bodyPr/>
          <a:lstStyle/>
          <a:p>
            <a:fld id="{A97F4A3D-92C9-274C-AB2F-66BCB5D8AA5F}" type="slidenum">
              <a:rPr lang="en-US" smtClean="0"/>
              <a:t>45</a:t>
            </a:fld>
            <a:endParaRPr lang="en-US"/>
          </a:p>
        </p:txBody>
      </p:sp>
    </p:spTree>
    <p:extLst>
      <p:ext uri="{BB962C8B-B14F-4D97-AF65-F5344CB8AC3E}">
        <p14:creationId xmlns:p14="http://schemas.microsoft.com/office/powerpoint/2010/main" val="2289555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cs typeface="Calibri"/>
              </a:rPr>
              <a:t>The install for Chromebooks is still to be determined.</a:t>
            </a:r>
            <a:endParaRPr lang="en-US"/>
          </a:p>
          <a:p>
            <a:pPr marL="171450" indent="-171450">
              <a:buFont typeface="Arial" panose="020B0604020202020204" pitchFamily="34" charset="0"/>
              <a:buChar char="•"/>
              <a:defRPr/>
            </a:pPr>
            <a:r>
              <a:rPr lang="en-US"/>
              <a:t>For iPads the Testlet Kite Student Portal is available in the App Store to be downloaded. The app can be installed individually or push to the devices with MDM software. </a:t>
            </a:r>
            <a:endParaRPr lang="en-US" b="0" i="0">
              <a:effectLst/>
              <a:cs typeface="Calibri"/>
            </a:endParaRPr>
          </a:p>
          <a:p>
            <a:pPr marL="171450" indent="-171450">
              <a:buFont typeface="Arial" panose="020B0604020202020204" pitchFamily="34" charset="0"/>
              <a:buChar char="•"/>
              <a:defRPr/>
            </a:pPr>
            <a:r>
              <a:rPr lang="en-US"/>
              <a:t>For Mac the install is available as a .dmg  and it can be installed individually or pushed to the devices.  </a:t>
            </a:r>
            <a:endParaRPr lang="en-US">
              <a:cs typeface="Calibri" panose="020F0502020204030204"/>
            </a:endParaRPr>
          </a:p>
          <a:p>
            <a:pPr marL="171450" indent="-171450">
              <a:buFont typeface="Arial,Sans-Serif" panose="020B0604020202020204" pitchFamily="34" charset="0"/>
              <a:buChar char="•"/>
              <a:defRPr/>
            </a:pPr>
            <a:r>
              <a:rPr lang="en-US"/>
              <a:t>Windows install is available as an .exe and .</a:t>
            </a:r>
            <a:r>
              <a:rPr lang="en-US" err="1"/>
              <a:t>msi</a:t>
            </a:r>
            <a:r>
              <a:rPr lang="en-US"/>
              <a:t> and it can be installed individually or pushed to the devices.  </a:t>
            </a:r>
            <a:endParaRPr lang="en-US" b="0" i="0">
              <a:effectLst/>
              <a:cs typeface="Calibri"/>
            </a:endParaRPr>
          </a:p>
          <a:p>
            <a:pPr>
              <a:defRPr/>
            </a:pPr>
            <a:endParaRPr lang="en-US">
              <a:cs typeface="Calibri" panose="020F0502020204030204"/>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46</a:t>
            </a:fld>
            <a:endParaRPr lang="en-US"/>
          </a:p>
        </p:txBody>
      </p:sp>
    </p:spTree>
    <p:extLst>
      <p:ext uri="{BB962C8B-B14F-4D97-AF65-F5344CB8AC3E}">
        <p14:creationId xmlns:p14="http://schemas.microsoft.com/office/powerpoint/2010/main" val="604147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Here are a list of the current installation links available for the </a:t>
            </a:r>
            <a:r>
              <a:rPr lang="en-US" err="1">
                <a:cs typeface="Calibri"/>
              </a:rPr>
              <a:t>Testlet</a:t>
            </a:r>
            <a:r>
              <a:rPr lang="en-US">
                <a:cs typeface="Calibri"/>
              </a:rPr>
              <a:t> Kite Student Portal application. </a:t>
            </a:r>
            <a:endParaRPr lang="en-US"/>
          </a:p>
        </p:txBody>
      </p:sp>
      <p:sp>
        <p:nvSpPr>
          <p:cNvPr id="4" name="Slide Number Placeholder 3"/>
          <p:cNvSpPr>
            <a:spLocks noGrp="1"/>
          </p:cNvSpPr>
          <p:nvPr>
            <p:ph type="sldNum" sz="quarter" idx="5"/>
          </p:nvPr>
        </p:nvSpPr>
        <p:spPr/>
        <p:txBody>
          <a:bodyPr/>
          <a:lstStyle/>
          <a:p>
            <a:fld id="{A97F4A3D-92C9-274C-AB2F-66BCB5D8AA5F}" type="slidenum">
              <a:rPr lang="en-US" smtClean="0"/>
              <a:t>47</a:t>
            </a:fld>
            <a:endParaRPr lang="en-US"/>
          </a:p>
        </p:txBody>
      </p:sp>
    </p:spTree>
    <p:extLst>
      <p:ext uri="{BB962C8B-B14F-4D97-AF65-F5344CB8AC3E}">
        <p14:creationId xmlns:p14="http://schemas.microsoft.com/office/powerpoint/2010/main" val="1146720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Kite Suite captures telemetry data through Kite Student Portal including testing time, response time, and click histories. </a:t>
            </a:r>
          </a:p>
          <a:p>
            <a:pPr marL="171450" indent="-171450">
              <a:buFont typeface="Arial"/>
              <a:buChar char="•"/>
            </a:pPr>
            <a:r>
              <a:rPr lang="en-US"/>
              <a:t>Whenever the student starts and ends the test, the start and end times are captured and stored in our database. In addition, the test status is updated to in-progress or completed to reflect the student’s testing status. The student responses are saved to the database as the student answers the question and navigates to the next question. This ensures all the student responses are saved to the database. The student login and click history information is captured and stored onto S3 periodically without affecting the performance or student experience in taking the test.</a:t>
            </a:r>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48</a:t>
            </a:fld>
            <a:endParaRPr lang="en-US"/>
          </a:p>
        </p:txBody>
      </p:sp>
    </p:spTree>
    <p:extLst>
      <p:ext uri="{BB962C8B-B14F-4D97-AF65-F5344CB8AC3E}">
        <p14:creationId xmlns:p14="http://schemas.microsoft.com/office/powerpoint/2010/main" val="90788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Students will launch the </a:t>
            </a:r>
            <a:r>
              <a:rPr lang="en-US" err="1">
                <a:cs typeface="Calibri"/>
              </a:rPr>
              <a:t>Testlet</a:t>
            </a:r>
            <a:r>
              <a:rPr lang="en-US">
                <a:cs typeface="Calibri"/>
              </a:rPr>
              <a:t> Kite Student Portal on their testing device. Enter the username and password that the test administrator got from Educator Portal and click sign in.</a:t>
            </a:r>
          </a:p>
          <a:p>
            <a:pPr marL="171450" indent="-171450">
              <a:buFont typeface="Arial"/>
              <a:buChar char="•"/>
            </a:pPr>
            <a:r>
              <a:rPr lang="en-US">
                <a:cs typeface="Calibri"/>
              </a:rPr>
              <a:t>This will bring the student to the Student Portal Landing page where they will select Take a test to begin testing. </a:t>
            </a:r>
          </a:p>
        </p:txBody>
      </p:sp>
      <p:sp>
        <p:nvSpPr>
          <p:cNvPr id="4" name="Slide Number Placeholder 3"/>
          <p:cNvSpPr>
            <a:spLocks noGrp="1"/>
          </p:cNvSpPr>
          <p:nvPr>
            <p:ph type="sldNum" sz="quarter" idx="10"/>
          </p:nvPr>
        </p:nvSpPr>
        <p:spPr/>
        <p:txBody>
          <a:bodyPr/>
          <a:lstStyle/>
          <a:p>
            <a:fld id="{A97F4A3D-92C9-274C-AB2F-66BCB5D8AA5F}" type="slidenum">
              <a:rPr lang="en-US" smtClean="0"/>
              <a:t>49</a:t>
            </a:fld>
            <a:endParaRPr lang="en-US"/>
          </a:p>
        </p:txBody>
      </p:sp>
    </p:spTree>
    <p:extLst>
      <p:ext uri="{BB962C8B-B14F-4D97-AF65-F5344CB8AC3E}">
        <p14:creationId xmlns:p14="http://schemas.microsoft.com/office/powerpoint/2010/main" val="2452943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App is easy to use and provides the user with options to take a test, practice first, sign out which will take you back to that login page noted on the previous slide or to “close” Kite which will close the app and return you to your normal desktop environment. </a:t>
            </a:r>
          </a:p>
          <a:p>
            <a:endParaRPr lang="en-US"/>
          </a:p>
          <a:p>
            <a:r>
              <a:rPr lang="en-US"/>
              <a:t>If a student has multiple tests, they will show. If a student has tests available from different testing subjects or programs they will also show. </a:t>
            </a:r>
          </a:p>
        </p:txBody>
      </p:sp>
      <p:sp>
        <p:nvSpPr>
          <p:cNvPr id="4" name="Slide Number Placeholder 3"/>
          <p:cNvSpPr>
            <a:spLocks noGrp="1"/>
          </p:cNvSpPr>
          <p:nvPr>
            <p:ph type="sldNum" sz="quarter" idx="5"/>
          </p:nvPr>
        </p:nvSpPr>
        <p:spPr/>
        <p:txBody>
          <a:bodyPr/>
          <a:lstStyle/>
          <a:p>
            <a:fld id="{A97F4A3D-92C9-274C-AB2F-66BCB5D8AA5F}" type="slidenum">
              <a:rPr lang="en-US" smtClean="0"/>
              <a:t>50</a:t>
            </a:fld>
            <a:endParaRPr lang="en-US"/>
          </a:p>
        </p:txBody>
      </p:sp>
    </p:spTree>
    <p:extLst>
      <p:ext uri="{BB962C8B-B14F-4D97-AF65-F5344CB8AC3E}">
        <p14:creationId xmlns:p14="http://schemas.microsoft.com/office/powerpoint/2010/main" val="131580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view of the Educator Portal Homepage. From top to Bottom we have the “Role” dropdowns that allow users with multiple locations and/or multiple roles to easily switch between them. Below that is our blue navigation button set. These buttons and their sub-menus will take users through everything Educator Portal has to offer including student and roster information, user modification in some roles and data extracts on testing status. </a:t>
            </a:r>
          </a:p>
          <a:p>
            <a:endParaRPr lang="en-US"/>
          </a:p>
          <a:p>
            <a:r>
              <a:rPr lang="en-US"/>
              <a:t>Below that and to the right is the link to “My Profile” which contains personal settings changes like password modification, display name change and per-user security agreements. </a:t>
            </a:r>
          </a:p>
          <a:p>
            <a:endParaRPr lang="en-US"/>
          </a:p>
          <a:p>
            <a:r>
              <a:rPr lang="en-US"/>
              <a:t>Quick links is below that and provides users with some common shortcuts to specifics areas. They are set by role. In the image you can see this role example has links to rosters and extracts.</a:t>
            </a:r>
          </a:p>
          <a:p>
            <a:endParaRPr lang="en-US"/>
          </a:p>
          <a:p>
            <a:r>
              <a:rPr lang="en-US"/>
              <a:t>Take a look at the right example image. We also have a system for showing announcements on the Educator Portal home page. This is primary used for informing users of a new Student Portal version or other user-focused news.</a:t>
            </a:r>
          </a:p>
        </p:txBody>
      </p:sp>
      <p:sp>
        <p:nvSpPr>
          <p:cNvPr id="4" name="Slide Number Placeholder 3"/>
          <p:cNvSpPr>
            <a:spLocks noGrp="1"/>
          </p:cNvSpPr>
          <p:nvPr>
            <p:ph type="sldNum" sz="quarter" idx="5"/>
          </p:nvPr>
        </p:nvSpPr>
        <p:spPr/>
        <p:txBody>
          <a:bodyPr/>
          <a:lstStyle/>
          <a:p>
            <a:fld id="{A97F4A3D-92C9-274C-AB2F-66BCB5D8AA5F}" type="slidenum">
              <a:rPr lang="en-US" smtClean="0"/>
              <a:t>5</a:t>
            </a:fld>
            <a:endParaRPr lang="en-US"/>
          </a:p>
        </p:txBody>
      </p:sp>
    </p:spTree>
    <p:extLst>
      <p:ext uri="{BB962C8B-B14F-4D97-AF65-F5344CB8AC3E}">
        <p14:creationId xmlns:p14="http://schemas.microsoft.com/office/powerpoint/2010/main" val="39984209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There are various tool within Student Portal these are found with the Tool box on the left side of the screen. </a:t>
            </a:r>
          </a:p>
          <a:p>
            <a:pPr marL="171450" indent="-171450">
              <a:buFont typeface="Arial"/>
              <a:buChar char="•"/>
            </a:pPr>
            <a:r>
              <a:rPr lang="en-US">
                <a:cs typeface="Calibri"/>
              </a:rPr>
              <a:t>If TTS is set within the PNP profile the play and forward and back controls will be available at the bottom of the screen.</a:t>
            </a:r>
          </a:p>
          <a:p>
            <a:pPr marL="171450" indent="-171450">
              <a:buFont typeface="Arial"/>
              <a:buChar char="•"/>
            </a:pPr>
            <a:r>
              <a:rPr lang="en-US">
                <a:cs typeface="Calibri"/>
              </a:rPr>
              <a:t>In the upper right corner there is the help icon that will provide the student guidance on how to answer the question. There is also the flag icon to mark items for review.</a:t>
            </a:r>
          </a:p>
          <a:p>
            <a:pPr marL="171450" indent="-171450">
              <a:buFont typeface="Arial"/>
              <a:buChar char="•"/>
            </a:pPr>
            <a:r>
              <a:rPr lang="en-US">
                <a:cs typeface="Calibri"/>
              </a:rPr>
              <a:t>In the bottom left there are the navigation buttons to move through the test. Additionally, the navigation bar at the top of the screen allows a specific question to be selected and the student is then brought to that question. </a:t>
            </a:r>
          </a:p>
        </p:txBody>
      </p:sp>
      <p:sp>
        <p:nvSpPr>
          <p:cNvPr id="4" name="Slide Number Placeholder 3"/>
          <p:cNvSpPr>
            <a:spLocks noGrp="1"/>
          </p:cNvSpPr>
          <p:nvPr>
            <p:ph type="sldNum" sz="quarter" idx="10"/>
          </p:nvPr>
        </p:nvSpPr>
        <p:spPr/>
        <p:txBody>
          <a:bodyPr/>
          <a:lstStyle/>
          <a:p>
            <a:fld id="{A97F4A3D-92C9-274C-AB2F-66BCB5D8AA5F}" type="slidenum">
              <a:rPr lang="en-US" smtClean="0"/>
              <a:t>51</a:t>
            </a:fld>
            <a:endParaRPr lang="en-US"/>
          </a:p>
        </p:txBody>
      </p:sp>
    </p:spTree>
    <p:extLst>
      <p:ext uri="{BB962C8B-B14F-4D97-AF65-F5344CB8AC3E}">
        <p14:creationId xmlns:p14="http://schemas.microsoft.com/office/powerpoint/2010/main" val="369957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Test to Speech accommodation is powerful for the students that need it. The user is able to simply press the green play button at the bottom center of the screen to being playing audio. The buttons on either side allow the use to skip ahead or reply sentences or sections.</a:t>
            </a:r>
          </a:p>
          <a:p>
            <a:endParaRPr lang="en-US"/>
          </a:p>
          <a:p>
            <a:r>
              <a:rPr lang="en-US"/>
              <a:t>The text will highlight in yellow to show what is being read. Again, typically sentences or portions depending on the question type.</a:t>
            </a:r>
          </a:p>
        </p:txBody>
      </p:sp>
      <p:sp>
        <p:nvSpPr>
          <p:cNvPr id="4" name="Slide Number Placeholder 3"/>
          <p:cNvSpPr>
            <a:spLocks noGrp="1"/>
          </p:cNvSpPr>
          <p:nvPr>
            <p:ph type="sldNum" sz="quarter" idx="5"/>
          </p:nvPr>
        </p:nvSpPr>
        <p:spPr/>
        <p:txBody>
          <a:bodyPr/>
          <a:lstStyle/>
          <a:p>
            <a:fld id="{A97F4A3D-92C9-274C-AB2F-66BCB5D8AA5F}" type="slidenum">
              <a:rPr lang="en-US" smtClean="0"/>
              <a:t>52</a:t>
            </a:fld>
            <a:endParaRPr lang="en-US"/>
          </a:p>
        </p:txBody>
      </p:sp>
    </p:spTree>
    <p:extLst>
      <p:ext uri="{BB962C8B-B14F-4D97-AF65-F5344CB8AC3E}">
        <p14:creationId xmlns:p14="http://schemas.microsoft.com/office/powerpoint/2010/main" val="1576210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help button displays additional information about how to manipulate and respond to the particular question type, although this does not cover the content itself.</a:t>
            </a:r>
          </a:p>
          <a:p>
            <a:r>
              <a:rPr lang="en-US">
                <a:cs typeface="+mn-lt"/>
              </a:rPr>
              <a:t>To exit out of the help window, students can select the 'X' in the top right. </a:t>
            </a:r>
          </a:p>
        </p:txBody>
      </p:sp>
      <p:sp>
        <p:nvSpPr>
          <p:cNvPr id="4" name="Slide Number Placeholder 3"/>
          <p:cNvSpPr>
            <a:spLocks noGrp="1"/>
          </p:cNvSpPr>
          <p:nvPr>
            <p:ph type="sldNum" sz="quarter" idx="5"/>
          </p:nvPr>
        </p:nvSpPr>
        <p:spPr/>
        <p:txBody>
          <a:bodyPr/>
          <a:lstStyle/>
          <a:p>
            <a:fld id="{A97F4A3D-92C9-274C-AB2F-66BCB5D8AA5F}" type="slidenum">
              <a:rPr lang="en-US" smtClean="0"/>
              <a:t>53</a:t>
            </a:fld>
            <a:endParaRPr lang="en-US"/>
          </a:p>
        </p:txBody>
      </p:sp>
    </p:spTree>
    <p:extLst>
      <p:ext uri="{BB962C8B-B14F-4D97-AF65-F5344CB8AC3E}">
        <p14:creationId xmlns:p14="http://schemas.microsoft.com/office/powerpoint/2010/main" val="4095312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save button will save the </a:t>
            </a:r>
            <a:r>
              <a:rPr lang="en-US" err="1"/>
              <a:t>Testlet</a:t>
            </a:r>
            <a:r>
              <a:rPr lang="en-US"/>
              <a:t> and all of the work that has been completed</a:t>
            </a:r>
          </a:p>
          <a:p>
            <a:r>
              <a:rPr lang="en-US">
                <a:cs typeface="Calibri"/>
              </a:rPr>
              <a:t>This is useful if the session needs to be interrupted at any point. Students can pick up where they left off once they get back into the test.</a:t>
            </a:r>
          </a:p>
        </p:txBody>
      </p:sp>
      <p:sp>
        <p:nvSpPr>
          <p:cNvPr id="4" name="Slide Number Placeholder 3"/>
          <p:cNvSpPr>
            <a:spLocks noGrp="1"/>
          </p:cNvSpPr>
          <p:nvPr>
            <p:ph type="sldNum" sz="quarter" idx="5"/>
          </p:nvPr>
        </p:nvSpPr>
        <p:spPr/>
        <p:txBody>
          <a:bodyPr/>
          <a:lstStyle/>
          <a:p>
            <a:fld id="{A97F4A3D-92C9-274C-AB2F-66BCB5D8AA5F}" type="slidenum">
              <a:rPr lang="en-US" smtClean="0"/>
              <a:t>54</a:t>
            </a:fld>
            <a:endParaRPr lang="en-US"/>
          </a:p>
        </p:txBody>
      </p:sp>
    </p:spTree>
    <p:extLst>
      <p:ext uri="{BB962C8B-B14F-4D97-AF65-F5344CB8AC3E}">
        <p14:creationId xmlns:p14="http://schemas.microsoft.com/office/powerpoint/2010/main" val="3147844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a test, the student will have tools to track if they need to come back to a question. We provide a system of flagging. Answered questions will have a blue dot. Unanswered questions get a red box at the end or in this view of the header they would be shown simply without any color or dot. </a:t>
            </a:r>
          </a:p>
          <a:p>
            <a:endParaRPr lang="en-US"/>
          </a:p>
          <a:p>
            <a:r>
              <a:rPr lang="en-US"/>
              <a:t>The student can then flag the question using the flag icon in the top right of the screen on every question. Flagging a question that has been answered will provide a blue flag icon as shown in the image for item 7. Item 10 on the other hand shows a flagged item that has not yet been answered. </a:t>
            </a:r>
          </a:p>
          <a:p>
            <a:endParaRPr lang="en-US"/>
          </a:p>
          <a:p>
            <a:r>
              <a:rPr lang="en-US"/>
              <a:t>At the end of the test session the student will be provided a review of their work and each question will have a similar box system to allow the student to visualize where they may want to return to before ending the test fully.</a:t>
            </a:r>
          </a:p>
        </p:txBody>
      </p:sp>
      <p:sp>
        <p:nvSpPr>
          <p:cNvPr id="4" name="Slide Number Placeholder 3"/>
          <p:cNvSpPr>
            <a:spLocks noGrp="1"/>
          </p:cNvSpPr>
          <p:nvPr>
            <p:ph type="sldNum" sz="quarter" idx="5"/>
          </p:nvPr>
        </p:nvSpPr>
        <p:spPr/>
        <p:txBody>
          <a:bodyPr/>
          <a:lstStyle/>
          <a:p>
            <a:fld id="{A97F4A3D-92C9-274C-AB2F-66BCB5D8AA5F}" type="slidenum">
              <a:rPr lang="en-US" smtClean="0"/>
              <a:t>55</a:t>
            </a:fld>
            <a:endParaRPr lang="en-US"/>
          </a:p>
        </p:txBody>
      </p:sp>
    </p:spTree>
    <p:extLst>
      <p:ext uri="{BB962C8B-B14F-4D97-AF65-F5344CB8AC3E}">
        <p14:creationId xmlns:p14="http://schemas.microsoft.com/office/powerpoint/2010/main" val="20203713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When the student has completed testing they are brought to the Review and End Page. This allows the student to view which questions have been left un answered, which have been flagged and which questions have been answered and not marked for review. Students can select the number in the "Your Progress" section and they will be brought back to that question to review or answer the question. </a:t>
            </a:r>
          </a:p>
          <a:p>
            <a:pPr marL="171450" indent="-171450">
              <a:buFont typeface="Arial"/>
              <a:buChar char="•"/>
            </a:pPr>
            <a:r>
              <a:rPr lang="en-US">
                <a:cs typeface="Calibri"/>
              </a:rPr>
              <a:t>Once the student has reviewed their answers they will click on the "End" button, they will receive a confirmation screen that they are ending the test and once confirmed the student will be taken back to the landing page. </a:t>
            </a:r>
          </a:p>
        </p:txBody>
      </p:sp>
      <p:sp>
        <p:nvSpPr>
          <p:cNvPr id="4" name="Slide Number Placeholder 3"/>
          <p:cNvSpPr>
            <a:spLocks noGrp="1"/>
          </p:cNvSpPr>
          <p:nvPr>
            <p:ph type="sldNum" sz="quarter" idx="10"/>
          </p:nvPr>
        </p:nvSpPr>
        <p:spPr/>
        <p:txBody>
          <a:bodyPr/>
          <a:lstStyle/>
          <a:p>
            <a:fld id="{A97F4A3D-92C9-274C-AB2F-66BCB5D8AA5F}" type="slidenum">
              <a:rPr lang="en-US" smtClean="0"/>
              <a:t>56</a:t>
            </a:fld>
            <a:endParaRPr lang="en-US"/>
          </a:p>
        </p:txBody>
      </p:sp>
    </p:spTree>
    <p:extLst>
      <p:ext uri="{BB962C8B-B14F-4D97-AF65-F5344CB8AC3E}">
        <p14:creationId xmlns:p14="http://schemas.microsoft.com/office/powerpoint/2010/main" val="1389082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Once testing is completed students will log out and close Student Portal. This process looks slightly different depending on device. On PC, Macs and iPads, once the test session have been ended select the </a:t>
            </a:r>
            <a:r>
              <a:rPr lang="en-US" err="1">
                <a:cs typeface="Calibri"/>
              </a:rPr>
              <a:t>signout</a:t>
            </a:r>
            <a:r>
              <a:rPr lang="en-US">
                <a:cs typeface="Calibri"/>
              </a:rPr>
              <a:t> and then choose the close Kite button or just click the Sign out button. </a:t>
            </a:r>
          </a:p>
          <a:p>
            <a:pPr marL="171450" indent="-171450">
              <a:buFont typeface="Arial"/>
              <a:buChar char="•"/>
            </a:pPr>
            <a:r>
              <a:rPr lang="en-US">
                <a:cs typeface="Calibri"/>
              </a:rPr>
              <a:t>On Chromebook reboot the device by holding down the power button. This will exit the student portal application. </a:t>
            </a:r>
          </a:p>
        </p:txBody>
      </p:sp>
      <p:sp>
        <p:nvSpPr>
          <p:cNvPr id="4" name="Slide Number Placeholder 3"/>
          <p:cNvSpPr>
            <a:spLocks noGrp="1"/>
          </p:cNvSpPr>
          <p:nvPr>
            <p:ph type="sldNum" sz="quarter" idx="10"/>
          </p:nvPr>
        </p:nvSpPr>
        <p:spPr/>
        <p:txBody>
          <a:bodyPr/>
          <a:lstStyle/>
          <a:p>
            <a:fld id="{A97F4A3D-92C9-274C-AB2F-66BCB5D8AA5F}" type="slidenum">
              <a:rPr lang="en-US" smtClean="0"/>
              <a:t>57</a:t>
            </a:fld>
            <a:endParaRPr lang="en-US"/>
          </a:p>
        </p:txBody>
      </p:sp>
    </p:spTree>
    <p:extLst>
      <p:ext uri="{BB962C8B-B14F-4D97-AF65-F5344CB8AC3E}">
        <p14:creationId xmlns:p14="http://schemas.microsoft.com/office/powerpoint/2010/main" val="5861264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If the internet connection were to drop during testing, the progress will automatically be saved and when the student logs back into Student Portal the student will be able to continue testing where they left off. </a:t>
            </a:r>
          </a:p>
          <a:p>
            <a:pPr marL="171450" indent="-171450">
              <a:buFont typeface="Arial"/>
              <a:buChar char="•"/>
            </a:pPr>
            <a:r>
              <a:rPr lang="en-US">
                <a:cs typeface="Calibri"/>
              </a:rPr>
              <a:t>Student Portal may also lock up on a loading screen if the application detects that there is no internet connection. The device may need to be restarted to exit the loading screen and testing can resume once the connection has been re-established. </a:t>
            </a:r>
          </a:p>
        </p:txBody>
      </p:sp>
      <p:sp>
        <p:nvSpPr>
          <p:cNvPr id="4" name="Slide Number Placeholder 3"/>
          <p:cNvSpPr>
            <a:spLocks noGrp="1"/>
          </p:cNvSpPr>
          <p:nvPr>
            <p:ph type="sldNum" sz="quarter" idx="10"/>
          </p:nvPr>
        </p:nvSpPr>
        <p:spPr/>
        <p:txBody>
          <a:bodyPr/>
          <a:lstStyle/>
          <a:p>
            <a:fld id="{A97F4A3D-92C9-274C-AB2F-66BCB5D8AA5F}" type="slidenum">
              <a:rPr lang="en-US" smtClean="0"/>
              <a:t>58</a:t>
            </a:fld>
            <a:endParaRPr lang="en-US"/>
          </a:p>
        </p:txBody>
      </p:sp>
    </p:spTree>
    <p:extLst>
      <p:ext uri="{BB962C8B-B14F-4D97-AF65-F5344CB8AC3E}">
        <p14:creationId xmlns:p14="http://schemas.microsoft.com/office/powerpoint/2010/main" val="292460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Should Kite Student Portal lock up or display an error message on any device, you may need to quit the application by entering </a:t>
            </a:r>
            <a:r>
              <a:rPr lang="en-US" err="1"/>
              <a:t>Ctrl+Q</a:t>
            </a:r>
            <a:r>
              <a:rPr lang="en-US"/>
              <a:t> and entering the quit password. </a:t>
            </a:r>
          </a:p>
          <a:p>
            <a:pPr marL="171450" indent="-171450">
              <a:buFont typeface="Arial"/>
              <a:buChar char="•"/>
            </a:pPr>
            <a:r>
              <a:rPr lang="en-US"/>
              <a:t>This can happen when student portal is not closed out properly or if there is no internet connection upon launching the application. To obtain the most current quit password, please call the Kite Service Desk</a:t>
            </a:r>
            <a:endParaRPr lang="en-US">
              <a:cs typeface="Calibri" panose="020F0502020204030204"/>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59</a:t>
            </a:fld>
            <a:endParaRPr lang="en-US"/>
          </a:p>
        </p:txBody>
      </p:sp>
    </p:spTree>
    <p:extLst>
      <p:ext uri="{BB962C8B-B14F-4D97-AF65-F5344CB8AC3E}">
        <p14:creationId xmlns:p14="http://schemas.microsoft.com/office/powerpoint/2010/main" val="2549063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list of the tools that may be available in the toolbox within Student Portal. This will depend on what test the student is being given, and if the accommodation was added in the PNP profile settings for the student. </a:t>
            </a:r>
          </a:p>
        </p:txBody>
      </p:sp>
      <p:sp>
        <p:nvSpPr>
          <p:cNvPr id="4" name="Slide Number Placeholder 3"/>
          <p:cNvSpPr>
            <a:spLocks noGrp="1"/>
          </p:cNvSpPr>
          <p:nvPr>
            <p:ph type="sldNum" sz="quarter" idx="10"/>
          </p:nvPr>
        </p:nvSpPr>
        <p:spPr/>
        <p:txBody>
          <a:bodyPr/>
          <a:lstStyle/>
          <a:p>
            <a:fld id="{A97F4A3D-92C9-274C-AB2F-66BCB5D8AA5F}" type="slidenum">
              <a:rPr lang="en-US" smtClean="0"/>
              <a:t>60</a:t>
            </a:fld>
            <a:endParaRPr lang="en-US"/>
          </a:p>
        </p:txBody>
      </p:sp>
    </p:spTree>
    <p:extLst>
      <p:ext uri="{BB962C8B-B14F-4D97-AF65-F5344CB8AC3E}">
        <p14:creationId xmlns:p14="http://schemas.microsoft.com/office/powerpoint/2010/main" val="66548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settings tab is where users will view and manage various types of data.</a:t>
            </a:r>
          </a:p>
          <a:p>
            <a:endParaRPr lang="en-US">
              <a:cs typeface="Calibri"/>
            </a:endParaRPr>
          </a:p>
          <a:p>
            <a:pPr marL="171450" indent="-171450">
              <a:buFont typeface="Arial"/>
              <a:buChar char="•"/>
            </a:pPr>
            <a:r>
              <a:rPr lang="en-US">
                <a:cs typeface="Calibri"/>
              </a:rPr>
              <a:t>The organization page allows you to view the organization id and name, which is useful when uploading users, students and rosters.</a:t>
            </a:r>
          </a:p>
          <a:p>
            <a:pPr marL="171450" indent="-171450">
              <a:buFont typeface="Arial"/>
              <a:buChar char="•"/>
            </a:pPr>
            <a:r>
              <a:rPr lang="en-US">
                <a:cs typeface="Calibri"/>
              </a:rPr>
              <a:t>The roster page is where users tie the students to their teacher. </a:t>
            </a:r>
          </a:p>
          <a:p>
            <a:pPr marL="171450" indent="-171450">
              <a:buFont typeface="Arial"/>
              <a:buChar char="•"/>
            </a:pPr>
            <a:r>
              <a:rPr lang="en-US">
                <a:cs typeface="Calibri"/>
              </a:rPr>
              <a:t>The students page is where users will view student data and modify personal needs profiles for the students.</a:t>
            </a:r>
          </a:p>
          <a:p>
            <a:pPr marL="171450" indent="-171450">
              <a:buFont typeface="Arial"/>
              <a:buChar char="•"/>
            </a:pPr>
            <a:r>
              <a:rPr lang="en-US">
                <a:cs typeface="Calibri"/>
              </a:rPr>
              <a:t>The users page is where everyone gets added and accounts are managed.</a:t>
            </a:r>
          </a:p>
        </p:txBody>
      </p:sp>
      <p:sp>
        <p:nvSpPr>
          <p:cNvPr id="4" name="Slide Number Placeholder 3"/>
          <p:cNvSpPr>
            <a:spLocks noGrp="1"/>
          </p:cNvSpPr>
          <p:nvPr>
            <p:ph type="sldNum" sz="quarter" idx="10"/>
          </p:nvPr>
        </p:nvSpPr>
        <p:spPr/>
        <p:txBody>
          <a:bodyPr/>
          <a:lstStyle/>
          <a:p>
            <a:fld id="{A97F4A3D-92C9-274C-AB2F-66BCB5D8AA5F}" type="slidenum">
              <a:rPr lang="en-US" smtClean="0"/>
              <a:t>6</a:t>
            </a:fld>
            <a:endParaRPr lang="en-US"/>
          </a:p>
        </p:txBody>
      </p:sp>
    </p:spTree>
    <p:extLst>
      <p:ext uri="{BB962C8B-B14F-4D97-AF65-F5344CB8AC3E}">
        <p14:creationId xmlns:p14="http://schemas.microsoft.com/office/powerpoint/2010/main" val="2360753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Pointer tool is the tool that the students will use most. This tools allows a student to select items and click to answer questions. </a:t>
            </a: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61</a:t>
            </a:fld>
            <a:endParaRPr lang="en-US"/>
          </a:p>
        </p:txBody>
      </p:sp>
    </p:spTree>
    <p:extLst>
      <p:ext uri="{BB962C8B-B14F-4D97-AF65-F5344CB8AC3E}">
        <p14:creationId xmlns:p14="http://schemas.microsoft.com/office/powerpoint/2010/main" val="1555873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basic calculator tool allows students to perform simple mathematical calculations.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62</a:t>
            </a:fld>
            <a:endParaRPr lang="en-US"/>
          </a:p>
        </p:txBody>
      </p:sp>
    </p:spTree>
    <p:extLst>
      <p:ext uri="{BB962C8B-B14F-4D97-AF65-F5344CB8AC3E}">
        <p14:creationId xmlns:p14="http://schemas.microsoft.com/office/powerpoint/2010/main" val="6500430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highlighter tool allows a student to select and highlight text within the question or answer. </a:t>
            </a:r>
          </a:p>
          <a:p>
            <a:pPr marL="171450" indent="-171450">
              <a:buFont typeface="Arial"/>
              <a:buChar char="•"/>
            </a:pPr>
            <a:r>
              <a:rPr lang="en-US"/>
              <a:t>The student can drag the tool to highlight a word or section of text. </a:t>
            </a:r>
            <a:endParaRPr lang="en-US">
              <a:cs typeface="Calibri" panose="020F0502020204030204"/>
            </a:endParaRPr>
          </a:p>
          <a:p>
            <a:pPr marL="171450" indent="-171450">
              <a:buFont typeface="Arial"/>
              <a:buChar char="•"/>
            </a:pPr>
            <a:r>
              <a:rPr lang="en-US"/>
              <a:t>This tool changes the cursor to a pink highlighter.</a:t>
            </a: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63</a:t>
            </a:fld>
            <a:endParaRPr lang="en-US"/>
          </a:p>
        </p:txBody>
      </p:sp>
    </p:spTree>
    <p:extLst>
      <p:ext uri="{BB962C8B-B14F-4D97-AF65-F5344CB8AC3E}">
        <p14:creationId xmlns:p14="http://schemas.microsoft.com/office/powerpoint/2010/main" val="120502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eraser tool allows the student to remove highlighter and strikethrough effects from the selected text. </a:t>
            </a:r>
          </a:p>
          <a:p>
            <a:pPr marL="171450" indent="-171450">
              <a:buFont typeface="Arial"/>
              <a:buChar char="•"/>
            </a:pPr>
            <a:r>
              <a:rPr lang="en-US"/>
              <a:t>To switch off from using the eraser, click the eraser icon or the pointer tool. </a:t>
            </a:r>
            <a:endParaRPr lang="en-US">
              <a:cs typeface="Calibri" panose="020F0502020204030204"/>
            </a:endParaRPr>
          </a:p>
          <a:p>
            <a:pPr marL="171450" indent="-171450">
              <a:buFont typeface="Arial"/>
              <a:buChar char="•"/>
            </a:pPr>
            <a:r>
              <a:rPr lang="en-US"/>
              <a:t>This tool changes the cursor from an arrow or marker to pencil.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64</a:t>
            </a:fld>
            <a:endParaRPr lang="en-US"/>
          </a:p>
        </p:txBody>
      </p:sp>
    </p:spTree>
    <p:extLst>
      <p:ext uri="{BB962C8B-B14F-4D97-AF65-F5344CB8AC3E}">
        <p14:creationId xmlns:p14="http://schemas.microsoft.com/office/powerpoint/2010/main" val="174775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striker tool allows a student to select a multiple choice or muti select answer choice and mark a line through the middle of the text to cross it out. </a:t>
            </a:r>
          </a:p>
          <a:p>
            <a:pPr marL="171450" indent="-171450">
              <a:buFont typeface="Arial"/>
              <a:buChar char="•"/>
            </a:pPr>
            <a:r>
              <a:rPr lang="en-US"/>
              <a:t>The striker tool changes the cursor from an arrow to a blue marker.</a:t>
            </a:r>
          </a:p>
          <a:p>
            <a:pPr marL="171450" indent="-171450">
              <a:buFont typeface="Arial"/>
              <a:buChar char="•"/>
            </a:pPr>
            <a:r>
              <a:rPr lang="en-US">
                <a:cs typeface="Calibri"/>
              </a:rPr>
              <a:t>Clicking again will “un-strike” the item, or if the student uses the pointer to select it, </a:t>
            </a:r>
            <a:r>
              <a:rPr lang="en-US" err="1">
                <a:cs typeface="Calibri"/>
              </a:rPr>
              <a:t>it</a:t>
            </a:r>
            <a:r>
              <a:rPr lang="en-US">
                <a:cs typeface="Calibri"/>
              </a:rPr>
              <a:t> will also become un-stricken. </a:t>
            </a: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65</a:t>
            </a:fld>
            <a:endParaRPr lang="en-US"/>
          </a:p>
        </p:txBody>
      </p:sp>
    </p:spTree>
    <p:extLst>
      <p:ext uri="{BB962C8B-B14F-4D97-AF65-F5344CB8AC3E}">
        <p14:creationId xmlns:p14="http://schemas.microsoft.com/office/powerpoint/2010/main" val="1625178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guideline tool displays a yellow line that the student can move horizontally through a text passage. </a:t>
            </a:r>
          </a:p>
          <a:p>
            <a:pPr marL="171450" indent="-171450">
              <a:buFont typeface="Arial"/>
              <a:buChar char="•"/>
            </a:pPr>
            <a:r>
              <a:rPr lang="en-US"/>
              <a:t>To switch off from using the guideline, click the guideline icon or the pointer in the tool bar </a:t>
            </a:r>
            <a:endParaRPr lang="en-US">
              <a:cs typeface="Calibri" panose="020F0502020204030204"/>
            </a:endParaRPr>
          </a:p>
          <a:p>
            <a:pPr marL="171450" indent="-171450">
              <a:buFont typeface="Arial"/>
              <a:buChar char="•"/>
            </a:pPr>
            <a:r>
              <a:rPr lang="en-US"/>
              <a:t>This tool changes the cursor from an arrow to a yellow line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66</a:t>
            </a:fld>
            <a:endParaRPr lang="en-US"/>
          </a:p>
        </p:txBody>
      </p:sp>
    </p:spTree>
    <p:extLst>
      <p:ext uri="{BB962C8B-B14F-4D97-AF65-F5344CB8AC3E}">
        <p14:creationId xmlns:p14="http://schemas.microsoft.com/office/powerpoint/2010/main" val="4080315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magnification tool allows a student to enlarge the screen during the test. </a:t>
            </a:r>
          </a:p>
          <a:p>
            <a:pPr marL="171450" indent="-171450">
              <a:buFont typeface="Arial"/>
              <a:buChar char="•"/>
            </a:pPr>
            <a:r>
              <a:rPr lang="en-US"/>
              <a:t>Students can click on a magnification level or use the magnifying glass to zoom in and out.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67</a:t>
            </a:fld>
            <a:endParaRPr lang="en-US"/>
          </a:p>
        </p:txBody>
      </p:sp>
    </p:spTree>
    <p:extLst>
      <p:ext uri="{BB962C8B-B14F-4D97-AF65-F5344CB8AC3E}">
        <p14:creationId xmlns:p14="http://schemas.microsoft.com/office/powerpoint/2010/main" val="1507850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 The color overlay tool allows a student to change the background color of the test. </a:t>
            </a:r>
          </a:p>
          <a:p>
            <a:pPr marL="171450" indent="-171450">
              <a:buFont typeface="Arial"/>
              <a:buChar char="•"/>
            </a:pPr>
            <a:r>
              <a:rPr lang="en-US"/>
              <a:t>The standard background color is white.</a:t>
            </a: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68</a:t>
            </a:fld>
            <a:endParaRPr lang="en-US"/>
          </a:p>
        </p:txBody>
      </p:sp>
    </p:spTree>
    <p:extLst>
      <p:ext uri="{BB962C8B-B14F-4D97-AF65-F5344CB8AC3E}">
        <p14:creationId xmlns:p14="http://schemas.microsoft.com/office/powerpoint/2010/main" val="16169663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color contrast tool allows a student to change the color of the assessment font and the background color. </a:t>
            </a:r>
          </a:p>
          <a:p>
            <a:pPr marL="171450" indent="-171450">
              <a:buFont typeface="Arial"/>
              <a:buChar char="•"/>
            </a:pPr>
            <a:r>
              <a:rPr lang="en-US"/>
              <a:t>The upper (left) portion of the circle indicates the text color and the lower (right) portion of the circle indicated background color.</a:t>
            </a: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69</a:t>
            </a:fld>
            <a:endParaRPr lang="en-US"/>
          </a:p>
        </p:txBody>
      </p:sp>
    </p:spTree>
    <p:extLst>
      <p:ext uri="{BB962C8B-B14F-4D97-AF65-F5344CB8AC3E}">
        <p14:creationId xmlns:p14="http://schemas.microsoft.com/office/powerpoint/2010/main" val="1287614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reverse contrast tool allows a student to change the assessment back ground to black and the text to white. </a:t>
            </a:r>
          </a:p>
          <a:p>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70</a:t>
            </a:fld>
            <a:endParaRPr lang="en-US"/>
          </a:p>
        </p:txBody>
      </p:sp>
    </p:spTree>
    <p:extLst>
      <p:ext uri="{BB962C8B-B14F-4D97-AF65-F5344CB8AC3E}">
        <p14:creationId xmlns:p14="http://schemas.microsoft.com/office/powerpoint/2010/main" val="56536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Within the interim tab Build or Copy test, manage groups and assign tests are not currently being used for the </a:t>
            </a:r>
            <a:r>
              <a:rPr lang="en-US" err="1">
                <a:cs typeface="Calibri"/>
              </a:rPr>
              <a:t>testlet</a:t>
            </a:r>
            <a:r>
              <a:rPr lang="en-US">
                <a:cs typeface="Calibri"/>
              </a:rPr>
              <a:t> program.</a:t>
            </a:r>
          </a:p>
          <a:p>
            <a:pPr marL="171450" indent="-171450">
              <a:buFont typeface="Arial"/>
              <a:buChar char="•"/>
            </a:pPr>
            <a:endParaRPr lang="en-US">
              <a:cs typeface="Calibri"/>
            </a:endParaRPr>
          </a:p>
          <a:p>
            <a:pPr marL="171450" indent="-171450">
              <a:buFont typeface="Arial"/>
              <a:buChar char="•"/>
            </a:pPr>
            <a:r>
              <a:rPr lang="en-US">
                <a:cs typeface="Calibri"/>
              </a:rPr>
              <a:t>Within the manage test tab, you can view the Interim test sessions, monitor students progress on the Interim tests and view and print the test tickets</a:t>
            </a:r>
          </a:p>
          <a:p>
            <a:pPr marL="171450" indent="-171450">
              <a:buFont typeface="Arial"/>
              <a:buChar char="•"/>
            </a:pPr>
            <a:r>
              <a:rPr lang="en-US">
                <a:cs typeface="Calibri"/>
              </a:rPr>
              <a:t>View Results, contains the reports for the Interim predictive and Interim Mini-tests.</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t>7</a:t>
            </a:fld>
            <a:endParaRPr lang="en-US"/>
          </a:p>
        </p:txBody>
      </p:sp>
    </p:spTree>
    <p:extLst>
      <p:ext uri="{BB962C8B-B14F-4D97-AF65-F5344CB8AC3E}">
        <p14:creationId xmlns:p14="http://schemas.microsoft.com/office/powerpoint/2010/main" val="37451017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masking tool allows a student to mask, or cover part of the test. </a:t>
            </a:r>
          </a:p>
          <a:p>
            <a:pPr marL="171450" indent="-171450">
              <a:buFont typeface="Arial"/>
              <a:buChar char="•"/>
            </a:pPr>
            <a:r>
              <a:rPr lang="en-US"/>
              <a:t>After a student clicks the making button, a black box appears on the screen and the student can move the masking box by dragging it to different areas of the screen.</a:t>
            </a: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71</a:t>
            </a:fld>
            <a:endParaRPr lang="en-US"/>
          </a:p>
        </p:txBody>
      </p:sp>
    </p:spTree>
    <p:extLst>
      <p:ext uri="{BB962C8B-B14F-4D97-AF65-F5344CB8AC3E}">
        <p14:creationId xmlns:p14="http://schemas.microsoft.com/office/powerpoint/2010/main" val="24616120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Please feel free to ask any questions you have. </a:t>
            </a:r>
          </a:p>
        </p:txBody>
      </p:sp>
      <p:sp>
        <p:nvSpPr>
          <p:cNvPr id="4" name="Slide Number Placeholder 3"/>
          <p:cNvSpPr>
            <a:spLocks noGrp="1"/>
          </p:cNvSpPr>
          <p:nvPr>
            <p:ph type="sldNum" sz="quarter" idx="10"/>
          </p:nvPr>
        </p:nvSpPr>
        <p:spPr/>
        <p:txBody>
          <a:bodyPr/>
          <a:lstStyle/>
          <a:p>
            <a:fld id="{A97F4A3D-92C9-274C-AB2F-66BCB5D8AA5F}" type="slidenum">
              <a:rPr lang="en-US" smtClean="0"/>
              <a:t>72</a:t>
            </a:fld>
            <a:endParaRPr lang="en-US"/>
          </a:p>
        </p:txBody>
      </p:sp>
    </p:spTree>
    <p:extLst>
      <p:ext uri="{BB962C8B-B14F-4D97-AF65-F5344CB8AC3E}">
        <p14:creationId xmlns:p14="http://schemas.microsoft.com/office/powerpoint/2010/main" val="23800967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a:t>
            </a:r>
            <a:r>
              <a:rPr lang="en-US" baseline="0"/>
              <a:t> you think of any question after this </a:t>
            </a:r>
            <a:r>
              <a:rPr lang="en-US"/>
              <a:t>training  </a:t>
            </a:r>
            <a:r>
              <a:rPr lang="en-US" baseline="0"/>
              <a:t>please contact the service desk</a:t>
            </a:r>
            <a:r>
              <a:rPr lang="en-US"/>
              <a:t> at the contact information on this slide. Please take note of the Service Desk hours and that they are extended to 5:30pm during the assessment window</a:t>
            </a:r>
            <a:r>
              <a:rPr lang="en-US" baseline="0"/>
              <a:t>.</a:t>
            </a:r>
            <a:r>
              <a:rPr lang="en-US"/>
              <a:t> </a:t>
            </a:r>
          </a:p>
        </p:txBody>
      </p:sp>
      <p:sp>
        <p:nvSpPr>
          <p:cNvPr id="4" name="Slide Number Placeholder 3"/>
          <p:cNvSpPr>
            <a:spLocks noGrp="1"/>
          </p:cNvSpPr>
          <p:nvPr>
            <p:ph type="sldNum" sz="quarter" idx="10"/>
          </p:nvPr>
        </p:nvSpPr>
        <p:spPr/>
        <p:txBody>
          <a:bodyPr/>
          <a:lstStyle/>
          <a:p>
            <a:fld id="{A97F4A3D-92C9-274C-AB2F-66BCB5D8AA5F}" type="slidenum">
              <a:rPr lang="en-US" smtClean="0"/>
              <a:t>73</a:t>
            </a:fld>
            <a:endParaRPr lang="en-US"/>
          </a:p>
        </p:txBody>
      </p:sp>
    </p:spTree>
    <p:extLst>
      <p:ext uri="{BB962C8B-B14F-4D97-AF65-F5344CB8AC3E}">
        <p14:creationId xmlns:p14="http://schemas.microsoft.com/office/powerpoint/2010/main" val="35998494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F4A3D-92C9-274C-AB2F-66BCB5D8AA5F}" type="slidenum">
              <a:rPr lang="en-US" smtClean="0"/>
              <a:t>74</a:t>
            </a:fld>
            <a:endParaRPr lang="en-US"/>
          </a:p>
        </p:txBody>
      </p:sp>
    </p:spTree>
    <p:extLst>
      <p:ext uri="{BB962C8B-B14F-4D97-AF65-F5344CB8AC3E}">
        <p14:creationId xmlns:p14="http://schemas.microsoft.com/office/powerpoint/2010/main" val="915898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reports tab contains several different extracts, such as the Current Enrollment, PNP Settings(Abridged)​, Roster, and Users extract.</a:t>
            </a:r>
          </a:p>
          <a:p>
            <a:r>
              <a:rPr lang="en-US">
                <a:cs typeface="Calibri"/>
              </a:rPr>
              <a:t>- These extracts are useful for maintaining data within Educator Portal.</a:t>
            </a:r>
          </a:p>
          <a:p>
            <a:r>
              <a:rPr lang="en-US">
                <a:cs typeface="Calibri"/>
              </a:rPr>
              <a:t>-Extracts come in .csv format. It is recommended to use Excel as that is what is used when uploading data.</a:t>
            </a:r>
          </a:p>
          <a:p>
            <a:r>
              <a:rPr lang="en-US">
                <a:cs typeface="Calibri"/>
              </a:rPr>
              <a:t>-You can also use the Users extract to upload to the User Upload tab if you need to correct multiple users at once</a:t>
            </a:r>
          </a:p>
        </p:txBody>
      </p:sp>
      <p:sp>
        <p:nvSpPr>
          <p:cNvPr id="4" name="Slide Number Placeholder 3"/>
          <p:cNvSpPr>
            <a:spLocks noGrp="1"/>
          </p:cNvSpPr>
          <p:nvPr>
            <p:ph type="sldNum" sz="quarter" idx="10"/>
          </p:nvPr>
        </p:nvSpPr>
        <p:spPr/>
        <p:txBody>
          <a:bodyPr/>
          <a:lstStyle/>
          <a:p>
            <a:fld id="{A97F4A3D-92C9-274C-AB2F-66BCB5D8AA5F}" type="slidenum">
              <a:rPr lang="en-US" smtClean="0"/>
              <a:t>8</a:t>
            </a:fld>
            <a:endParaRPr lang="en-US"/>
          </a:p>
        </p:txBody>
      </p:sp>
    </p:spTree>
    <p:extLst>
      <p:ext uri="{BB962C8B-B14F-4D97-AF65-F5344CB8AC3E}">
        <p14:creationId xmlns:p14="http://schemas.microsoft.com/office/powerpoint/2010/main" val="107225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Help tab allows user access to some answers to common questions. We also can put in assessment program or role specific documentation or content. </a:t>
            </a:r>
          </a:p>
        </p:txBody>
      </p:sp>
      <p:sp>
        <p:nvSpPr>
          <p:cNvPr id="4" name="Slide Number Placeholder 3"/>
          <p:cNvSpPr>
            <a:spLocks noGrp="1"/>
          </p:cNvSpPr>
          <p:nvPr>
            <p:ph type="sldNum" sz="quarter" idx="10"/>
          </p:nvPr>
        </p:nvSpPr>
        <p:spPr/>
        <p:txBody>
          <a:bodyPr/>
          <a:lstStyle/>
          <a:p>
            <a:fld id="{A97F4A3D-92C9-274C-AB2F-66BCB5D8AA5F}" type="slidenum">
              <a:rPr lang="en-US" smtClean="0"/>
              <a:t>9</a:t>
            </a:fld>
            <a:endParaRPr lang="en-US"/>
          </a:p>
        </p:txBody>
      </p:sp>
    </p:spTree>
    <p:extLst>
      <p:ext uri="{BB962C8B-B14F-4D97-AF65-F5344CB8AC3E}">
        <p14:creationId xmlns:p14="http://schemas.microsoft.com/office/powerpoint/2010/main" val="136133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2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64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3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299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8" y="-29206"/>
            <a:ext cx="10348912" cy="6900654"/>
          </a:xfrm>
          <a:prstGeom prst="rect">
            <a:avLst/>
          </a:prstGeom>
        </p:spPr>
      </p:pic>
      <p:sp>
        <p:nvSpPr>
          <p:cNvPr id="8" name="Rectangle 3"/>
          <p:cNvSpPr/>
          <p:nvPr userDrawn="1"/>
        </p:nvSpPr>
        <p:spPr>
          <a:xfrm>
            <a:off x="-195072" y="-81107"/>
            <a:ext cx="5478274" cy="7033662"/>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929" h="6871447">
                <a:moveTo>
                  <a:pt x="0" y="0"/>
                </a:moveTo>
                <a:lnTo>
                  <a:pt x="5351929" y="0"/>
                </a:lnTo>
                <a:lnTo>
                  <a:pt x="3482788" y="6871447"/>
                </a:lnTo>
                <a:lnTo>
                  <a:pt x="0" y="6858000"/>
                </a:lnTo>
                <a:lnTo>
                  <a:pt x="0" y="0"/>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1358590"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4706" y="5774930"/>
            <a:ext cx="1828800" cy="1828800"/>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8099" y="5774930"/>
            <a:ext cx="3166119" cy="1013158"/>
          </a:xfrm>
          <a:prstGeom prst="rect">
            <a:avLst/>
          </a:prstGeom>
        </p:spPr>
      </p:pic>
    </p:spTree>
    <p:extLst>
      <p:ext uri="{BB962C8B-B14F-4D97-AF65-F5344CB8AC3E}">
        <p14:creationId xmlns:p14="http://schemas.microsoft.com/office/powerpoint/2010/main" val="1170541311"/>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3"/>
          <p:cNvSpPr/>
          <p:nvPr userDrawn="1"/>
        </p:nvSpPr>
        <p:spPr>
          <a:xfrm>
            <a:off x="-12582" y="-14288"/>
            <a:ext cx="7853319" cy="6886577"/>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0 w 5351929"/>
              <a:gd name="connsiteY0" fmla="*/ 0 h 6886575"/>
              <a:gd name="connsiteX1" fmla="*/ 5351929 w 5351929"/>
              <a:gd name="connsiteY1" fmla="*/ 0 h 6886575"/>
              <a:gd name="connsiteX2" fmla="*/ 3482788 w 5351929"/>
              <a:gd name="connsiteY2" fmla="*/ 6871447 h 6886575"/>
              <a:gd name="connsiteX3" fmla="*/ 0 w 5351929"/>
              <a:gd name="connsiteY3" fmla="*/ 6886575 h 6886575"/>
              <a:gd name="connsiteX4" fmla="*/ 0 w 5351929"/>
              <a:gd name="connsiteY4" fmla="*/ 0 h 6886575"/>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1871662 w 7223591"/>
              <a:gd name="connsiteY0" fmla="*/ 0 h 6872288"/>
              <a:gd name="connsiteX1" fmla="*/ 7223591 w 7223591"/>
              <a:gd name="connsiteY1" fmla="*/ 0 h 6872288"/>
              <a:gd name="connsiteX2" fmla="*/ 5354450 w 7223591"/>
              <a:gd name="connsiteY2" fmla="*/ 6871447 h 6872288"/>
              <a:gd name="connsiteX3" fmla="*/ 0 w 7223591"/>
              <a:gd name="connsiteY3" fmla="*/ 6872288 h 6872288"/>
              <a:gd name="connsiteX4" fmla="*/ 1871662 w 7223591"/>
              <a:gd name="connsiteY4" fmla="*/ 0 h 6872288"/>
              <a:gd name="connsiteX0" fmla="*/ 0 w 8952379"/>
              <a:gd name="connsiteY0" fmla="*/ 0 h 6872288"/>
              <a:gd name="connsiteX1" fmla="*/ 8952379 w 8952379"/>
              <a:gd name="connsiteY1" fmla="*/ 0 h 6872288"/>
              <a:gd name="connsiteX2" fmla="*/ 7083238 w 8952379"/>
              <a:gd name="connsiteY2" fmla="*/ 6871447 h 6872288"/>
              <a:gd name="connsiteX3" fmla="*/ 1728788 w 8952379"/>
              <a:gd name="connsiteY3" fmla="*/ 6872288 h 6872288"/>
              <a:gd name="connsiteX4" fmla="*/ 0 w 8952379"/>
              <a:gd name="connsiteY4" fmla="*/ 0 h 6872288"/>
              <a:gd name="connsiteX0" fmla="*/ 0 w 8952379"/>
              <a:gd name="connsiteY0" fmla="*/ 0 h 6871447"/>
              <a:gd name="connsiteX1" fmla="*/ 8952379 w 8952379"/>
              <a:gd name="connsiteY1" fmla="*/ 0 h 6871447"/>
              <a:gd name="connsiteX2" fmla="*/ 7083238 w 8952379"/>
              <a:gd name="connsiteY2" fmla="*/ 6871447 h 6871447"/>
              <a:gd name="connsiteX3" fmla="*/ 28575 w 8952379"/>
              <a:gd name="connsiteY3" fmla="*/ 6843713 h 6871447"/>
              <a:gd name="connsiteX4" fmla="*/ 0 w 8952379"/>
              <a:gd name="connsiteY4" fmla="*/ 0 h 6871447"/>
              <a:gd name="connsiteX0" fmla="*/ 0 w 8952379"/>
              <a:gd name="connsiteY0" fmla="*/ 0 h 6872288"/>
              <a:gd name="connsiteX1" fmla="*/ 8952379 w 8952379"/>
              <a:gd name="connsiteY1" fmla="*/ 0 h 6872288"/>
              <a:gd name="connsiteX2" fmla="*/ 7083238 w 8952379"/>
              <a:gd name="connsiteY2" fmla="*/ 6871447 h 6872288"/>
              <a:gd name="connsiteX3" fmla="*/ 57150 w 8952379"/>
              <a:gd name="connsiteY3" fmla="*/ 6872288 h 6872288"/>
              <a:gd name="connsiteX4" fmla="*/ 0 w 8952379"/>
              <a:gd name="connsiteY4" fmla="*/ 0 h 6872288"/>
              <a:gd name="connsiteX0" fmla="*/ 1776936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776936 w 8895229"/>
              <a:gd name="connsiteY4" fmla="*/ 14288 h 6872288"/>
              <a:gd name="connsiteX0" fmla="*/ 1080268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080268 w 8895229"/>
              <a:gd name="connsiteY4" fmla="*/ 14288 h 6872288"/>
              <a:gd name="connsiteX0" fmla="*/ 0 w 7814961"/>
              <a:gd name="connsiteY0" fmla="*/ 14288 h 6872288"/>
              <a:gd name="connsiteX1" fmla="*/ 7814961 w 7814961"/>
              <a:gd name="connsiteY1" fmla="*/ 0 h 6872288"/>
              <a:gd name="connsiteX2" fmla="*/ 5945820 w 7814961"/>
              <a:gd name="connsiteY2" fmla="*/ 6871447 h 6872288"/>
              <a:gd name="connsiteX3" fmla="*/ 199327 w 7814961"/>
              <a:gd name="connsiteY3" fmla="*/ 6872288 h 6872288"/>
              <a:gd name="connsiteX4" fmla="*/ 0 w 7814961"/>
              <a:gd name="connsiteY4" fmla="*/ 14288 h 6872288"/>
              <a:gd name="connsiteX0" fmla="*/ 0 w 7814961"/>
              <a:gd name="connsiteY0" fmla="*/ 14288 h 6886576"/>
              <a:gd name="connsiteX1" fmla="*/ 7814961 w 7814961"/>
              <a:gd name="connsiteY1" fmla="*/ 0 h 6886576"/>
              <a:gd name="connsiteX2" fmla="*/ 5945820 w 7814961"/>
              <a:gd name="connsiteY2" fmla="*/ 6871447 h 6886576"/>
              <a:gd name="connsiteX3" fmla="*/ 278 w 7814961"/>
              <a:gd name="connsiteY3" fmla="*/ 6886576 h 6886576"/>
              <a:gd name="connsiteX4" fmla="*/ 0 w 7814961"/>
              <a:gd name="connsiteY4" fmla="*/ 14288 h 68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961" h="6886576">
                <a:moveTo>
                  <a:pt x="0" y="14288"/>
                </a:moveTo>
                <a:lnTo>
                  <a:pt x="7814961" y="0"/>
                </a:lnTo>
                <a:lnTo>
                  <a:pt x="5945820" y="6871447"/>
                </a:lnTo>
                <a:lnTo>
                  <a:pt x="278" y="6886576"/>
                </a:lnTo>
                <a:cubicBezTo>
                  <a:pt x="185" y="4595813"/>
                  <a:pt x="93" y="2305051"/>
                  <a:pt x="0" y="142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586937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704" y="5932436"/>
            <a:ext cx="2889503" cy="685800"/>
          </a:xfrm>
          <a:prstGeom prst="rect">
            <a:avLst/>
          </a:prstGeom>
        </p:spPr>
      </p:pic>
      <p:sp>
        <p:nvSpPr>
          <p:cNvPr id="22" name="Parallelogram 28"/>
          <p:cNvSpPr/>
          <p:nvPr userDrawn="1"/>
        </p:nvSpPr>
        <p:spPr>
          <a:xfrm>
            <a:off x="965048" y="-65861"/>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Parallelogram 28"/>
          <p:cNvSpPr/>
          <p:nvPr userDrawn="1"/>
        </p:nvSpPr>
        <p:spPr>
          <a:xfrm>
            <a:off x="5915857" y="-379658"/>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Parallelogram 28"/>
          <p:cNvSpPr/>
          <p:nvPr userDrawn="1"/>
        </p:nvSpPr>
        <p:spPr>
          <a:xfrm>
            <a:off x="3329067" y="6275336"/>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34203" y="5774930"/>
            <a:ext cx="1828800" cy="1828800"/>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31704" y="5836423"/>
            <a:ext cx="2743206" cy="877826"/>
          </a:xfrm>
          <a:prstGeom prst="rect">
            <a:avLst/>
          </a:prstGeom>
        </p:spPr>
      </p:pic>
    </p:spTree>
    <p:extLst>
      <p:ext uri="{BB962C8B-B14F-4D97-AF65-F5344CB8AC3E}">
        <p14:creationId xmlns:p14="http://schemas.microsoft.com/office/powerpoint/2010/main" val="801488313"/>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8491" y="5774930"/>
            <a:ext cx="1828800" cy="1828800"/>
          </a:xfrm>
          <a:prstGeom prst="rect">
            <a:avLst/>
          </a:prstGeom>
        </p:spPr>
      </p:pic>
      <p:sp>
        <p:nvSpPr>
          <p:cNvPr id="9" name="Rectangle 7"/>
          <p:cNvSpPr/>
          <p:nvPr userDrawn="1"/>
        </p:nvSpPr>
        <p:spPr>
          <a:xfrm>
            <a:off x="-144378" y="473886"/>
            <a:ext cx="7912660" cy="495647"/>
          </a:xfrm>
          <a:custGeom>
            <a:avLst/>
            <a:gdLst>
              <a:gd name="connsiteX0" fmla="*/ 0 w 7772617"/>
              <a:gd name="connsiteY0" fmla="*/ 0 h 495647"/>
              <a:gd name="connsiteX1" fmla="*/ 7772617 w 7772617"/>
              <a:gd name="connsiteY1" fmla="*/ 0 h 495647"/>
              <a:gd name="connsiteX2" fmla="*/ 7772617 w 7772617"/>
              <a:gd name="connsiteY2" fmla="*/ 495647 h 495647"/>
              <a:gd name="connsiteX3" fmla="*/ 0 w 7772617"/>
              <a:gd name="connsiteY3" fmla="*/ 495647 h 495647"/>
              <a:gd name="connsiteX4" fmla="*/ 0 w 7772617"/>
              <a:gd name="connsiteY4" fmla="*/ 0 h 495647"/>
              <a:gd name="connsiteX0" fmla="*/ 0 w 7912660"/>
              <a:gd name="connsiteY0" fmla="*/ 0 h 495647"/>
              <a:gd name="connsiteX1" fmla="*/ 7912660 w 7912660"/>
              <a:gd name="connsiteY1" fmla="*/ 0 h 495647"/>
              <a:gd name="connsiteX2" fmla="*/ 7772617 w 7912660"/>
              <a:gd name="connsiteY2" fmla="*/ 495647 h 495647"/>
              <a:gd name="connsiteX3" fmla="*/ 0 w 7912660"/>
              <a:gd name="connsiteY3" fmla="*/ 495647 h 495647"/>
              <a:gd name="connsiteX4" fmla="*/ 0 w 7912660"/>
              <a:gd name="connsiteY4" fmla="*/ 0 h 495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2660" h="495647">
                <a:moveTo>
                  <a:pt x="0" y="0"/>
                </a:moveTo>
                <a:lnTo>
                  <a:pt x="7912660" y="0"/>
                </a:lnTo>
                <a:lnTo>
                  <a:pt x="7772617" y="495647"/>
                </a:lnTo>
                <a:lnTo>
                  <a:pt x="0" y="49564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28"/>
          <p:cNvSpPr/>
          <p:nvPr userDrawn="1"/>
        </p:nvSpPr>
        <p:spPr>
          <a:xfrm>
            <a:off x="581993" y="-569855"/>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3125" y="5811504"/>
            <a:ext cx="2743206" cy="877826"/>
          </a:xfrm>
          <a:prstGeom prst="rect">
            <a:avLst/>
          </a:prstGeom>
        </p:spPr>
      </p:pic>
    </p:spTree>
    <p:extLst>
      <p:ext uri="{BB962C8B-B14F-4D97-AF65-F5344CB8AC3E}">
        <p14:creationId xmlns:p14="http://schemas.microsoft.com/office/powerpoint/2010/main" val="646469453"/>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494" y="-1418519"/>
            <a:ext cx="12825482" cy="8552030"/>
          </a:xfrm>
          <a:prstGeom prst="rect">
            <a:avLst/>
          </a:prstGeom>
        </p:spPr>
      </p:pic>
      <p:sp>
        <p:nvSpPr>
          <p:cNvPr id="9" name="Parallelogram 28"/>
          <p:cNvSpPr/>
          <p:nvPr userDrawn="1"/>
        </p:nvSpPr>
        <p:spPr>
          <a:xfrm>
            <a:off x="5514975" y="-354"/>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Parallelogram 28"/>
          <p:cNvSpPr/>
          <p:nvPr userDrawn="1"/>
        </p:nvSpPr>
        <p:spPr>
          <a:xfrm>
            <a:off x="4953002" y="537810"/>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Parallelogram 28"/>
          <p:cNvSpPr/>
          <p:nvPr userDrawn="1"/>
        </p:nvSpPr>
        <p:spPr>
          <a:xfrm>
            <a:off x="2233614" y="3385123"/>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Parallelogram 28"/>
          <p:cNvSpPr/>
          <p:nvPr userDrawn="1"/>
        </p:nvSpPr>
        <p:spPr>
          <a:xfrm>
            <a:off x="7743827" y="511152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 name="Parallelogram 28"/>
          <p:cNvSpPr/>
          <p:nvPr userDrawn="1"/>
        </p:nvSpPr>
        <p:spPr>
          <a:xfrm>
            <a:off x="8886827" y="487137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508" y="1127222"/>
            <a:ext cx="1609344" cy="5029200"/>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0643" y="2179782"/>
            <a:ext cx="6978381" cy="2233082"/>
          </a:xfrm>
          <a:prstGeom prst="rect">
            <a:avLst/>
          </a:prstGeom>
        </p:spPr>
      </p:pic>
    </p:spTree>
    <p:extLst>
      <p:ext uri="{BB962C8B-B14F-4D97-AF65-F5344CB8AC3E}">
        <p14:creationId xmlns:p14="http://schemas.microsoft.com/office/powerpoint/2010/main" val="1632636274"/>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71_722E72AF.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7A_EEB2BB0E.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6C_4270CBDC.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97_9B96CCF1.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83_F817154D.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181_17B511D2.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files.kiteaai.org/installers/test/New%20Meridian/1.0.0/Testlet%20Kite%20Student%20Portal.msi" TargetMode="External"/><Relationship Id="rId5" Type="http://schemas.openxmlformats.org/officeDocument/2006/relationships/hyperlink" Target="https://files.kiteaai.org/installers/test/New%20Meridian/1.0.0/Testlet%20Kite%20Student%20Portal.exe" TargetMode="External"/><Relationship Id="rId4" Type="http://schemas.openxmlformats.org/officeDocument/2006/relationships/hyperlink" Target="https://files.kiteaai.org/installers/test/New%20Meridian/1.0.0/Testlet%20Kite%20Student%20Portal.dm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174_A23DBE97.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microsoft.com/office/2018/10/relationships/comments" Target="../comments/modernComment_175_2A4E5E01.xm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19B_D7DF9C6D.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19F_496E8C46.xm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1A3_DD60C8AC.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D_F7A8157F.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mailto:Kite-support@ku.edu"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6429" y="623984"/>
            <a:ext cx="6624482" cy="400110"/>
          </a:xfrm>
          <a:prstGeom prst="rect">
            <a:avLst/>
          </a:prstGeom>
          <a:noFill/>
        </p:spPr>
        <p:txBody>
          <a:bodyPr wrap="square" lIns="91440" tIns="45720" rIns="91440" bIns="45720" rtlCol="0" anchor="t">
            <a:spAutoFit/>
          </a:bodyPr>
          <a:lstStyle/>
          <a:p>
            <a:r>
              <a:rPr lang="en-US" sz="2000">
                <a:solidFill>
                  <a:srgbClr val="FFFFFF"/>
                </a:solidFill>
                <a:latin typeface="Palatino Linotype"/>
                <a:ea typeface="Gotham Medium" charset="0"/>
                <a:cs typeface="Gotham Medium" charset="0"/>
              </a:rPr>
              <a:t>PRESENTED BY </a:t>
            </a:r>
            <a:r>
              <a:rPr lang="en-US" sz="2000">
                <a:solidFill>
                  <a:srgbClr val="FFFFFF"/>
                </a:solidFill>
                <a:latin typeface="Palatino Linotype"/>
                <a:ea typeface="Gotham Medium" charset="0"/>
                <a:cs typeface="Arial"/>
              </a:rPr>
              <a:t>ATS</a:t>
            </a:r>
            <a:endParaRPr lang="en-US" sz="2000">
              <a:solidFill>
                <a:srgbClr val="FFFFFF"/>
              </a:solidFill>
              <a:latin typeface="Palatino Linotype"/>
              <a:ea typeface="Gotham Medium" charset="0"/>
              <a:cs typeface="Gotham Medium" charset="0"/>
            </a:endParaRPr>
          </a:p>
        </p:txBody>
      </p:sp>
      <p:sp>
        <p:nvSpPr>
          <p:cNvPr id="2" name="TextBox 1"/>
          <p:cNvSpPr txBox="1"/>
          <p:nvPr/>
        </p:nvSpPr>
        <p:spPr>
          <a:xfrm>
            <a:off x="970844" y="1868833"/>
            <a:ext cx="10250311" cy="1754326"/>
          </a:xfrm>
          <a:prstGeom prst="rect">
            <a:avLst/>
          </a:prstGeom>
          <a:noFill/>
        </p:spPr>
        <p:txBody>
          <a:bodyPr wrap="square" lIns="91440" tIns="45720" rIns="91440" bIns="45720" rtlCol="0" anchor="t">
            <a:spAutoFit/>
          </a:bodyPr>
          <a:lstStyle/>
          <a:p>
            <a:pPr algn="ctr"/>
            <a:r>
              <a:rPr lang="en-US" sz="5400" i="1">
                <a:solidFill>
                  <a:srgbClr val="FFFFFF"/>
                </a:solidFill>
                <a:latin typeface="Palatino Linotype"/>
              </a:rPr>
              <a:t>2022-23 Test Administration Training</a:t>
            </a:r>
          </a:p>
        </p:txBody>
      </p:sp>
      <p:sp>
        <p:nvSpPr>
          <p:cNvPr id="4" name="TextBox 1">
            <a:extLst>
              <a:ext uri="{FF2B5EF4-FFF2-40B4-BE49-F238E27FC236}">
                <a16:creationId xmlns:a16="http://schemas.microsoft.com/office/drawing/2014/main" id="{A321F282-8230-46A0-A4F8-B17C69F8A206}"/>
              </a:ext>
            </a:extLst>
          </p:cNvPr>
          <p:cNvSpPr txBox="1"/>
          <p:nvPr/>
        </p:nvSpPr>
        <p:spPr>
          <a:xfrm>
            <a:off x="613553" y="3336733"/>
            <a:ext cx="5038815" cy="1384995"/>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800" u="sng" dirty="0">
                <a:solidFill>
                  <a:srgbClr val="FFFFFF"/>
                </a:solidFill>
                <a:latin typeface="Palatino Linotype"/>
              </a:rPr>
              <a:t>Presenters:</a:t>
            </a:r>
          </a:p>
          <a:p>
            <a:r>
              <a:rPr lang="en-US" sz="2800" dirty="0">
                <a:solidFill>
                  <a:srgbClr val="FFFFFF"/>
                </a:solidFill>
                <a:latin typeface="Palatino Linotype"/>
              </a:rPr>
              <a:t>Brad Hansen – Service Desk </a:t>
            </a:r>
            <a:endParaRPr lang="en-US" dirty="0"/>
          </a:p>
          <a:p>
            <a:pPr fontAlgn="base"/>
            <a:r>
              <a:rPr lang="en-US" sz="2800" dirty="0">
                <a:solidFill>
                  <a:srgbClr val="FFFFFF"/>
                </a:solidFill>
                <a:latin typeface="Palatino Linotype"/>
              </a:rPr>
              <a:t>Charles Turner – </a:t>
            </a:r>
            <a:r>
              <a:rPr lang="en-US" sz="2800">
                <a:solidFill>
                  <a:srgbClr val="FFFFFF"/>
                </a:solidFill>
                <a:latin typeface="Palatino Linotype"/>
              </a:rPr>
              <a:t>Service Desk </a:t>
            </a:r>
            <a:endParaRPr lang="en-US" sz="2800" dirty="0">
              <a:solidFill>
                <a:srgbClr val="FFFFFF"/>
              </a:solidFill>
              <a:latin typeface="Palatino Linotype"/>
              <a:cs typeface="Calibri"/>
            </a:endParaRPr>
          </a:p>
        </p:txBody>
      </p:sp>
    </p:spTree>
    <p:extLst>
      <p:ext uri="{BB962C8B-B14F-4D97-AF65-F5344CB8AC3E}">
        <p14:creationId xmlns:p14="http://schemas.microsoft.com/office/powerpoint/2010/main" val="16263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0DFE4-DCA5-7AD7-7B4F-05DF0F6FFD03}"/>
              </a:ext>
            </a:extLst>
          </p:cNvPr>
          <p:cNvSpPr txBox="1"/>
          <p:nvPr/>
        </p:nvSpPr>
        <p:spPr>
          <a:xfrm>
            <a:off x="1994848" y="3098042"/>
            <a:ext cx="81909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Palatino Linotype"/>
              </a:rPr>
              <a:t>User Account Management</a:t>
            </a:r>
            <a:endParaRPr lang="en-US" sz="4800"/>
          </a:p>
        </p:txBody>
      </p:sp>
    </p:spTree>
    <p:extLst>
      <p:ext uri="{BB962C8B-B14F-4D97-AF65-F5344CB8AC3E}">
        <p14:creationId xmlns:p14="http://schemas.microsoft.com/office/powerpoint/2010/main" val="247050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6230C-CFF8-FA98-B926-06D72954E768}"/>
              </a:ext>
            </a:extLst>
          </p:cNvPr>
          <p:cNvSpPr txBox="1"/>
          <p:nvPr/>
        </p:nvSpPr>
        <p:spPr>
          <a:xfrm>
            <a:off x="1181100" y="514350"/>
            <a:ext cx="44019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Palatino Linotype"/>
                <a:cs typeface="Calibri"/>
              </a:rPr>
              <a:t>Users – Hierarchy: State Level</a:t>
            </a:r>
            <a:endParaRPr lang="en-US" sz="2400">
              <a:solidFill>
                <a:schemeClr val="bg1"/>
              </a:solidFill>
              <a:latin typeface="Palatino Linotype"/>
            </a:endParaRPr>
          </a:p>
        </p:txBody>
      </p:sp>
      <p:graphicFrame>
        <p:nvGraphicFramePr>
          <p:cNvPr id="4" name="Diagram 3">
            <a:extLst>
              <a:ext uri="{FF2B5EF4-FFF2-40B4-BE49-F238E27FC236}">
                <a16:creationId xmlns:a16="http://schemas.microsoft.com/office/drawing/2014/main" id="{86101D38-7D23-1B2A-93E9-C2B45BB42070}"/>
              </a:ext>
            </a:extLst>
          </p:cNvPr>
          <p:cNvGraphicFramePr/>
          <p:nvPr>
            <p:extLst>
              <p:ext uri="{D42A27DB-BD31-4B8C-83A1-F6EECF244321}">
                <p14:modId xmlns:p14="http://schemas.microsoft.com/office/powerpoint/2010/main" val="2165682559"/>
              </p:ext>
            </p:extLst>
          </p:nvPr>
        </p:nvGraphicFramePr>
        <p:xfrm>
          <a:off x="7462344" y="1114097"/>
          <a:ext cx="4410841" cy="4487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5ED61C8-DA01-BC05-CAC2-66A78944501C}"/>
              </a:ext>
            </a:extLst>
          </p:cNvPr>
          <p:cNvSpPr txBox="1"/>
          <p:nvPr/>
        </p:nvSpPr>
        <p:spPr>
          <a:xfrm>
            <a:off x="866775" y="2128345"/>
            <a:ext cx="3148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alatino Linotype"/>
                <a:cs typeface="Calibri"/>
              </a:rPr>
              <a:t>State Users can see all districts and schools in the state. Assigned by request.</a:t>
            </a:r>
            <a:endParaRPr lang="en-US" sz="2000">
              <a:latin typeface="Palatino Linotype"/>
            </a:endParaRPr>
          </a:p>
        </p:txBody>
      </p:sp>
      <p:sp>
        <p:nvSpPr>
          <p:cNvPr id="16" name="TextBox 15">
            <a:extLst>
              <a:ext uri="{FF2B5EF4-FFF2-40B4-BE49-F238E27FC236}">
                <a16:creationId xmlns:a16="http://schemas.microsoft.com/office/drawing/2014/main" id="{1CC532C1-F9A0-61C5-E708-1AA708F7B50B}"/>
              </a:ext>
            </a:extLst>
          </p:cNvPr>
          <p:cNvSpPr txBox="1"/>
          <p:nvPr/>
        </p:nvSpPr>
        <p:spPr>
          <a:xfrm>
            <a:off x="5267652" y="2128345"/>
            <a:ext cx="214838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alatino Linotype"/>
                <a:cs typeface="Calibri"/>
              </a:rPr>
              <a:t>State Assessment </a:t>
            </a:r>
          </a:p>
          <a:p>
            <a:r>
              <a:rPr lang="en-US" sz="2000">
                <a:latin typeface="Palatino Linotype"/>
                <a:cs typeface="Calibri"/>
              </a:rPr>
              <a:t>Administrator</a:t>
            </a:r>
          </a:p>
          <a:p>
            <a:r>
              <a:rPr lang="en-US" sz="2000">
                <a:latin typeface="Palatino Linotype"/>
                <a:cs typeface="Calibri"/>
              </a:rPr>
              <a:t>(SAA)</a:t>
            </a:r>
            <a:endParaRPr lang="en-US" sz="2000">
              <a:latin typeface="Palatino Linotype"/>
            </a:endParaRPr>
          </a:p>
        </p:txBody>
      </p:sp>
      <p:sp>
        <p:nvSpPr>
          <p:cNvPr id="17" name="TextBox 16">
            <a:extLst>
              <a:ext uri="{FF2B5EF4-FFF2-40B4-BE49-F238E27FC236}">
                <a16:creationId xmlns:a16="http://schemas.microsoft.com/office/drawing/2014/main" id="{D7013174-0395-981B-B032-80C31163BF1C}"/>
              </a:ext>
            </a:extLst>
          </p:cNvPr>
          <p:cNvSpPr txBox="1"/>
          <p:nvPr/>
        </p:nvSpPr>
        <p:spPr>
          <a:xfrm>
            <a:off x="5267652" y="1524790"/>
            <a:ext cx="20235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Palatino Linotype"/>
                <a:cs typeface="Calibri"/>
              </a:rPr>
              <a:t>Role Titles</a:t>
            </a:r>
          </a:p>
        </p:txBody>
      </p:sp>
      <p:sp>
        <p:nvSpPr>
          <p:cNvPr id="18" name="TextBox 17">
            <a:extLst>
              <a:ext uri="{FF2B5EF4-FFF2-40B4-BE49-F238E27FC236}">
                <a16:creationId xmlns:a16="http://schemas.microsoft.com/office/drawing/2014/main" id="{42AE5C3C-D911-0994-8679-746CE53E4A37}"/>
              </a:ext>
            </a:extLst>
          </p:cNvPr>
          <p:cNvSpPr txBox="1"/>
          <p:nvPr/>
        </p:nvSpPr>
        <p:spPr>
          <a:xfrm>
            <a:off x="866775" y="1589001"/>
            <a:ext cx="25911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Palatino Linotype"/>
                <a:cs typeface="Calibri"/>
              </a:rPr>
              <a:t>Role Function</a:t>
            </a:r>
          </a:p>
        </p:txBody>
      </p:sp>
    </p:spTree>
    <p:extLst>
      <p:ext uri="{BB962C8B-B14F-4D97-AF65-F5344CB8AC3E}">
        <p14:creationId xmlns:p14="http://schemas.microsoft.com/office/powerpoint/2010/main" val="269816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6230C-CFF8-FA98-B926-06D72954E768}"/>
              </a:ext>
            </a:extLst>
          </p:cNvPr>
          <p:cNvSpPr txBox="1"/>
          <p:nvPr/>
        </p:nvSpPr>
        <p:spPr>
          <a:xfrm>
            <a:off x="1181100" y="514350"/>
            <a:ext cx="5000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Palatino Linotype"/>
                <a:cs typeface="Calibri"/>
              </a:rPr>
              <a:t>Users – Hierarchy: District Level</a:t>
            </a:r>
            <a:endParaRPr lang="en-US" sz="2400">
              <a:solidFill>
                <a:schemeClr val="bg1"/>
              </a:solidFill>
              <a:latin typeface="Palatino Linotype"/>
            </a:endParaRPr>
          </a:p>
        </p:txBody>
      </p:sp>
      <p:graphicFrame>
        <p:nvGraphicFramePr>
          <p:cNvPr id="4" name="Diagram 3">
            <a:extLst>
              <a:ext uri="{FF2B5EF4-FFF2-40B4-BE49-F238E27FC236}">
                <a16:creationId xmlns:a16="http://schemas.microsoft.com/office/drawing/2014/main" id="{86101D38-7D23-1B2A-93E9-C2B45BB42070}"/>
              </a:ext>
            </a:extLst>
          </p:cNvPr>
          <p:cNvGraphicFramePr/>
          <p:nvPr>
            <p:extLst>
              <p:ext uri="{D42A27DB-BD31-4B8C-83A1-F6EECF244321}">
                <p14:modId xmlns:p14="http://schemas.microsoft.com/office/powerpoint/2010/main" val="1122301850"/>
              </p:ext>
            </p:extLst>
          </p:nvPr>
        </p:nvGraphicFramePr>
        <p:xfrm>
          <a:off x="7462344" y="1114097"/>
          <a:ext cx="4410841" cy="4487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5ED61C8-DA01-BC05-CAC2-66A78944501C}"/>
              </a:ext>
            </a:extLst>
          </p:cNvPr>
          <p:cNvSpPr txBox="1"/>
          <p:nvPr/>
        </p:nvSpPr>
        <p:spPr>
          <a:xfrm>
            <a:off x="4202356" y="1865722"/>
            <a:ext cx="394653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000">
                <a:latin typeface="Palatino Linotype"/>
                <a:cs typeface="Calibri"/>
              </a:rPr>
              <a:t>District Test Coordinator (DTC) </a:t>
            </a:r>
            <a:endParaRPr lang="en-US" sz="2000">
              <a:latin typeface="Calibri" panose="020F0502020204030204"/>
              <a:cs typeface="Calibri"/>
            </a:endParaRPr>
          </a:p>
          <a:p>
            <a:pPr lvl="1"/>
            <a:endParaRPr lang="en-US" sz="2000">
              <a:latin typeface="Palatino Linotype"/>
              <a:cs typeface="Calibri"/>
            </a:endParaRPr>
          </a:p>
          <a:p>
            <a:pPr lvl="1"/>
            <a:endParaRPr lang="en-US" sz="2000">
              <a:latin typeface="Palatino Linotype"/>
              <a:cs typeface="Calibri"/>
            </a:endParaRPr>
          </a:p>
          <a:p>
            <a:pPr lvl="1"/>
            <a:endParaRPr lang="en-US" sz="2000">
              <a:latin typeface="Palatino Linotype"/>
              <a:cs typeface="Calibri"/>
            </a:endParaRPr>
          </a:p>
          <a:p>
            <a:pPr lvl="1"/>
            <a:endParaRPr lang="en-US" sz="2000">
              <a:latin typeface="Palatino Linotype"/>
              <a:cs typeface="Calibri"/>
            </a:endParaRPr>
          </a:p>
          <a:p>
            <a:pPr lvl="1"/>
            <a:r>
              <a:rPr lang="en-US" sz="2000">
                <a:latin typeface="Palatino Linotype"/>
                <a:cs typeface="Calibri"/>
              </a:rPr>
              <a:t>District User (DU) </a:t>
            </a:r>
            <a:endParaRPr lang="en-US" sz="2000">
              <a:cs typeface="Calibri"/>
            </a:endParaRPr>
          </a:p>
        </p:txBody>
      </p:sp>
      <p:sp>
        <p:nvSpPr>
          <p:cNvPr id="22" name="TextBox 21">
            <a:extLst>
              <a:ext uri="{FF2B5EF4-FFF2-40B4-BE49-F238E27FC236}">
                <a16:creationId xmlns:a16="http://schemas.microsoft.com/office/drawing/2014/main" id="{8FA86CF7-EBD7-3987-501D-263400456AB3}"/>
              </a:ext>
            </a:extLst>
          </p:cNvPr>
          <p:cNvSpPr txBox="1"/>
          <p:nvPr/>
        </p:nvSpPr>
        <p:spPr>
          <a:xfrm>
            <a:off x="696685" y="1861456"/>
            <a:ext cx="3516085"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alatino Linotype"/>
                <a:cs typeface="Calibri" panose="020F0502020204030204"/>
              </a:rPr>
              <a:t>DTC- Data Management and coordination at a district and building level. Has to be created by the state.</a:t>
            </a:r>
          </a:p>
          <a:p>
            <a:endParaRPr lang="en-US" sz="2000">
              <a:latin typeface="Palatino Linotype"/>
              <a:cs typeface="Calibri" panose="020F0502020204030204"/>
            </a:endParaRPr>
          </a:p>
          <a:p>
            <a:endParaRPr lang="en-US" sz="2000">
              <a:latin typeface="Palatino Linotype"/>
              <a:cs typeface="Calibri" panose="020F0502020204030204"/>
            </a:endParaRPr>
          </a:p>
          <a:p>
            <a:r>
              <a:rPr lang="en-US" sz="2000">
                <a:latin typeface="Palatino Linotype"/>
                <a:cs typeface="Calibri" panose="020F0502020204030204"/>
              </a:rPr>
              <a:t>DU – Similar to DTC, but used by more people with a focus on data management. Can be assigned by either the DTC or the state.</a:t>
            </a:r>
            <a:endParaRPr lang="en-US" sz="2000">
              <a:latin typeface="Palatino Linotype"/>
              <a:ea typeface="+mn-lt"/>
              <a:cs typeface="+mn-lt"/>
            </a:endParaRPr>
          </a:p>
          <a:p>
            <a:pPr lvl="1"/>
            <a:endParaRPr lang="en-US" sz="2000">
              <a:ea typeface="+mn-lt"/>
              <a:cs typeface="+mn-lt"/>
            </a:endParaRPr>
          </a:p>
          <a:p>
            <a:endParaRPr lang="en-US">
              <a:latin typeface="Palatino Linotype"/>
              <a:cs typeface="Calibri" panose="020F0502020204030204"/>
            </a:endParaRPr>
          </a:p>
        </p:txBody>
      </p:sp>
      <p:sp>
        <p:nvSpPr>
          <p:cNvPr id="27" name="TextBox 26">
            <a:extLst>
              <a:ext uri="{FF2B5EF4-FFF2-40B4-BE49-F238E27FC236}">
                <a16:creationId xmlns:a16="http://schemas.microsoft.com/office/drawing/2014/main" id="{00DECE9E-0471-DFF5-FED5-C39189BEE862}"/>
              </a:ext>
            </a:extLst>
          </p:cNvPr>
          <p:cNvSpPr txBox="1"/>
          <p:nvPr/>
        </p:nvSpPr>
        <p:spPr>
          <a:xfrm>
            <a:off x="4724400" y="149134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Palatino Linotype"/>
              </a:rPr>
              <a:t>Role Titles</a:t>
            </a:r>
            <a:r>
              <a:rPr lang="en-US">
                <a:latin typeface="Palatino Linotype"/>
              </a:rPr>
              <a:t>​</a:t>
            </a:r>
            <a:endParaRPr lang="en-US">
              <a:cs typeface="Calibri" panose="020F0502020204030204"/>
            </a:endParaRPr>
          </a:p>
        </p:txBody>
      </p:sp>
      <p:sp>
        <p:nvSpPr>
          <p:cNvPr id="28" name="TextBox 27">
            <a:extLst>
              <a:ext uri="{FF2B5EF4-FFF2-40B4-BE49-F238E27FC236}">
                <a16:creationId xmlns:a16="http://schemas.microsoft.com/office/drawing/2014/main" id="{A764EA7C-C188-1A75-EC93-5EB1F9B37EA5}"/>
              </a:ext>
            </a:extLst>
          </p:cNvPr>
          <p:cNvSpPr txBox="1"/>
          <p:nvPr/>
        </p:nvSpPr>
        <p:spPr>
          <a:xfrm>
            <a:off x="1469571" y="149134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Palatino Linotype"/>
              </a:rPr>
              <a:t>Role Function</a:t>
            </a:r>
            <a:endParaRPr lang="en-US" sz="2000">
              <a:latin typeface="Palatino Linotype"/>
            </a:endParaRPr>
          </a:p>
        </p:txBody>
      </p:sp>
    </p:spTree>
    <p:extLst>
      <p:ext uri="{BB962C8B-B14F-4D97-AF65-F5344CB8AC3E}">
        <p14:creationId xmlns:p14="http://schemas.microsoft.com/office/powerpoint/2010/main" val="106497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6230C-CFF8-FA98-B926-06D72954E768}"/>
              </a:ext>
            </a:extLst>
          </p:cNvPr>
          <p:cNvSpPr txBox="1"/>
          <p:nvPr/>
        </p:nvSpPr>
        <p:spPr>
          <a:xfrm>
            <a:off x="1181100" y="514350"/>
            <a:ext cx="54360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Palatino Linotype"/>
                <a:cs typeface="Calibri"/>
              </a:rPr>
              <a:t>Users – Hierarchy: Building Level</a:t>
            </a:r>
            <a:endParaRPr lang="en-US" sz="2400" err="1">
              <a:solidFill>
                <a:schemeClr val="bg1"/>
              </a:solidFill>
              <a:latin typeface="Palatino Linotype"/>
            </a:endParaRPr>
          </a:p>
        </p:txBody>
      </p:sp>
      <p:graphicFrame>
        <p:nvGraphicFramePr>
          <p:cNvPr id="4" name="Diagram 3">
            <a:extLst>
              <a:ext uri="{FF2B5EF4-FFF2-40B4-BE49-F238E27FC236}">
                <a16:creationId xmlns:a16="http://schemas.microsoft.com/office/drawing/2014/main" id="{86101D38-7D23-1B2A-93E9-C2B45BB42070}"/>
              </a:ext>
            </a:extLst>
          </p:cNvPr>
          <p:cNvGraphicFramePr/>
          <p:nvPr>
            <p:extLst>
              <p:ext uri="{D42A27DB-BD31-4B8C-83A1-F6EECF244321}">
                <p14:modId xmlns:p14="http://schemas.microsoft.com/office/powerpoint/2010/main" val="3515730033"/>
              </p:ext>
            </p:extLst>
          </p:nvPr>
        </p:nvGraphicFramePr>
        <p:xfrm>
          <a:off x="7462344" y="1114097"/>
          <a:ext cx="4410841" cy="4487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F9DAB27-C86A-CD3E-D7F8-24B18EA72B63}"/>
              </a:ext>
            </a:extLst>
          </p:cNvPr>
          <p:cNvSpPr txBox="1"/>
          <p:nvPr/>
        </p:nvSpPr>
        <p:spPr>
          <a:xfrm>
            <a:off x="625037" y="2112580"/>
            <a:ext cx="344246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000">
                <a:latin typeface="Palatino Linotype"/>
                <a:cs typeface="Calibri"/>
              </a:rPr>
              <a:t>BTC– Data Management and coordination at a building level</a:t>
            </a:r>
          </a:p>
          <a:p>
            <a:pPr lvl="1"/>
            <a:endParaRPr lang="en-US" sz="2000">
              <a:latin typeface="Palatino Linotype"/>
              <a:cs typeface="Calibri"/>
            </a:endParaRPr>
          </a:p>
          <a:p>
            <a:pPr lvl="1"/>
            <a:r>
              <a:rPr lang="en-US" sz="2000">
                <a:latin typeface="Palatino Linotype"/>
                <a:cs typeface="Calibri"/>
              </a:rPr>
              <a:t>BU– Similar to BTC, but used by more people with a focus on data management</a:t>
            </a:r>
          </a:p>
          <a:p>
            <a:pPr lvl="1"/>
            <a:endParaRPr lang="en-US" sz="2000">
              <a:latin typeface="Palatino Linotype"/>
              <a:cs typeface="Calibri"/>
            </a:endParaRPr>
          </a:p>
          <a:p>
            <a:pPr lvl="1"/>
            <a:r>
              <a:rPr lang="en-US" sz="2000">
                <a:latin typeface="Palatino Linotype"/>
                <a:cs typeface="Calibri"/>
              </a:rPr>
              <a:t>Teacher – View students that are rostered to them. Access to student logins. No access to student reports from prior years.</a:t>
            </a:r>
          </a:p>
        </p:txBody>
      </p:sp>
      <p:sp>
        <p:nvSpPr>
          <p:cNvPr id="7" name="TextBox 6">
            <a:extLst>
              <a:ext uri="{FF2B5EF4-FFF2-40B4-BE49-F238E27FC236}">
                <a16:creationId xmlns:a16="http://schemas.microsoft.com/office/drawing/2014/main" id="{166260A1-83C7-4369-BE86-40B1F9C536B3}"/>
              </a:ext>
            </a:extLst>
          </p:cNvPr>
          <p:cNvSpPr txBox="1"/>
          <p:nvPr/>
        </p:nvSpPr>
        <p:spPr>
          <a:xfrm>
            <a:off x="5267652" y="2128345"/>
            <a:ext cx="192142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alatino Linotype"/>
                <a:cs typeface="Calibri"/>
              </a:rPr>
              <a:t>Building Test Coordinator (BTC)</a:t>
            </a:r>
          </a:p>
          <a:p>
            <a:endParaRPr lang="en-US" sz="2000">
              <a:latin typeface="Palatino Linotype"/>
              <a:cs typeface="Calibri"/>
            </a:endParaRPr>
          </a:p>
          <a:p>
            <a:r>
              <a:rPr lang="en-US" sz="2000">
                <a:latin typeface="Palatino Linotype"/>
                <a:cs typeface="Calibri"/>
              </a:rPr>
              <a:t>Building User (BU)</a:t>
            </a:r>
          </a:p>
          <a:p>
            <a:endParaRPr lang="en-US" sz="2000">
              <a:latin typeface="Palatino Linotype"/>
              <a:cs typeface="Calibri"/>
            </a:endParaRPr>
          </a:p>
          <a:p>
            <a:endParaRPr lang="en-US" sz="2000">
              <a:latin typeface="Palatino Linotype"/>
              <a:cs typeface="Calibri"/>
            </a:endParaRPr>
          </a:p>
          <a:p>
            <a:endParaRPr lang="en-US" sz="2000">
              <a:latin typeface="Palatino Linotype"/>
              <a:cs typeface="Calibri"/>
            </a:endParaRPr>
          </a:p>
          <a:p>
            <a:r>
              <a:rPr lang="en-US" sz="2000">
                <a:latin typeface="Palatino Linotype"/>
                <a:cs typeface="Calibri"/>
              </a:rPr>
              <a:t>Teacher</a:t>
            </a:r>
            <a:endParaRPr lang="en-US" sz="2000">
              <a:latin typeface="Palatino Linotype"/>
            </a:endParaRPr>
          </a:p>
        </p:txBody>
      </p:sp>
      <p:sp>
        <p:nvSpPr>
          <p:cNvPr id="8" name="TextBox 7">
            <a:extLst>
              <a:ext uri="{FF2B5EF4-FFF2-40B4-BE49-F238E27FC236}">
                <a16:creationId xmlns:a16="http://schemas.microsoft.com/office/drawing/2014/main" id="{9BA6DD7D-5BC9-0AE2-B072-4A92DE8D228A}"/>
              </a:ext>
            </a:extLst>
          </p:cNvPr>
          <p:cNvSpPr txBox="1"/>
          <p:nvPr/>
        </p:nvSpPr>
        <p:spPr>
          <a:xfrm>
            <a:off x="5267652" y="1524790"/>
            <a:ext cx="20235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Palatino Linotype"/>
                <a:cs typeface="Calibri"/>
              </a:rPr>
              <a:t>Role Titles</a:t>
            </a:r>
          </a:p>
        </p:txBody>
      </p:sp>
      <p:sp>
        <p:nvSpPr>
          <p:cNvPr id="9" name="TextBox 8">
            <a:extLst>
              <a:ext uri="{FF2B5EF4-FFF2-40B4-BE49-F238E27FC236}">
                <a16:creationId xmlns:a16="http://schemas.microsoft.com/office/drawing/2014/main" id="{D53AC285-C251-AAF9-CA63-BBBB0F32B9A2}"/>
              </a:ext>
            </a:extLst>
          </p:cNvPr>
          <p:cNvSpPr txBox="1"/>
          <p:nvPr/>
        </p:nvSpPr>
        <p:spPr>
          <a:xfrm>
            <a:off x="866775" y="1589001"/>
            <a:ext cx="25911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Palatino Linotype"/>
                <a:cs typeface="Calibri"/>
              </a:rPr>
              <a:t>Role Function</a:t>
            </a:r>
          </a:p>
        </p:txBody>
      </p:sp>
    </p:spTree>
    <p:extLst>
      <p:ext uri="{BB962C8B-B14F-4D97-AF65-F5344CB8AC3E}">
        <p14:creationId xmlns:p14="http://schemas.microsoft.com/office/powerpoint/2010/main" val="32852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899EBD-3D8F-779D-FB7D-F9D5997D8FE1}"/>
              </a:ext>
            </a:extLst>
          </p:cNvPr>
          <p:cNvSpPr txBox="1"/>
          <p:nvPr/>
        </p:nvSpPr>
        <p:spPr>
          <a:xfrm>
            <a:off x="1392541" y="52244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rPr>
              <a:t>Setting up Users</a:t>
            </a:r>
            <a:r>
              <a:rPr lang="en-US" sz="2400">
                <a:latin typeface="Palatino Linotype"/>
              </a:rPr>
              <a:t>​</a:t>
            </a:r>
            <a:endParaRPr lang="en-US" sz="2400"/>
          </a:p>
        </p:txBody>
      </p:sp>
      <p:sp>
        <p:nvSpPr>
          <p:cNvPr id="4" name="TextBox 3">
            <a:extLst>
              <a:ext uri="{FF2B5EF4-FFF2-40B4-BE49-F238E27FC236}">
                <a16:creationId xmlns:a16="http://schemas.microsoft.com/office/drawing/2014/main" id="{7B5532A4-6AC8-7499-8C6E-04824A846205}"/>
              </a:ext>
            </a:extLst>
          </p:cNvPr>
          <p:cNvSpPr txBox="1"/>
          <p:nvPr/>
        </p:nvSpPr>
        <p:spPr>
          <a:xfrm>
            <a:off x="1441788" y="1244059"/>
            <a:ext cx="99877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rPr>
              <a:t>There are two methods for building user accounts in Educator Portal</a:t>
            </a:r>
            <a:endParaRPr lang="en-US" sz="2400">
              <a:cs typeface="Calibri" panose="020F0502020204030204"/>
            </a:endParaRPr>
          </a:p>
        </p:txBody>
      </p:sp>
      <p:sp>
        <p:nvSpPr>
          <p:cNvPr id="5" name="TextBox 4">
            <a:extLst>
              <a:ext uri="{FF2B5EF4-FFF2-40B4-BE49-F238E27FC236}">
                <a16:creationId xmlns:a16="http://schemas.microsoft.com/office/drawing/2014/main" id="{A975BE2D-51AD-2042-751D-ECDDBE99E792}"/>
              </a:ext>
            </a:extLst>
          </p:cNvPr>
          <p:cNvSpPr txBox="1"/>
          <p:nvPr/>
        </p:nvSpPr>
        <p:spPr>
          <a:xfrm>
            <a:off x="2143511" y="2272839"/>
            <a:ext cx="351657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Palatino Linotype"/>
              </a:rPr>
              <a:t>UI Manual Creation</a:t>
            </a:r>
            <a:endParaRPr lang="en-US" sz="2000" b="1"/>
          </a:p>
        </p:txBody>
      </p:sp>
      <p:pic>
        <p:nvPicPr>
          <p:cNvPr id="7" name="Picture 6" descr="Graphical user interface, text, application, email&#10;&#10;Description automatically generated">
            <a:extLst>
              <a:ext uri="{FF2B5EF4-FFF2-40B4-BE49-F238E27FC236}">
                <a16:creationId xmlns:a16="http://schemas.microsoft.com/office/drawing/2014/main" id="{108470FD-B85F-E8AC-5E67-5BACFA93C087}"/>
              </a:ext>
            </a:extLst>
          </p:cNvPr>
          <p:cNvPicPr>
            <a:picLocks noChangeAspect="1"/>
          </p:cNvPicPr>
          <p:nvPr/>
        </p:nvPicPr>
        <p:blipFill rotWithShape="1">
          <a:blip r:embed="rId3"/>
          <a:srcRect t="15509" r="10445" b="-260"/>
          <a:stretch/>
        </p:blipFill>
        <p:spPr>
          <a:xfrm>
            <a:off x="482221" y="2766361"/>
            <a:ext cx="5950185" cy="3321517"/>
          </a:xfrm>
          <a:prstGeom prst="rect">
            <a:avLst/>
          </a:prstGeom>
        </p:spPr>
      </p:pic>
      <p:sp>
        <p:nvSpPr>
          <p:cNvPr id="8" name="TextBox 7">
            <a:extLst>
              <a:ext uri="{FF2B5EF4-FFF2-40B4-BE49-F238E27FC236}">
                <a16:creationId xmlns:a16="http://schemas.microsoft.com/office/drawing/2014/main" id="{06E7B793-8F44-C4F3-5AD4-8F580410B362}"/>
              </a:ext>
            </a:extLst>
          </p:cNvPr>
          <p:cNvSpPr txBox="1"/>
          <p:nvPr/>
        </p:nvSpPr>
        <p:spPr>
          <a:xfrm>
            <a:off x="8831239" y="227283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Palatino Linotype"/>
              </a:rPr>
              <a:t>User Upload</a:t>
            </a:r>
            <a:endParaRPr lang="en-US" sz="2000" b="1"/>
          </a:p>
        </p:txBody>
      </p:sp>
      <p:pic>
        <p:nvPicPr>
          <p:cNvPr id="9" name="Picture 9" descr="Graphical user interface, application, table, Excel&#10;&#10;Description automatically generated">
            <a:extLst>
              <a:ext uri="{FF2B5EF4-FFF2-40B4-BE49-F238E27FC236}">
                <a16:creationId xmlns:a16="http://schemas.microsoft.com/office/drawing/2014/main" id="{66BCD533-63FE-7C1D-2428-A618A76AE377}"/>
              </a:ext>
            </a:extLst>
          </p:cNvPr>
          <p:cNvPicPr>
            <a:picLocks noChangeAspect="1"/>
          </p:cNvPicPr>
          <p:nvPr/>
        </p:nvPicPr>
        <p:blipFill>
          <a:blip r:embed="rId4"/>
          <a:stretch>
            <a:fillRect/>
          </a:stretch>
        </p:blipFill>
        <p:spPr>
          <a:xfrm>
            <a:off x="7442579" y="2765419"/>
            <a:ext cx="4085228" cy="1975432"/>
          </a:xfrm>
          <a:prstGeom prst="rect">
            <a:avLst/>
          </a:prstGeom>
        </p:spPr>
      </p:pic>
    </p:spTree>
    <p:extLst>
      <p:ext uri="{BB962C8B-B14F-4D97-AF65-F5344CB8AC3E}">
        <p14:creationId xmlns:p14="http://schemas.microsoft.com/office/powerpoint/2010/main" val="349470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842A65-5B9B-CD06-200B-BA30740627CC}"/>
              </a:ext>
            </a:extLst>
          </p:cNvPr>
          <p:cNvSpPr txBox="1"/>
          <p:nvPr/>
        </p:nvSpPr>
        <p:spPr>
          <a:xfrm>
            <a:off x="1115278" y="485775"/>
            <a:ext cx="57712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cs typeface="Calibri"/>
              </a:rPr>
              <a:t>Setting up Users – UI Manual Creation</a:t>
            </a:r>
            <a:endParaRPr lang="en-US"/>
          </a:p>
        </p:txBody>
      </p:sp>
      <p:sp>
        <p:nvSpPr>
          <p:cNvPr id="3" name="TextBox 2">
            <a:extLst>
              <a:ext uri="{FF2B5EF4-FFF2-40B4-BE49-F238E27FC236}">
                <a16:creationId xmlns:a16="http://schemas.microsoft.com/office/drawing/2014/main" id="{EAD9D186-135A-FEBC-1A2B-8C48B97B01FE}"/>
              </a:ext>
            </a:extLst>
          </p:cNvPr>
          <p:cNvSpPr txBox="1"/>
          <p:nvPr/>
        </p:nvSpPr>
        <p:spPr>
          <a:xfrm>
            <a:off x="695324" y="1400175"/>
            <a:ext cx="4662275"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000">
                <a:latin typeface="Palatino Linotype"/>
                <a:cs typeface="Calibri" panose="020F0502020204030204"/>
              </a:rPr>
              <a:t>Settings        Users       Add User</a:t>
            </a:r>
            <a:endParaRPr lang="en-US" sz="2000">
              <a:cs typeface="Calibri" panose="020F0502020204030204"/>
            </a:endParaRPr>
          </a:p>
          <a:p>
            <a:pPr marL="342900" indent="-342900">
              <a:buFontTx/>
              <a:buAutoNum type="arabicPeriod"/>
            </a:pPr>
            <a:r>
              <a:rPr lang="en-US" sz="2000">
                <a:latin typeface="Palatino Linotype"/>
                <a:cs typeface="Calibri" panose="020F0502020204030204"/>
              </a:rPr>
              <a:t>Fill out </a:t>
            </a:r>
            <a:r>
              <a:rPr lang="en-US" sz="2000" b="1">
                <a:latin typeface="Palatino Linotype"/>
                <a:cs typeface="Calibri" panose="020F0502020204030204"/>
              </a:rPr>
              <a:t>all</a:t>
            </a:r>
            <a:r>
              <a:rPr lang="en-US" sz="2000">
                <a:latin typeface="Palatino Linotype"/>
                <a:cs typeface="Calibri" panose="020F0502020204030204"/>
              </a:rPr>
              <a:t> required fields under User Information (Including Educator Identifier if creating a </a:t>
            </a:r>
            <a:r>
              <a:rPr lang="en-US" sz="2000" u="sng">
                <a:latin typeface="Palatino Linotype"/>
                <a:cs typeface="Calibri" panose="020F0502020204030204"/>
              </a:rPr>
              <a:t>Teacher</a:t>
            </a:r>
            <a:r>
              <a:rPr lang="en-US" sz="2000">
                <a:latin typeface="Palatino Linotype"/>
                <a:cs typeface="Calibri" panose="020F0502020204030204"/>
              </a:rPr>
              <a:t> account)</a:t>
            </a:r>
          </a:p>
          <a:p>
            <a:pPr marL="342900" indent="-342900">
              <a:buFontTx/>
              <a:buAutoNum type="arabicPeriod"/>
            </a:pPr>
            <a:r>
              <a:rPr lang="en-US" sz="2000">
                <a:latin typeface="Palatino Linotype"/>
                <a:cs typeface="Calibri" panose="020F0502020204030204"/>
              </a:rPr>
              <a:t>Use the dropdowns to add the desired role to the user's account at the correct organization</a:t>
            </a:r>
          </a:p>
          <a:p>
            <a:pPr marL="342900" indent="-342900">
              <a:buFontTx/>
              <a:buAutoNum type="arabicPeriod"/>
            </a:pPr>
            <a:r>
              <a:rPr lang="en-US" sz="2000">
                <a:latin typeface="Palatino Linotype"/>
                <a:cs typeface="Calibri" panose="020F0502020204030204"/>
              </a:rPr>
              <a:t>Click Add. </a:t>
            </a:r>
          </a:p>
          <a:p>
            <a:pPr marL="342900" indent="-342900">
              <a:buFontTx/>
              <a:buAutoNum type="arabicPeriod"/>
            </a:pPr>
            <a:r>
              <a:rPr lang="en-US" sz="2000">
                <a:latin typeface="Palatino Linotype"/>
                <a:cs typeface="Calibri" panose="020F0502020204030204"/>
              </a:rPr>
              <a:t>Verify that all information is showing correctly under User Information and table of roles</a:t>
            </a:r>
            <a:endParaRPr lang="en-US" sz="2000">
              <a:cs typeface="Calibri"/>
            </a:endParaRPr>
          </a:p>
          <a:p>
            <a:pPr marL="342900" indent="-342900">
              <a:buFontTx/>
              <a:buAutoNum type="arabicPeriod"/>
            </a:pPr>
            <a:r>
              <a:rPr lang="en-US" sz="2000">
                <a:latin typeface="Palatino Linotype"/>
                <a:cs typeface="Calibri" panose="020F0502020204030204"/>
              </a:rPr>
              <a:t>Click Save</a:t>
            </a:r>
          </a:p>
          <a:p>
            <a:pPr marL="342900" indent="-342900">
              <a:buFontTx/>
              <a:buAutoNum type="arabicPeriod"/>
            </a:pPr>
            <a:endParaRPr lang="en-US" sz="2000">
              <a:latin typeface="Palatino Linotype"/>
              <a:cs typeface="Calibri" panose="020F0502020204030204"/>
            </a:endParaRPr>
          </a:p>
          <a:p>
            <a:endParaRPr lang="en-US" sz="2000">
              <a:latin typeface="Palatino Linotype"/>
              <a:cs typeface="Calibri" panose="020F0502020204030204"/>
            </a:endParaRPr>
          </a:p>
          <a:p>
            <a:r>
              <a:rPr lang="en-US">
                <a:latin typeface="Palatino Linotype"/>
                <a:cs typeface="Calibri" panose="020F0502020204030204"/>
              </a:rPr>
              <a:t>Best when adding small (four or fewer) quantities of users</a:t>
            </a:r>
          </a:p>
          <a:p>
            <a:pPr marL="285750" indent="-285750">
              <a:buFont typeface="Arial"/>
              <a:buChar char="•"/>
            </a:pPr>
            <a:endParaRPr lang="en-US">
              <a:latin typeface="Palatino Linotype"/>
              <a:cs typeface="Calibri" panose="020F0502020204030204"/>
            </a:endParaRPr>
          </a:p>
        </p:txBody>
      </p:sp>
      <p:sp>
        <p:nvSpPr>
          <p:cNvPr id="4" name="Arrow: Right 3">
            <a:extLst>
              <a:ext uri="{FF2B5EF4-FFF2-40B4-BE49-F238E27FC236}">
                <a16:creationId xmlns:a16="http://schemas.microsoft.com/office/drawing/2014/main" id="{F1083610-043F-67B4-A3F7-57EB517A5E1D}"/>
              </a:ext>
            </a:extLst>
          </p:cNvPr>
          <p:cNvSpPr/>
          <p:nvPr/>
        </p:nvSpPr>
        <p:spPr>
          <a:xfrm>
            <a:off x="2097513" y="1496676"/>
            <a:ext cx="361950"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575538D5-1BE6-B7BC-8AE8-D5F2CF2578E6}"/>
              </a:ext>
            </a:extLst>
          </p:cNvPr>
          <p:cNvSpPr/>
          <p:nvPr/>
        </p:nvSpPr>
        <p:spPr>
          <a:xfrm>
            <a:off x="3205134" y="1496676"/>
            <a:ext cx="361950"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AE595A6-CA09-58BA-FB6B-BC4CA2C67F32}"/>
              </a:ext>
            </a:extLst>
          </p:cNvPr>
          <p:cNvPicPr>
            <a:picLocks noChangeAspect="1"/>
          </p:cNvPicPr>
          <p:nvPr/>
        </p:nvPicPr>
        <p:blipFill>
          <a:blip r:embed="rId3"/>
          <a:stretch>
            <a:fillRect/>
          </a:stretch>
        </p:blipFill>
        <p:spPr>
          <a:xfrm>
            <a:off x="5730851" y="1172213"/>
            <a:ext cx="5686912" cy="4324698"/>
          </a:xfrm>
          <a:prstGeom prst="rect">
            <a:avLst/>
          </a:prstGeom>
        </p:spPr>
      </p:pic>
      <p:sp>
        <p:nvSpPr>
          <p:cNvPr id="10" name="Oval 9">
            <a:extLst>
              <a:ext uri="{FF2B5EF4-FFF2-40B4-BE49-F238E27FC236}">
                <a16:creationId xmlns:a16="http://schemas.microsoft.com/office/drawing/2014/main" id="{C4870C43-8B51-23EC-C511-68D3B7C651CB}"/>
              </a:ext>
            </a:extLst>
          </p:cNvPr>
          <p:cNvSpPr/>
          <p:nvPr/>
        </p:nvSpPr>
        <p:spPr>
          <a:xfrm>
            <a:off x="7420303" y="2049517"/>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latin typeface="Palatino Linotype" panose="02040502050505030304" pitchFamily="18" charset="0"/>
              </a:rPr>
              <a:t>2</a:t>
            </a:r>
          </a:p>
        </p:txBody>
      </p:sp>
      <p:sp>
        <p:nvSpPr>
          <p:cNvPr id="11" name="Oval 10">
            <a:extLst>
              <a:ext uri="{FF2B5EF4-FFF2-40B4-BE49-F238E27FC236}">
                <a16:creationId xmlns:a16="http://schemas.microsoft.com/office/drawing/2014/main" id="{A46ED17F-AEF2-B496-8C19-59EC11D05ECE}"/>
              </a:ext>
            </a:extLst>
          </p:cNvPr>
          <p:cNvSpPr/>
          <p:nvPr/>
        </p:nvSpPr>
        <p:spPr>
          <a:xfrm>
            <a:off x="9706303" y="3663802"/>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latin typeface="Palatino Linotype" panose="02040502050505030304" pitchFamily="18" charset="0"/>
              </a:rPr>
              <a:t>3</a:t>
            </a:r>
          </a:p>
        </p:txBody>
      </p:sp>
      <p:sp>
        <p:nvSpPr>
          <p:cNvPr id="12" name="Oval 11">
            <a:extLst>
              <a:ext uri="{FF2B5EF4-FFF2-40B4-BE49-F238E27FC236}">
                <a16:creationId xmlns:a16="http://schemas.microsoft.com/office/drawing/2014/main" id="{07DA9E88-55A1-BCFF-FCCA-DC4C4E328859}"/>
              </a:ext>
            </a:extLst>
          </p:cNvPr>
          <p:cNvSpPr/>
          <p:nvPr/>
        </p:nvSpPr>
        <p:spPr>
          <a:xfrm>
            <a:off x="6269420" y="4461641"/>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latin typeface="Palatino Linotype" panose="02040502050505030304" pitchFamily="18" charset="0"/>
              </a:rPr>
              <a:t>4</a:t>
            </a:r>
          </a:p>
        </p:txBody>
      </p:sp>
      <p:sp>
        <p:nvSpPr>
          <p:cNvPr id="13" name="Oval 12">
            <a:extLst>
              <a:ext uri="{FF2B5EF4-FFF2-40B4-BE49-F238E27FC236}">
                <a16:creationId xmlns:a16="http://schemas.microsoft.com/office/drawing/2014/main" id="{E65CECAB-603D-35DD-9DEB-B437C72B0D73}"/>
              </a:ext>
            </a:extLst>
          </p:cNvPr>
          <p:cNvSpPr/>
          <p:nvPr/>
        </p:nvSpPr>
        <p:spPr>
          <a:xfrm>
            <a:off x="10967545" y="1522295"/>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95000"/>
                    <a:lumOff val="5000"/>
                  </a:schemeClr>
                </a:solidFill>
                <a:latin typeface="Palatino Linotype" panose="02040502050505030304" pitchFamily="18" charset="0"/>
              </a:rPr>
              <a:t>5</a:t>
            </a:r>
          </a:p>
        </p:txBody>
      </p:sp>
    </p:spTree>
    <p:extLst>
      <p:ext uri="{BB962C8B-B14F-4D97-AF65-F5344CB8AC3E}">
        <p14:creationId xmlns:p14="http://schemas.microsoft.com/office/powerpoint/2010/main" val="255039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E79E7-DE71-96CE-F35C-0353B091997D}"/>
              </a:ext>
            </a:extLst>
          </p:cNvPr>
          <p:cNvSpPr txBox="1"/>
          <p:nvPr/>
        </p:nvSpPr>
        <p:spPr>
          <a:xfrm>
            <a:off x="990600" y="500743"/>
            <a:ext cx="60089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rPr>
              <a:t>Setting up Users – User Upload</a:t>
            </a:r>
            <a:endParaRPr lang="en-US" sz="2400"/>
          </a:p>
        </p:txBody>
      </p:sp>
      <p:sp>
        <p:nvSpPr>
          <p:cNvPr id="3" name="TextBox 2">
            <a:extLst>
              <a:ext uri="{FF2B5EF4-FFF2-40B4-BE49-F238E27FC236}">
                <a16:creationId xmlns:a16="http://schemas.microsoft.com/office/drawing/2014/main" id="{26783AC1-EE30-04D9-ED1D-F127D320242D}"/>
              </a:ext>
            </a:extLst>
          </p:cNvPr>
          <p:cNvSpPr txBox="1"/>
          <p:nvPr/>
        </p:nvSpPr>
        <p:spPr>
          <a:xfrm>
            <a:off x="555171" y="1458685"/>
            <a:ext cx="549728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000">
                <a:latin typeface="Palatino Linotype"/>
                <a:cs typeface="Calibri" panose="020F0502020204030204"/>
              </a:rPr>
              <a:t>Settings         Users         Upload Users</a:t>
            </a:r>
          </a:p>
          <a:p>
            <a:pPr marL="342900" indent="-342900">
              <a:buAutoNum type="arabicPeriod"/>
            </a:pPr>
            <a:r>
              <a:rPr lang="en-US" sz="2000">
                <a:latin typeface="Palatino Linotype"/>
                <a:cs typeface="Calibri" panose="020F0502020204030204"/>
              </a:rPr>
              <a:t>Complete csv template* with user information for the accounts being created/modified</a:t>
            </a:r>
          </a:p>
          <a:p>
            <a:pPr marL="342900" indent="-342900">
              <a:buAutoNum type="arabicPeriod"/>
            </a:pPr>
            <a:r>
              <a:rPr lang="en-US" sz="2000">
                <a:latin typeface="Palatino Linotype"/>
                <a:cs typeface="Calibri" panose="020F0502020204030204"/>
              </a:rPr>
              <a:t>Upload template by clicking "Select File" then choosing your file</a:t>
            </a:r>
          </a:p>
          <a:p>
            <a:pPr marL="342900" indent="-342900">
              <a:buAutoNum type="arabicPeriod"/>
            </a:pPr>
            <a:r>
              <a:rPr lang="en-US" sz="2000">
                <a:latin typeface="Palatino Linotype"/>
                <a:cs typeface="Calibri" panose="020F0502020204030204"/>
              </a:rPr>
              <a:t>Click Upload</a:t>
            </a:r>
          </a:p>
          <a:p>
            <a:pPr marL="342900" indent="-342900">
              <a:buAutoNum type="arabicPeriod"/>
            </a:pPr>
            <a:r>
              <a:rPr lang="en-US" sz="2000">
                <a:latin typeface="Palatino Linotype"/>
                <a:cs typeface="Calibri" panose="020F0502020204030204"/>
              </a:rPr>
              <a:t>Look for Complete status</a:t>
            </a:r>
          </a:p>
          <a:p>
            <a:pPr marL="342900" indent="-342900">
              <a:buAutoNum type="arabicPeriod"/>
            </a:pPr>
            <a:r>
              <a:rPr lang="en-US" sz="2000">
                <a:latin typeface="Palatino Linotype"/>
                <a:cs typeface="Calibri" panose="020F0502020204030204"/>
              </a:rPr>
              <a:t>If any errors, open error csv, correct issues then reupload</a:t>
            </a:r>
          </a:p>
          <a:p>
            <a:pPr marL="742950" lvl="1" indent="-285750">
              <a:buFont typeface="Arial"/>
              <a:buChar char="•"/>
            </a:pPr>
            <a:endParaRPr lang="en-US">
              <a:latin typeface="Palatino Linotype"/>
              <a:cs typeface="Calibri" panose="020F0502020204030204"/>
            </a:endParaRPr>
          </a:p>
          <a:p>
            <a:r>
              <a:rPr lang="en-US">
                <a:latin typeface="Palatino Linotype"/>
                <a:cs typeface="Calibri" panose="020F0502020204030204"/>
              </a:rPr>
              <a:t>*New template can be acquired by clicking on blue '?' Next to 'File:'</a:t>
            </a:r>
          </a:p>
          <a:p>
            <a:endParaRPr lang="en-US">
              <a:latin typeface="Palatino Linotype"/>
              <a:cs typeface="Calibri" panose="020F0502020204030204"/>
            </a:endParaRPr>
          </a:p>
          <a:p>
            <a:r>
              <a:rPr lang="en-US">
                <a:latin typeface="Palatino Linotype"/>
                <a:cs typeface="Calibri" panose="020F0502020204030204"/>
              </a:rPr>
              <a:t>Multiple users can be added/modified with a single CSV upload. Be</a:t>
            </a:r>
            <a:r>
              <a:rPr lang="en-US">
                <a:cs typeface="Calibri" panose="020F0502020204030204"/>
              </a:rPr>
              <a:t>st </a:t>
            </a:r>
            <a:r>
              <a:rPr lang="en-US">
                <a:latin typeface="Palatino Linotype"/>
                <a:cs typeface="Calibri" panose="020F0502020204030204"/>
              </a:rPr>
              <a:t>when adding ten or more users</a:t>
            </a:r>
          </a:p>
        </p:txBody>
      </p:sp>
      <p:sp>
        <p:nvSpPr>
          <p:cNvPr id="5" name="Arrow: Right 4">
            <a:extLst>
              <a:ext uri="{FF2B5EF4-FFF2-40B4-BE49-F238E27FC236}">
                <a16:creationId xmlns:a16="http://schemas.microsoft.com/office/drawing/2014/main" id="{49F0CCC4-C1FF-1251-8AB5-93061C21F097}"/>
              </a:ext>
            </a:extLst>
          </p:cNvPr>
          <p:cNvSpPr/>
          <p:nvPr/>
        </p:nvSpPr>
        <p:spPr>
          <a:xfrm>
            <a:off x="1986777" y="1540219"/>
            <a:ext cx="361950"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5E60943-2FED-9082-A0F4-074DCC64C28D}"/>
              </a:ext>
            </a:extLst>
          </p:cNvPr>
          <p:cNvSpPr/>
          <p:nvPr/>
        </p:nvSpPr>
        <p:spPr>
          <a:xfrm>
            <a:off x="3195468" y="1540219"/>
            <a:ext cx="361950"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Graphical user interface, application&#10;&#10;Description automatically generated">
            <a:extLst>
              <a:ext uri="{FF2B5EF4-FFF2-40B4-BE49-F238E27FC236}">
                <a16:creationId xmlns:a16="http://schemas.microsoft.com/office/drawing/2014/main" id="{C5DC6AF2-9EAB-A9C9-465D-AD36BA135754}"/>
              </a:ext>
            </a:extLst>
          </p:cNvPr>
          <p:cNvPicPr>
            <a:picLocks noChangeAspect="1"/>
          </p:cNvPicPr>
          <p:nvPr/>
        </p:nvPicPr>
        <p:blipFill>
          <a:blip r:embed="rId3"/>
          <a:stretch>
            <a:fillRect/>
          </a:stretch>
        </p:blipFill>
        <p:spPr>
          <a:xfrm>
            <a:off x="6003878" y="3429078"/>
            <a:ext cx="6014763" cy="869403"/>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50BDE08B-8F7C-B522-6F63-665712E78D18}"/>
              </a:ext>
            </a:extLst>
          </p:cNvPr>
          <p:cNvPicPr>
            <a:picLocks noChangeAspect="1"/>
          </p:cNvPicPr>
          <p:nvPr/>
        </p:nvPicPr>
        <p:blipFill rotWithShape="1">
          <a:blip r:embed="rId4"/>
          <a:srcRect r="3736" b="763"/>
          <a:stretch/>
        </p:blipFill>
        <p:spPr>
          <a:xfrm>
            <a:off x="6052458" y="1543519"/>
            <a:ext cx="6008918" cy="1768038"/>
          </a:xfrm>
          <a:prstGeom prst="rect">
            <a:avLst/>
          </a:prstGeom>
        </p:spPr>
      </p:pic>
      <p:sp>
        <p:nvSpPr>
          <p:cNvPr id="14" name="Oval 13">
            <a:extLst>
              <a:ext uri="{FF2B5EF4-FFF2-40B4-BE49-F238E27FC236}">
                <a16:creationId xmlns:a16="http://schemas.microsoft.com/office/drawing/2014/main" id="{96543903-E524-E6CE-520E-8416C38A534D}"/>
              </a:ext>
            </a:extLst>
          </p:cNvPr>
          <p:cNvSpPr/>
          <p:nvPr/>
        </p:nvSpPr>
        <p:spPr>
          <a:xfrm>
            <a:off x="6865132" y="2474060"/>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lumMod val="95000"/>
                    <a:lumOff val="5000"/>
                  </a:schemeClr>
                </a:solidFill>
                <a:latin typeface="Palatino Linotype" panose="02040502050505030304" pitchFamily="18" charset="0"/>
              </a:rPr>
              <a:t>3</a:t>
            </a:r>
          </a:p>
        </p:txBody>
      </p:sp>
      <p:sp>
        <p:nvSpPr>
          <p:cNvPr id="20" name="Oval 19">
            <a:extLst>
              <a:ext uri="{FF2B5EF4-FFF2-40B4-BE49-F238E27FC236}">
                <a16:creationId xmlns:a16="http://schemas.microsoft.com/office/drawing/2014/main" id="{EB41B639-17E4-3570-8A93-71BD235FAA74}"/>
              </a:ext>
            </a:extLst>
          </p:cNvPr>
          <p:cNvSpPr/>
          <p:nvPr/>
        </p:nvSpPr>
        <p:spPr>
          <a:xfrm>
            <a:off x="10947274" y="2811517"/>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lumMod val="95000"/>
                    <a:lumOff val="5000"/>
                  </a:schemeClr>
                </a:solidFill>
                <a:latin typeface="Palatino Linotype" panose="02040502050505030304" pitchFamily="18" charset="0"/>
              </a:rPr>
              <a:t>4</a:t>
            </a:r>
          </a:p>
        </p:txBody>
      </p:sp>
      <p:sp>
        <p:nvSpPr>
          <p:cNvPr id="22" name="Oval 21">
            <a:extLst>
              <a:ext uri="{FF2B5EF4-FFF2-40B4-BE49-F238E27FC236}">
                <a16:creationId xmlns:a16="http://schemas.microsoft.com/office/drawing/2014/main" id="{42225828-189E-F7BD-9050-C909096352D5}"/>
              </a:ext>
            </a:extLst>
          </p:cNvPr>
          <p:cNvSpPr/>
          <p:nvPr/>
        </p:nvSpPr>
        <p:spPr>
          <a:xfrm>
            <a:off x="7855731" y="3867431"/>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lumMod val="95000"/>
                    <a:lumOff val="5000"/>
                  </a:schemeClr>
                </a:solidFill>
                <a:latin typeface="Palatino Linotype" panose="02040502050505030304" pitchFamily="18" charset="0"/>
              </a:rPr>
              <a:t>5</a:t>
            </a:r>
          </a:p>
        </p:txBody>
      </p:sp>
      <p:sp>
        <p:nvSpPr>
          <p:cNvPr id="24" name="Oval 23">
            <a:extLst>
              <a:ext uri="{FF2B5EF4-FFF2-40B4-BE49-F238E27FC236}">
                <a16:creationId xmlns:a16="http://schemas.microsoft.com/office/drawing/2014/main" id="{80201022-757A-6FD3-591B-E7E054A30806}"/>
              </a:ext>
            </a:extLst>
          </p:cNvPr>
          <p:cNvSpPr/>
          <p:nvPr/>
        </p:nvSpPr>
        <p:spPr>
          <a:xfrm>
            <a:off x="9118474" y="3867431"/>
            <a:ext cx="367862" cy="3678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lumMod val="95000"/>
                    <a:lumOff val="5000"/>
                  </a:schemeClr>
                </a:solidFill>
                <a:latin typeface="Palatino Linotype" panose="02040502050505030304" pitchFamily="18" charset="0"/>
              </a:rPr>
              <a:t>6</a:t>
            </a:r>
          </a:p>
        </p:txBody>
      </p:sp>
      <p:pic>
        <p:nvPicPr>
          <p:cNvPr id="26" name="Picture 25">
            <a:extLst>
              <a:ext uri="{FF2B5EF4-FFF2-40B4-BE49-F238E27FC236}">
                <a16:creationId xmlns:a16="http://schemas.microsoft.com/office/drawing/2014/main" id="{DC863C4B-0E36-4F95-5977-F512B149B117}"/>
              </a:ext>
            </a:extLst>
          </p:cNvPr>
          <p:cNvPicPr>
            <a:picLocks noChangeAspect="1"/>
          </p:cNvPicPr>
          <p:nvPr/>
        </p:nvPicPr>
        <p:blipFill>
          <a:blip r:embed="rId5"/>
          <a:stretch>
            <a:fillRect/>
          </a:stretch>
        </p:blipFill>
        <p:spPr>
          <a:xfrm>
            <a:off x="6117122" y="5164037"/>
            <a:ext cx="6010214" cy="302728"/>
          </a:xfrm>
          <a:prstGeom prst="rect">
            <a:avLst/>
          </a:prstGeom>
        </p:spPr>
      </p:pic>
      <p:sp>
        <p:nvSpPr>
          <p:cNvPr id="27" name="TextBox 26">
            <a:extLst>
              <a:ext uri="{FF2B5EF4-FFF2-40B4-BE49-F238E27FC236}">
                <a16:creationId xmlns:a16="http://schemas.microsoft.com/office/drawing/2014/main" id="{F97CC2FB-D16E-3146-39BC-504FD9B5892E}"/>
              </a:ext>
            </a:extLst>
          </p:cNvPr>
          <p:cNvSpPr txBox="1"/>
          <p:nvPr/>
        </p:nvSpPr>
        <p:spPr>
          <a:xfrm>
            <a:off x="6356693" y="4876800"/>
            <a:ext cx="3733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Palatino Linotype" panose="02040502050505030304" pitchFamily="18" charset="0"/>
                <a:cs typeface="Calibri"/>
              </a:rPr>
              <a:t>Example of upload error message:</a:t>
            </a:r>
            <a:endParaRPr lang="en-US">
              <a:latin typeface="Palatino Linotype" panose="02040502050505030304" pitchFamily="18" charset="0"/>
            </a:endParaRPr>
          </a:p>
        </p:txBody>
      </p:sp>
    </p:spTree>
    <p:extLst>
      <p:ext uri="{BB962C8B-B14F-4D97-AF65-F5344CB8AC3E}">
        <p14:creationId xmlns:p14="http://schemas.microsoft.com/office/powerpoint/2010/main" val="43165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3258487" y="3092566"/>
            <a:ext cx="5679760" cy="830997"/>
          </a:xfrm>
          <a:prstGeom prst="rect">
            <a:avLst/>
          </a:prstGeom>
          <a:noFill/>
        </p:spPr>
        <p:txBody>
          <a:bodyPr wrap="none" lIns="91440" tIns="45720" rIns="91440" bIns="45720" rtlCol="0" anchor="t">
            <a:spAutoFit/>
          </a:bodyPr>
          <a:lstStyle/>
          <a:p>
            <a:r>
              <a:rPr lang="en-US" sz="4800">
                <a:latin typeface="Palatino Linotype"/>
              </a:rPr>
              <a:t>Roster Management</a:t>
            </a:r>
            <a:endParaRPr lang="en-US"/>
          </a:p>
        </p:txBody>
      </p:sp>
    </p:spTree>
    <p:extLst>
      <p:ext uri="{BB962C8B-B14F-4D97-AF65-F5344CB8AC3E}">
        <p14:creationId xmlns:p14="http://schemas.microsoft.com/office/powerpoint/2010/main" val="263414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CC4AF65-3B6C-AF62-5D03-050541DBA945}"/>
              </a:ext>
            </a:extLst>
          </p:cNvPr>
          <p:cNvSpPr/>
          <p:nvPr/>
        </p:nvSpPr>
        <p:spPr>
          <a:xfrm>
            <a:off x="8451669" y="2377441"/>
            <a:ext cx="1724297" cy="223374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cs typeface="Calibri"/>
              </a:rPr>
              <a:t>Roster Overview</a:t>
            </a:r>
            <a:endParaRPr lang="en-US"/>
          </a:p>
        </p:txBody>
      </p:sp>
      <p:sp>
        <p:nvSpPr>
          <p:cNvPr id="7" name="TextBox 6">
            <a:extLst>
              <a:ext uri="{FF2B5EF4-FFF2-40B4-BE49-F238E27FC236}">
                <a16:creationId xmlns:a16="http://schemas.microsoft.com/office/drawing/2014/main" id="{01E329E6-24F1-4810-5C78-89A09BD33F51}"/>
              </a:ext>
            </a:extLst>
          </p:cNvPr>
          <p:cNvSpPr txBox="1"/>
          <p:nvPr/>
        </p:nvSpPr>
        <p:spPr>
          <a:xfrm>
            <a:off x="656895" y="1515242"/>
            <a:ext cx="5763172"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a:latin typeface="Palatino Linotype"/>
                <a:cs typeface="Calibri"/>
              </a:rPr>
              <a:t>Functions of Rostering</a:t>
            </a:r>
          </a:p>
          <a:p>
            <a:pPr marL="914400" lvl="1" indent="-457200">
              <a:buFont typeface="Arial"/>
              <a:buChar char="•"/>
            </a:pPr>
            <a:endParaRPr lang="en-US" sz="2000">
              <a:latin typeface="Palatino Linotype"/>
              <a:cs typeface="Calibri"/>
            </a:endParaRPr>
          </a:p>
          <a:p>
            <a:pPr marL="914400" lvl="1" indent="-457200">
              <a:buFont typeface="Arial"/>
              <a:buChar char="•"/>
            </a:pPr>
            <a:r>
              <a:rPr lang="en-US" sz="2000">
                <a:latin typeface="Palatino Linotype"/>
                <a:cs typeface="Calibri"/>
              </a:rPr>
              <a:t>Tests are generated using the roster data. </a:t>
            </a:r>
          </a:p>
          <a:p>
            <a:pPr marL="914400" lvl="1" indent="-457200">
              <a:buFont typeface="Arial"/>
              <a:buChar char="•"/>
            </a:pPr>
            <a:endParaRPr lang="en-US" sz="2000">
              <a:latin typeface="Palatino Linotype"/>
              <a:cs typeface="Calibri"/>
            </a:endParaRPr>
          </a:p>
          <a:p>
            <a:pPr marL="914400" lvl="1" indent="-457200">
              <a:buFont typeface="Arial"/>
              <a:buChar char="•"/>
            </a:pPr>
            <a:r>
              <a:rPr lang="en-US" sz="2000">
                <a:latin typeface="Palatino Linotype"/>
                <a:cs typeface="Calibri"/>
              </a:rPr>
              <a:t>Rosters determine which subjects should be generated for the student </a:t>
            </a:r>
          </a:p>
          <a:p>
            <a:pPr marL="914400" lvl="1" indent="-457200">
              <a:buFont typeface="Arial"/>
              <a:buChar char="•"/>
            </a:pPr>
            <a:endParaRPr lang="en-US" sz="2000">
              <a:latin typeface="Palatino Linotype"/>
              <a:cs typeface="Calibri"/>
            </a:endParaRPr>
          </a:p>
          <a:p>
            <a:pPr marL="914400" lvl="1" indent="-457200">
              <a:buFont typeface="Arial"/>
              <a:buChar char="•"/>
            </a:pPr>
            <a:r>
              <a:rPr lang="en-US" sz="2000">
                <a:latin typeface="Palatino Linotype"/>
                <a:cs typeface="Calibri"/>
              </a:rPr>
              <a:t>Allows Teacher-level users to access student data such as login information and Personal Needs and Preferences Accommodations</a:t>
            </a:r>
          </a:p>
          <a:p>
            <a:endParaRPr lang="en-US" sz="2400">
              <a:latin typeface="Palatino Linotype"/>
              <a:cs typeface="Calibri"/>
            </a:endParaRPr>
          </a:p>
        </p:txBody>
      </p:sp>
      <p:graphicFrame>
        <p:nvGraphicFramePr>
          <p:cNvPr id="4" name="Diagram 3">
            <a:extLst>
              <a:ext uri="{FF2B5EF4-FFF2-40B4-BE49-F238E27FC236}">
                <a16:creationId xmlns:a16="http://schemas.microsoft.com/office/drawing/2014/main" id="{023EE3E3-85CE-7C9F-7BA0-305B10DBFEDA}"/>
              </a:ext>
            </a:extLst>
          </p:cNvPr>
          <p:cNvGraphicFramePr/>
          <p:nvPr>
            <p:extLst>
              <p:ext uri="{D42A27DB-BD31-4B8C-83A1-F6EECF244321}">
                <p14:modId xmlns:p14="http://schemas.microsoft.com/office/powerpoint/2010/main" val="2451722919"/>
              </p:ext>
            </p:extLst>
          </p:nvPr>
        </p:nvGraphicFramePr>
        <p:xfrm>
          <a:off x="6779624" y="1537190"/>
          <a:ext cx="5130800" cy="3908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551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cs typeface="Calibri"/>
              </a:rPr>
              <a:t>Roster Creation- Manual</a:t>
            </a:r>
            <a:endParaRPr lang="en-US"/>
          </a:p>
        </p:txBody>
      </p:sp>
      <p:sp>
        <p:nvSpPr>
          <p:cNvPr id="7" name="TextBox 6">
            <a:extLst>
              <a:ext uri="{FF2B5EF4-FFF2-40B4-BE49-F238E27FC236}">
                <a16:creationId xmlns:a16="http://schemas.microsoft.com/office/drawing/2014/main" id="{01E329E6-24F1-4810-5C78-89A09BD33F51}"/>
              </a:ext>
            </a:extLst>
          </p:cNvPr>
          <p:cNvSpPr txBox="1"/>
          <p:nvPr/>
        </p:nvSpPr>
        <p:spPr>
          <a:xfrm>
            <a:off x="656895" y="1515242"/>
            <a:ext cx="86524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400">
                <a:latin typeface="Palatino Linotype"/>
                <a:cs typeface="Calibri"/>
              </a:rPr>
              <a:t>Manually Creation – User Interface on Web</a:t>
            </a:r>
          </a:p>
          <a:p>
            <a:pPr marL="914400" lvl="1" indent="-457200">
              <a:buFont typeface="Arial"/>
              <a:buChar char="•"/>
            </a:pPr>
            <a:endParaRPr lang="en-US" sz="2000">
              <a:latin typeface="Palatino Linotype"/>
              <a:cs typeface="Calibri"/>
            </a:endParaRPr>
          </a:p>
          <a:p>
            <a:pPr marL="914400" lvl="1" indent="-457200">
              <a:buFont typeface="Arial"/>
              <a:buChar char="•"/>
            </a:pPr>
            <a:r>
              <a:rPr lang="en-US" sz="2000">
                <a:latin typeface="Palatino Linotype"/>
                <a:cs typeface="Calibri"/>
              </a:rPr>
              <a:t>Only one Teacher can be associated with a given roster</a:t>
            </a:r>
          </a:p>
          <a:p>
            <a:pPr marL="914400" lvl="1" indent="-457200">
              <a:buFont typeface="Arial"/>
              <a:buChar char="•"/>
            </a:pPr>
            <a:r>
              <a:rPr lang="en-US" sz="2000">
                <a:latin typeface="Palatino Linotype"/>
                <a:cs typeface="Calibri"/>
              </a:rPr>
              <a:t>Only one Subject can be associated to a given roster</a:t>
            </a:r>
          </a:p>
          <a:p>
            <a:endParaRPr lang="en-US" sz="2400">
              <a:latin typeface="Palatino Linotype"/>
              <a:cs typeface="Calibri"/>
            </a:endParaRPr>
          </a:p>
        </p:txBody>
      </p:sp>
      <p:pic>
        <p:nvPicPr>
          <p:cNvPr id="3" name="Picture 3" descr="Graphical user interface, text, application&#10;&#10;Description automatically generated">
            <a:extLst>
              <a:ext uri="{FF2B5EF4-FFF2-40B4-BE49-F238E27FC236}">
                <a16:creationId xmlns:a16="http://schemas.microsoft.com/office/drawing/2014/main" id="{9917D4FF-607D-CBA9-0726-38EB133BF3FB}"/>
              </a:ext>
            </a:extLst>
          </p:cNvPr>
          <p:cNvPicPr>
            <a:picLocks noChangeAspect="1"/>
          </p:cNvPicPr>
          <p:nvPr/>
        </p:nvPicPr>
        <p:blipFill>
          <a:blip r:embed="rId3"/>
          <a:stretch>
            <a:fillRect/>
          </a:stretch>
        </p:blipFill>
        <p:spPr>
          <a:xfrm>
            <a:off x="1475316" y="2997477"/>
            <a:ext cx="7304617" cy="2185961"/>
          </a:xfrm>
          <a:prstGeom prst="rect">
            <a:avLst/>
          </a:prstGeom>
        </p:spPr>
      </p:pic>
      <p:sp>
        <p:nvSpPr>
          <p:cNvPr id="5" name="TextBox 4">
            <a:extLst>
              <a:ext uri="{FF2B5EF4-FFF2-40B4-BE49-F238E27FC236}">
                <a16:creationId xmlns:a16="http://schemas.microsoft.com/office/drawing/2014/main" id="{FBD0E399-4525-1EBF-9A4C-4D1BEC50207E}"/>
              </a:ext>
            </a:extLst>
          </p:cNvPr>
          <p:cNvSpPr txBox="1"/>
          <p:nvPr/>
        </p:nvSpPr>
        <p:spPr>
          <a:xfrm>
            <a:off x="1238978" y="5282908"/>
            <a:ext cx="175208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cs typeface="Calibri"/>
              </a:rPr>
              <a:t>Identifiable</a:t>
            </a:r>
          </a:p>
          <a:p>
            <a:r>
              <a:rPr lang="en-US" sz="2400">
                <a:latin typeface="Palatino Linotype"/>
                <a:cs typeface="Calibri"/>
              </a:rPr>
              <a:t>Name</a:t>
            </a:r>
          </a:p>
        </p:txBody>
      </p:sp>
      <p:sp>
        <p:nvSpPr>
          <p:cNvPr id="8" name="TextBox 7">
            <a:extLst>
              <a:ext uri="{FF2B5EF4-FFF2-40B4-BE49-F238E27FC236}">
                <a16:creationId xmlns:a16="http://schemas.microsoft.com/office/drawing/2014/main" id="{EDEB7F19-4ABD-36F7-82C2-E13BE272278B}"/>
              </a:ext>
            </a:extLst>
          </p:cNvPr>
          <p:cNvSpPr txBox="1"/>
          <p:nvPr/>
        </p:nvSpPr>
        <p:spPr>
          <a:xfrm>
            <a:off x="4138811" y="5282907"/>
            <a:ext cx="118058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cs typeface="Calibri"/>
              </a:rPr>
              <a:t>Tested Subject</a:t>
            </a:r>
          </a:p>
        </p:txBody>
      </p:sp>
      <p:sp>
        <p:nvSpPr>
          <p:cNvPr id="9" name="TextBox 8">
            <a:extLst>
              <a:ext uri="{FF2B5EF4-FFF2-40B4-BE49-F238E27FC236}">
                <a16:creationId xmlns:a16="http://schemas.microsoft.com/office/drawing/2014/main" id="{6D2A2DBE-3231-49F0-3878-F941914B23A3}"/>
              </a:ext>
            </a:extLst>
          </p:cNvPr>
          <p:cNvSpPr txBox="1"/>
          <p:nvPr/>
        </p:nvSpPr>
        <p:spPr>
          <a:xfrm>
            <a:off x="6477728" y="5282907"/>
            <a:ext cx="14451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cs typeface="Calibri"/>
              </a:rPr>
              <a:t>Specific Location</a:t>
            </a:r>
            <a:endParaRPr lang="en-US"/>
          </a:p>
        </p:txBody>
      </p:sp>
      <p:cxnSp>
        <p:nvCxnSpPr>
          <p:cNvPr id="10" name="Straight Arrow Connector 9">
            <a:extLst>
              <a:ext uri="{FF2B5EF4-FFF2-40B4-BE49-F238E27FC236}">
                <a16:creationId xmlns:a16="http://schemas.microsoft.com/office/drawing/2014/main" id="{BF2C67CC-8A14-7117-AF37-4064AD42658C}"/>
              </a:ext>
            </a:extLst>
          </p:cNvPr>
          <p:cNvCxnSpPr/>
          <p:nvPr/>
        </p:nvCxnSpPr>
        <p:spPr>
          <a:xfrm flipV="1">
            <a:off x="1722967" y="4425950"/>
            <a:ext cx="110067" cy="8424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EB1F8047-D6D4-403B-5ED2-C354691F357A}"/>
              </a:ext>
            </a:extLst>
          </p:cNvPr>
          <p:cNvCxnSpPr>
            <a:cxnSpLocks/>
          </p:cNvCxnSpPr>
          <p:nvPr/>
        </p:nvCxnSpPr>
        <p:spPr>
          <a:xfrm flipH="1" flipV="1">
            <a:off x="3981450" y="4394200"/>
            <a:ext cx="524933" cy="9270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74C3AFFD-315B-7F1A-9BB9-D1F0EAD6BED8}"/>
              </a:ext>
            </a:extLst>
          </p:cNvPr>
          <p:cNvCxnSpPr>
            <a:cxnSpLocks/>
          </p:cNvCxnSpPr>
          <p:nvPr/>
        </p:nvCxnSpPr>
        <p:spPr>
          <a:xfrm flipV="1">
            <a:off x="6887632" y="4796366"/>
            <a:ext cx="4233" cy="5143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4370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1FBAFCC-F3FC-634C-A608-EA903594D3B0}"/>
              </a:ext>
            </a:extLst>
          </p:cNvPr>
          <p:cNvSpPr txBox="1">
            <a:spLocks/>
          </p:cNvSpPr>
          <p:nvPr/>
        </p:nvSpPr>
        <p:spPr>
          <a:xfrm>
            <a:off x="781888" y="1197883"/>
            <a:ext cx="7838076" cy="72277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a:latin typeface="Palatino Linotype"/>
                <a:cs typeface="Arial Hebrew"/>
              </a:rPr>
              <a:t>Our Agenda</a:t>
            </a:r>
            <a:endParaRPr lang="en-US" sz="5000">
              <a:latin typeface="Palatino Linotype"/>
              <a:cs typeface="Arial Hebrew" pitchFamily="2" charset="-79"/>
            </a:endParaRPr>
          </a:p>
        </p:txBody>
      </p:sp>
      <p:sp>
        <p:nvSpPr>
          <p:cNvPr id="17" name="Subtitle 2">
            <a:extLst>
              <a:ext uri="{FF2B5EF4-FFF2-40B4-BE49-F238E27FC236}">
                <a16:creationId xmlns:a16="http://schemas.microsoft.com/office/drawing/2014/main" id="{CB8C92B1-6D84-EE4E-AC24-015BB1345D86}"/>
              </a:ext>
            </a:extLst>
          </p:cNvPr>
          <p:cNvSpPr txBox="1">
            <a:spLocks/>
          </p:cNvSpPr>
          <p:nvPr/>
        </p:nvSpPr>
        <p:spPr>
          <a:xfrm>
            <a:off x="1276823" y="1433246"/>
            <a:ext cx="6400800" cy="44853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000">
              <a:solidFill>
                <a:schemeClr val="bg1">
                  <a:lumMod val="50000"/>
                </a:schemeClr>
              </a:solidFill>
              <a:latin typeface="Arial"/>
              <a:cs typeface="Arial"/>
            </a:endParaRPr>
          </a:p>
          <a:p>
            <a:r>
              <a:rPr lang="en-US" sz="3000">
                <a:latin typeface="Palatino Linotype"/>
                <a:cs typeface="Arial"/>
              </a:rPr>
              <a:t>Kite Educator Portal</a:t>
            </a:r>
            <a:endParaRPr lang="en-US" sz="3000">
              <a:latin typeface="Palatino Linotype"/>
              <a:cs typeface="Calibri" panose="020F0502020204030204"/>
            </a:endParaRPr>
          </a:p>
          <a:p>
            <a:r>
              <a:rPr lang="en-US" sz="3000">
                <a:latin typeface="Palatino Linotype"/>
                <a:cs typeface="Arial"/>
              </a:rPr>
              <a:t>User Account Management</a:t>
            </a:r>
          </a:p>
          <a:p>
            <a:r>
              <a:rPr lang="en-US" sz="3000">
                <a:latin typeface="Palatino Linotype"/>
                <a:cs typeface="Arial"/>
              </a:rPr>
              <a:t>Setting Student Accommodations</a:t>
            </a:r>
          </a:p>
          <a:p>
            <a:r>
              <a:rPr lang="en-US" sz="3000">
                <a:latin typeface="Palatino Linotype"/>
                <a:cs typeface="Arial"/>
              </a:rPr>
              <a:t>Roster Management</a:t>
            </a:r>
          </a:p>
          <a:p>
            <a:r>
              <a:rPr lang="en-US" sz="3000">
                <a:latin typeface="Palatino Linotype"/>
                <a:cs typeface="Arial"/>
              </a:rPr>
              <a:t>Retrieving Student Logins</a:t>
            </a:r>
          </a:p>
          <a:p>
            <a:r>
              <a:rPr lang="en-US" sz="3000">
                <a:latin typeface="Palatino Linotype"/>
                <a:cs typeface="Arial"/>
              </a:rPr>
              <a:t>Monitor Test Sessions</a:t>
            </a:r>
          </a:p>
          <a:p>
            <a:r>
              <a:rPr lang="en-US" sz="3000">
                <a:latin typeface="Palatino Linotype"/>
                <a:cs typeface="Arial"/>
              </a:rPr>
              <a:t>Reporting</a:t>
            </a:r>
          </a:p>
          <a:p>
            <a:r>
              <a:rPr lang="en-US" sz="3000">
                <a:latin typeface="Palatino Linotype"/>
                <a:cs typeface="Arial"/>
              </a:rPr>
              <a:t>Kite Student Portal Install</a:t>
            </a:r>
          </a:p>
          <a:p>
            <a:r>
              <a:rPr lang="en-US" sz="3000">
                <a:latin typeface="Palatino Linotype"/>
                <a:cs typeface="Arial"/>
              </a:rPr>
              <a:t>Kite Student Portal Navigation</a:t>
            </a:r>
          </a:p>
          <a:p>
            <a:endParaRPr lang="en-US" sz="3000">
              <a:solidFill>
                <a:schemeClr val="bg1">
                  <a:lumMod val="50000"/>
                </a:schemeClr>
              </a:solidFill>
              <a:latin typeface="Arial"/>
              <a:cs typeface="Arial"/>
            </a:endParaRPr>
          </a:p>
          <a:p>
            <a:endParaRPr lang="en-US" sz="3000">
              <a:solidFill>
                <a:schemeClr val="bg1">
                  <a:lumMod val="50000"/>
                </a:schemeClr>
              </a:solidFill>
              <a:cs typeface="Calibri" panose="020F0502020204030204"/>
            </a:endParaRPr>
          </a:p>
        </p:txBody>
      </p:sp>
    </p:spTree>
    <p:extLst>
      <p:ext uri="{BB962C8B-B14F-4D97-AF65-F5344CB8AC3E}">
        <p14:creationId xmlns:p14="http://schemas.microsoft.com/office/powerpoint/2010/main" val="107794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cs typeface="Calibri"/>
              </a:rPr>
              <a:t>Roster Creation- Manual</a:t>
            </a:r>
            <a:endParaRPr lang="en-US"/>
          </a:p>
        </p:txBody>
      </p:sp>
      <p:sp>
        <p:nvSpPr>
          <p:cNvPr id="7" name="TextBox 6">
            <a:extLst>
              <a:ext uri="{FF2B5EF4-FFF2-40B4-BE49-F238E27FC236}">
                <a16:creationId xmlns:a16="http://schemas.microsoft.com/office/drawing/2014/main" id="{01E329E6-24F1-4810-5C78-89A09BD33F51}"/>
              </a:ext>
            </a:extLst>
          </p:cNvPr>
          <p:cNvSpPr txBox="1"/>
          <p:nvPr/>
        </p:nvSpPr>
        <p:spPr>
          <a:xfrm>
            <a:off x="656895" y="1515242"/>
            <a:ext cx="86524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400">
                <a:latin typeface="Palatino Linotype"/>
                <a:cs typeface="Calibri"/>
              </a:rPr>
              <a:t>Manually Creation – User Interface on Web</a:t>
            </a:r>
          </a:p>
          <a:p>
            <a:pPr marL="914400" lvl="1" indent="-457200">
              <a:buFont typeface="Arial"/>
              <a:buChar char="•"/>
            </a:pPr>
            <a:endParaRPr lang="en-US" sz="2400">
              <a:latin typeface="Palatino Linotype"/>
              <a:cs typeface="Calibri"/>
            </a:endParaRPr>
          </a:p>
          <a:p>
            <a:pPr marL="914400" lvl="1" indent="-457200">
              <a:buFont typeface="Arial"/>
              <a:buChar char="•"/>
            </a:pPr>
            <a:r>
              <a:rPr lang="en-US" sz="2000">
                <a:latin typeface="Palatino Linotype"/>
                <a:cs typeface="Calibri"/>
              </a:rPr>
              <a:t>Select a Teacher using Dropdown</a:t>
            </a:r>
          </a:p>
          <a:p>
            <a:pPr marL="914400" lvl="1" indent="-457200">
              <a:buFont typeface="Arial"/>
              <a:buChar char="•"/>
            </a:pPr>
            <a:endParaRPr lang="en-US" sz="2000">
              <a:latin typeface="Palatino Linotype"/>
              <a:cs typeface="Calibri"/>
            </a:endParaRPr>
          </a:p>
          <a:p>
            <a:pPr marL="914400" lvl="1" indent="-457200">
              <a:buFont typeface="Arial"/>
              <a:buChar char="•"/>
            </a:pPr>
            <a:r>
              <a:rPr lang="en-US" sz="2000">
                <a:latin typeface="Palatino Linotype"/>
                <a:cs typeface="Calibri"/>
              </a:rPr>
              <a:t>Select Student using checkbox</a:t>
            </a:r>
          </a:p>
        </p:txBody>
      </p:sp>
      <p:pic>
        <p:nvPicPr>
          <p:cNvPr id="6" name="Picture 5">
            <a:extLst>
              <a:ext uri="{FF2B5EF4-FFF2-40B4-BE49-F238E27FC236}">
                <a16:creationId xmlns:a16="http://schemas.microsoft.com/office/drawing/2014/main" id="{97E2978A-CD9D-E618-7B73-13F86324187F}"/>
              </a:ext>
            </a:extLst>
          </p:cNvPr>
          <p:cNvPicPr>
            <a:picLocks noChangeAspect="1"/>
          </p:cNvPicPr>
          <p:nvPr/>
        </p:nvPicPr>
        <p:blipFill>
          <a:blip r:embed="rId3"/>
          <a:stretch>
            <a:fillRect/>
          </a:stretch>
        </p:blipFill>
        <p:spPr>
          <a:xfrm>
            <a:off x="8041970" y="1558122"/>
            <a:ext cx="3591426" cy="2314898"/>
          </a:xfrm>
          <a:prstGeom prst="rect">
            <a:avLst/>
          </a:prstGeom>
        </p:spPr>
      </p:pic>
      <p:pic>
        <p:nvPicPr>
          <p:cNvPr id="14" name="Picture 13">
            <a:extLst>
              <a:ext uri="{FF2B5EF4-FFF2-40B4-BE49-F238E27FC236}">
                <a16:creationId xmlns:a16="http://schemas.microsoft.com/office/drawing/2014/main" id="{1D1FD710-5F84-AEC3-FDAA-FBFAD360DDBB}"/>
              </a:ext>
            </a:extLst>
          </p:cNvPr>
          <p:cNvPicPr>
            <a:picLocks noChangeAspect="1"/>
          </p:cNvPicPr>
          <p:nvPr/>
        </p:nvPicPr>
        <p:blipFill>
          <a:blip r:embed="rId4"/>
          <a:stretch>
            <a:fillRect/>
          </a:stretch>
        </p:blipFill>
        <p:spPr>
          <a:xfrm>
            <a:off x="1305943" y="4002149"/>
            <a:ext cx="3677163" cy="2257740"/>
          </a:xfrm>
          <a:prstGeom prst="rect">
            <a:avLst/>
          </a:prstGeom>
        </p:spPr>
      </p:pic>
      <p:cxnSp>
        <p:nvCxnSpPr>
          <p:cNvPr id="16" name="Straight Arrow Connector 15">
            <a:extLst>
              <a:ext uri="{FF2B5EF4-FFF2-40B4-BE49-F238E27FC236}">
                <a16:creationId xmlns:a16="http://schemas.microsoft.com/office/drawing/2014/main" id="{4FA7E1B2-4C81-B4F6-ADEC-9DD3C3090D26}"/>
              </a:ext>
            </a:extLst>
          </p:cNvPr>
          <p:cNvCxnSpPr/>
          <p:nvPr/>
        </p:nvCxnSpPr>
        <p:spPr>
          <a:xfrm>
            <a:off x="5486400" y="2392405"/>
            <a:ext cx="242514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EC480E19-0148-7352-B5EF-2C3A3E0B8921}"/>
              </a:ext>
            </a:extLst>
          </p:cNvPr>
          <p:cNvCxnSpPr>
            <a:cxnSpLocks/>
          </p:cNvCxnSpPr>
          <p:nvPr/>
        </p:nvCxnSpPr>
        <p:spPr>
          <a:xfrm>
            <a:off x="3061252" y="3269568"/>
            <a:ext cx="0" cy="91354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443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cs typeface="Calibri"/>
              </a:rPr>
              <a:t>Roster Creation- CSV Upload</a:t>
            </a:r>
            <a:endParaRPr lang="en-US"/>
          </a:p>
        </p:txBody>
      </p:sp>
      <p:sp>
        <p:nvSpPr>
          <p:cNvPr id="7" name="TextBox 6">
            <a:extLst>
              <a:ext uri="{FF2B5EF4-FFF2-40B4-BE49-F238E27FC236}">
                <a16:creationId xmlns:a16="http://schemas.microsoft.com/office/drawing/2014/main" id="{01E329E6-24F1-4810-5C78-89A09BD33F51}"/>
              </a:ext>
            </a:extLst>
          </p:cNvPr>
          <p:cNvSpPr txBox="1"/>
          <p:nvPr/>
        </p:nvSpPr>
        <p:spPr>
          <a:xfrm>
            <a:off x="656895" y="1515242"/>
            <a:ext cx="6266419"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mj-lt"/>
              <a:buAutoNum type="arabicPeriod" startAt="2"/>
            </a:pPr>
            <a:r>
              <a:rPr lang="en-US" sz="2400">
                <a:latin typeface="Palatino Linotype"/>
                <a:cs typeface="Calibri"/>
              </a:rPr>
              <a:t>CSV Upload</a:t>
            </a:r>
          </a:p>
          <a:p>
            <a:pPr lvl="1"/>
            <a:endParaRPr lang="en-US" sz="2000">
              <a:latin typeface="Palatino Linotype"/>
              <a:cs typeface="Calibri"/>
            </a:endParaRPr>
          </a:p>
          <a:p>
            <a:pPr lvl="1"/>
            <a:r>
              <a:rPr lang="en-US" sz="2000">
                <a:latin typeface="Palatino Linotype"/>
                <a:cs typeface="Calibri"/>
              </a:rPr>
              <a:t>Advantages</a:t>
            </a:r>
          </a:p>
          <a:p>
            <a:pPr marL="742950" lvl="1" indent="-285750">
              <a:buFont typeface="Arial" panose="020B0604020202020204" pitchFamily="34" charset="0"/>
              <a:buChar char="•"/>
            </a:pPr>
            <a:r>
              <a:rPr lang="en-US">
                <a:latin typeface="Palatino Linotype"/>
                <a:cs typeface="Calibri"/>
              </a:rPr>
              <a:t>Allows upload of multiple rosters, simultaneously</a:t>
            </a:r>
          </a:p>
          <a:p>
            <a:pPr marL="742950" lvl="1" indent="-285750">
              <a:buFont typeface="Arial" panose="020B0604020202020204" pitchFamily="34" charset="0"/>
              <a:buChar char="•"/>
            </a:pPr>
            <a:r>
              <a:rPr lang="en-US">
                <a:latin typeface="Palatino Linotype"/>
                <a:cs typeface="Calibri"/>
              </a:rPr>
              <a:t>Allows verbose explanations of errors in uploads for corrections</a:t>
            </a:r>
          </a:p>
          <a:p>
            <a:pPr marL="1371600" lvl="2" indent="-457200">
              <a:buFont typeface="Arial"/>
              <a:buChar char="•"/>
            </a:pPr>
            <a:endParaRPr lang="en-US" sz="2400">
              <a:latin typeface="Palatino Linotype"/>
              <a:cs typeface="Calibri"/>
            </a:endParaRPr>
          </a:p>
          <a:p>
            <a:endParaRPr lang="en-US" sz="2400">
              <a:latin typeface="Palatino Linotype"/>
              <a:cs typeface="Calibri"/>
            </a:endParaRPr>
          </a:p>
        </p:txBody>
      </p:sp>
      <p:pic>
        <p:nvPicPr>
          <p:cNvPr id="5" name="Picture 4">
            <a:extLst>
              <a:ext uri="{FF2B5EF4-FFF2-40B4-BE49-F238E27FC236}">
                <a16:creationId xmlns:a16="http://schemas.microsoft.com/office/drawing/2014/main" id="{54EE7E23-E171-3B55-D944-EC20704EFFA2}"/>
              </a:ext>
            </a:extLst>
          </p:cNvPr>
          <p:cNvPicPr>
            <a:picLocks noChangeAspect="1"/>
          </p:cNvPicPr>
          <p:nvPr/>
        </p:nvPicPr>
        <p:blipFill>
          <a:blip r:embed="rId3"/>
          <a:stretch>
            <a:fillRect/>
          </a:stretch>
        </p:blipFill>
        <p:spPr>
          <a:xfrm>
            <a:off x="656895" y="4439119"/>
            <a:ext cx="6189338" cy="1681238"/>
          </a:xfrm>
          <a:prstGeom prst="rect">
            <a:avLst/>
          </a:prstGeom>
        </p:spPr>
      </p:pic>
    </p:spTree>
    <p:extLst>
      <p:ext uri="{BB962C8B-B14F-4D97-AF65-F5344CB8AC3E}">
        <p14:creationId xmlns:p14="http://schemas.microsoft.com/office/powerpoint/2010/main" val="29408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View Roster Page</a:t>
            </a:r>
            <a:endParaRPr lang="en-US">
              <a:latin typeface="Palatino Linotype"/>
            </a:endParaRPr>
          </a:p>
        </p:txBody>
      </p:sp>
      <p:sp>
        <p:nvSpPr>
          <p:cNvPr id="3" name="TextBox 2"/>
          <p:cNvSpPr txBox="1"/>
          <p:nvPr/>
        </p:nvSpPr>
        <p:spPr>
          <a:xfrm>
            <a:off x="402336" y="1353312"/>
            <a:ext cx="10638988" cy="2246769"/>
          </a:xfrm>
          <a:prstGeom prst="rect">
            <a:avLst/>
          </a:prstGeom>
          <a:noFill/>
        </p:spPr>
        <p:txBody>
          <a:bodyPr wrap="square" lIns="91440" tIns="45720" rIns="91440" bIns="45720" rtlCol="0" anchor="t">
            <a:spAutoFit/>
          </a:bodyPr>
          <a:lstStyle/>
          <a:p>
            <a:pPr marL="342900" indent="-342900">
              <a:buFont typeface="Arial,Sans-Serif"/>
              <a:buChar char="•"/>
            </a:pPr>
            <a:r>
              <a:rPr lang="en-US" sz="2300">
                <a:latin typeface="Palatino Linotype"/>
                <a:ea typeface="+mn-lt"/>
                <a:cs typeface="+mn-lt"/>
              </a:rPr>
              <a:t>Ensure students are assigned to the correct teacher</a:t>
            </a:r>
            <a:endParaRPr lang="en-US" sz="2300">
              <a:latin typeface="Palatino Linotype"/>
              <a:cs typeface="Calibri"/>
            </a:endParaRPr>
          </a:p>
          <a:p>
            <a:pPr marL="342900" indent="-342900">
              <a:buFont typeface="Arial,Sans-Serif"/>
              <a:buChar char="•"/>
            </a:pPr>
            <a:r>
              <a:rPr lang="en-US" sz="2300">
                <a:latin typeface="Palatino Linotype"/>
                <a:cs typeface="Calibri"/>
              </a:rPr>
              <a:t>View Roster page allows the user to view the roster name, subject, and other information that pertains to the identified roster</a:t>
            </a:r>
          </a:p>
          <a:p>
            <a:pPr marL="342900" indent="-342900">
              <a:buFont typeface="Arial,Sans-Serif"/>
              <a:buChar char="•"/>
            </a:pPr>
            <a:endParaRPr lang="en-US" sz="2300">
              <a:latin typeface="Palatino Linotype"/>
              <a:cs typeface="Calibri"/>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5" name="Picture 5" descr="Graphical user interface, text, application&#10;&#10;Description automatically generated">
            <a:extLst>
              <a:ext uri="{FF2B5EF4-FFF2-40B4-BE49-F238E27FC236}">
                <a16:creationId xmlns:a16="http://schemas.microsoft.com/office/drawing/2014/main" id="{23CFDBB7-6B28-C5D7-BC00-A3AF687C69BF}"/>
              </a:ext>
            </a:extLst>
          </p:cNvPr>
          <p:cNvPicPr>
            <a:picLocks noChangeAspect="1"/>
          </p:cNvPicPr>
          <p:nvPr/>
        </p:nvPicPr>
        <p:blipFill>
          <a:blip r:embed="rId3"/>
          <a:stretch>
            <a:fillRect/>
          </a:stretch>
        </p:blipFill>
        <p:spPr>
          <a:xfrm>
            <a:off x="693809" y="2809019"/>
            <a:ext cx="8300544" cy="3521706"/>
          </a:xfrm>
          <a:prstGeom prst="rect">
            <a:avLst/>
          </a:prstGeom>
          <a:ln>
            <a:solidFill>
              <a:schemeClr val="tx1"/>
            </a:solidFill>
          </a:ln>
        </p:spPr>
      </p:pic>
      <p:sp>
        <p:nvSpPr>
          <p:cNvPr id="6" name="Rectangle 5">
            <a:extLst>
              <a:ext uri="{FF2B5EF4-FFF2-40B4-BE49-F238E27FC236}">
                <a16:creationId xmlns:a16="http://schemas.microsoft.com/office/drawing/2014/main" id="{D91466B8-FDA9-6B40-C044-12D72CF55985}"/>
              </a:ext>
            </a:extLst>
          </p:cNvPr>
          <p:cNvSpPr/>
          <p:nvPr/>
        </p:nvSpPr>
        <p:spPr>
          <a:xfrm>
            <a:off x="953434" y="3358171"/>
            <a:ext cx="604345"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58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cs typeface="Calibri"/>
              </a:rPr>
              <a:t>Roster Details</a:t>
            </a:r>
          </a:p>
        </p:txBody>
      </p:sp>
      <p:sp>
        <p:nvSpPr>
          <p:cNvPr id="3" name="TextBox 2"/>
          <p:cNvSpPr txBox="1"/>
          <p:nvPr/>
        </p:nvSpPr>
        <p:spPr>
          <a:xfrm>
            <a:off x="561776" y="1636532"/>
            <a:ext cx="4495918" cy="5432256"/>
          </a:xfrm>
          <a:prstGeom prst="rect">
            <a:avLst/>
          </a:prstGeom>
          <a:noFill/>
        </p:spPr>
        <p:txBody>
          <a:bodyPr wrap="square" lIns="91440" tIns="45720" rIns="91440" bIns="45720" rtlCol="0" anchor="t">
            <a:spAutoFit/>
          </a:bodyPr>
          <a:lstStyle/>
          <a:p>
            <a:pPr marL="342900" indent="-342900">
              <a:buFont typeface="Arial,Sans-Serif"/>
              <a:buChar char="•"/>
            </a:pPr>
            <a:r>
              <a:rPr lang="en-US" sz="2300">
                <a:latin typeface="Palatino Linotype"/>
                <a:cs typeface="Calibri" panose="020F0502020204030204"/>
              </a:rPr>
              <a:t>Select the roster by clicking on the row on View Rosters tab</a:t>
            </a:r>
          </a:p>
          <a:p>
            <a:pPr marL="285750" indent="-285750">
              <a:buFont typeface="Arial,Sans-Serif"/>
              <a:buChar char="•"/>
            </a:pPr>
            <a:r>
              <a:rPr lang="en-US" sz="2300">
                <a:latin typeface="Palatino Linotype"/>
                <a:cs typeface="Calibri" panose="020F0502020204030204"/>
              </a:rPr>
              <a:t>View students that are currently assigned to the roster. </a:t>
            </a:r>
            <a:endParaRPr lang="en-US" sz="2300">
              <a:latin typeface="Palatino Linotype"/>
              <a:ea typeface="+mn-lt"/>
              <a:cs typeface="+mn-lt"/>
            </a:endParaRPr>
          </a:p>
          <a:p>
            <a:pPr marL="742950" lvl="1" indent="-285750">
              <a:buFont typeface="Arial,Sans-Serif"/>
              <a:buChar char="•"/>
            </a:pPr>
            <a:r>
              <a:rPr lang="en-US" sz="2300">
                <a:latin typeface="Palatino Linotype"/>
                <a:cs typeface="Calibri" panose="020F0502020204030204"/>
              </a:rPr>
              <a:t>Fast Educator Swapping as needed</a:t>
            </a:r>
          </a:p>
          <a:p>
            <a:pPr marL="742950" lvl="1" indent="-285750">
              <a:buFont typeface="Arial,Sans-Serif"/>
              <a:buChar char="•"/>
            </a:pPr>
            <a:r>
              <a:rPr lang="en-US" sz="2300">
                <a:latin typeface="Palatino Linotype"/>
                <a:cs typeface="Calibri" panose="020F0502020204030204"/>
              </a:rPr>
              <a:t>Adding/Removal of student individually</a:t>
            </a:r>
          </a:p>
          <a:p>
            <a:pPr marL="285750" indent="-285750">
              <a:buFont typeface="Arial,Sans-Serif"/>
              <a:buChar char="•"/>
            </a:pPr>
            <a:r>
              <a:rPr lang="en-US" sz="2300">
                <a:latin typeface="Palatino Linotype"/>
                <a:cs typeface="Calibri" panose="020F0502020204030204"/>
              </a:rPr>
              <a:t>Subject cannot be edited </a:t>
            </a:r>
          </a:p>
          <a:p>
            <a:pPr marL="342900" indent="-342900">
              <a:buFont typeface="Arial,Sans-Serif"/>
              <a:buChar char="•"/>
            </a:pPr>
            <a:r>
              <a:rPr lang="en-US" sz="2300">
                <a:latin typeface="Palatino Linotype"/>
                <a:cs typeface="Calibri" panose="020F0502020204030204"/>
              </a:rPr>
              <a:t>Removing Rosters</a:t>
            </a:r>
          </a:p>
          <a:p>
            <a:pPr marL="800100" lvl="1" indent="-342900">
              <a:buFont typeface="Arial,Sans-Serif"/>
              <a:buChar char="•"/>
            </a:pPr>
            <a:r>
              <a:rPr lang="en-US" sz="2300">
                <a:latin typeface="Palatino Linotype"/>
                <a:cs typeface="Calibri" panose="020F0502020204030204"/>
              </a:rPr>
              <a:t>Remove/Uncheck all students &gt; Click Save</a:t>
            </a: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10" name="Picture 6" descr="Graphical user interface&#10;&#10;Description automatically generated">
            <a:extLst>
              <a:ext uri="{FF2B5EF4-FFF2-40B4-BE49-F238E27FC236}">
                <a16:creationId xmlns:a16="http://schemas.microsoft.com/office/drawing/2014/main" id="{9EE95E38-8A1D-DCF1-C235-737C58CBE65B}"/>
              </a:ext>
            </a:extLst>
          </p:cNvPr>
          <p:cNvPicPr>
            <a:picLocks noChangeAspect="1"/>
          </p:cNvPicPr>
          <p:nvPr/>
        </p:nvPicPr>
        <p:blipFill rotWithShape="1">
          <a:blip r:embed="rId3"/>
          <a:srcRect t="17394" b="-295"/>
          <a:stretch/>
        </p:blipFill>
        <p:spPr>
          <a:xfrm>
            <a:off x="5059561" y="1310802"/>
            <a:ext cx="7041658" cy="4003073"/>
          </a:xfrm>
          <a:prstGeom prst="rect">
            <a:avLst/>
          </a:prstGeom>
        </p:spPr>
      </p:pic>
      <p:sp>
        <p:nvSpPr>
          <p:cNvPr id="12" name="Rectangle 11">
            <a:extLst>
              <a:ext uri="{FF2B5EF4-FFF2-40B4-BE49-F238E27FC236}">
                <a16:creationId xmlns:a16="http://schemas.microsoft.com/office/drawing/2014/main" id="{906CF0ED-26FB-9D0C-C0D6-3A0A99DE6D55}"/>
              </a:ext>
            </a:extLst>
          </p:cNvPr>
          <p:cNvSpPr/>
          <p:nvPr/>
        </p:nvSpPr>
        <p:spPr>
          <a:xfrm>
            <a:off x="5503175" y="3738405"/>
            <a:ext cx="6040762" cy="4397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56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1443829" y="3155430"/>
            <a:ext cx="9304342" cy="1569660"/>
          </a:xfrm>
          <a:prstGeom prst="rect">
            <a:avLst/>
          </a:prstGeom>
          <a:noFill/>
        </p:spPr>
        <p:txBody>
          <a:bodyPr wrap="none" lIns="91440" tIns="45720" rIns="91440" bIns="45720" rtlCol="0" anchor="t">
            <a:spAutoFit/>
          </a:bodyPr>
          <a:lstStyle/>
          <a:p>
            <a:r>
              <a:rPr lang="en-US" sz="4800">
                <a:latin typeface="Palatino Linotype"/>
              </a:rPr>
              <a:t>Setting Student Accommodations</a:t>
            </a:r>
          </a:p>
          <a:p>
            <a:endParaRPr lang="en-US" sz="4800">
              <a:latin typeface="Palatino Linotype"/>
            </a:endParaRPr>
          </a:p>
        </p:txBody>
      </p:sp>
    </p:spTree>
    <p:extLst>
      <p:ext uri="{BB962C8B-B14F-4D97-AF65-F5344CB8AC3E}">
        <p14:creationId xmlns:p14="http://schemas.microsoft.com/office/powerpoint/2010/main" val="34224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cs typeface="Calibri"/>
              </a:rPr>
              <a:t>Setting Up Student Accommodations(PNP)</a:t>
            </a:r>
          </a:p>
        </p:txBody>
      </p:sp>
      <p:sp>
        <p:nvSpPr>
          <p:cNvPr id="3" name="TextBox 2"/>
          <p:cNvSpPr txBox="1"/>
          <p:nvPr/>
        </p:nvSpPr>
        <p:spPr>
          <a:xfrm>
            <a:off x="402336" y="1353312"/>
            <a:ext cx="5608998" cy="3785652"/>
          </a:xfrm>
          <a:prstGeom prst="rect">
            <a:avLst/>
          </a:prstGeom>
          <a:noFill/>
        </p:spPr>
        <p:txBody>
          <a:bodyPr wrap="square" lIns="91440" tIns="45720" rIns="91440" bIns="45720" rtlCol="0" anchor="t">
            <a:spAutoFit/>
          </a:bodyPr>
          <a:lstStyle/>
          <a:p>
            <a:pPr marL="342900" indent="-342900">
              <a:buFont typeface="Arial"/>
              <a:buChar char="•"/>
            </a:pPr>
            <a:r>
              <a:rPr lang="en-US" sz="2000">
                <a:latin typeface="Palatino Linotype"/>
              </a:rPr>
              <a:t>Test Assignment Impact</a:t>
            </a:r>
          </a:p>
          <a:p>
            <a:pPr marL="800100" lvl="1" indent="-342900">
              <a:buFont typeface="Arial"/>
              <a:buChar char="•"/>
            </a:pPr>
            <a:r>
              <a:rPr lang="en-US" sz="2000">
                <a:latin typeface="Palatino Linotype"/>
                <a:cs typeface="Calibri" panose="020F0502020204030204"/>
              </a:rPr>
              <a:t>Accommodations such as Text to Speech and Spanish-language forms (Keyword Translation Display) require different tests be assigned to the student </a:t>
            </a:r>
          </a:p>
          <a:p>
            <a:pPr marL="800100" lvl="1" indent="-342900">
              <a:buFont typeface="Arial"/>
              <a:buChar char="•"/>
            </a:pPr>
            <a:r>
              <a:rPr lang="en-US" sz="2000">
                <a:latin typeface="Palatino Linotype"/>
                <a:cs typeface="Calibri" panose="020F0502020204030204"/>
              </a:rPr>
              <a:t>Overnight Process</a:t>
            </a:r>
          </a:p>
          <a:p>
            <a:pPr marL="342900" indent="-342900">
              <a:buFont typeface="Arial"/>
              <a:buChar char="•"/>
            </a:pPr>
            <a:r>
              <a:rPr lang="en-US" sz="2000">
                <a:latin typeface="Palatino Linotype"/>
                <a:cs typeface="Calibri" panose="020F0502020204030204"/>
              </a:rPr>
              <a:t>Settings &gt; Students &gt; View Students</a:t>
            </a:r>
          </a:p>
          <a:p>
            <a:pPr marL="800100" lvl="1" indent="-342900">
              <a:buFont typeface="Arial"/>
              <a:buChar char="•"/>
            </a:pPr>
            <a:r>
              <a:rPr lang="en-US" sz="2000">
                <a:latin typeface="Palatino Linotype"/>
                <a:cs typeface="Calibri" panose="020F0502020204030204"/>
              </a:rPr>
              <a:t>Select the Organization and enter Search</a:t>
            </a:r>
          </a:p>
          <a:p>
            <a:pPr marL="342900" indent="-342900">
              <a:buFont typeface="Arial"/>
              <a:buChar char="•"/>
            </a:pPr>
            <a:r>
              <a:rPr lang="en-US" sz="2000">
                <a:latin typeface="Palatino Linotype"/>
                <a:cs typeface="Calibri" panose="020F0502020204030204"/>
              </a:rPr>
              <a:t>Statuses </a:t>
            </a:r>
          </a:p>
          <a:p>
            <a:pPr marL="800100" lvl="1" indent="-342900">
              <a:buFont typeface="Arial"/>
              <a:buChar char="•"/>
            </a:pPr>
            <a:r>
              <a:rPr lang="en-US" sz="2000">
                <a:latin typeface="Palatino Linotype"/>
                <a:cs typeface="Calibri" panose="020F0502020204030204"/>
              </a:rPr>
              <a:t>No Settings – Nothing has been set</a:t>
            </a:r>
          </a:p>
          <a:p>
            <a:pPr marL="800100" lvl="1" indent="-342900">
              <a:buFont typeface="Arial"/>
              <a:buChar char="•"/>
            </a:pPr>
            <a:r>
              <a:rPr lang="en-US" sz="2000">
                <a:latin typeface="Palatino Linotype"/>
                <a:cs typeface="Calibri" panose="020F0502020204030204"/>
              </a:rPr>
              <a:t>Custom – Student has accommodations set</a:t>
            </a:r>
          </a:p>
        </p:txBody>
      </p:sp>
      <p:pic>
        <p:nvPicPr>
          <p:cNvPr id="5" name="Picture 5" descr="Graphical user interface, application&#10;&#10;Description automatically generated">
            <a:extLst>
              <a:ext uri="{FF2B5EF4-FFF2-40B4-BE49-F238E27FC236}">
                <a16:creationId xmlns:a16="http://schemas.microsoft.com/office/drawing/2014/main" id="{83B102BE-840D-2DBD-86C0-83069A021662}"/>
              </a:ext>
            </a:extLst>
          </p:cNvPr>
          <p:cNvPicPr>
            <a:picLocks noChangeAspect="1"/>
          </p:cNvPicPr>
          <p:nvPr/>
        </p:nvPicPr>
        <p:blipFill>
          <a:blip r:embed="rId3"/>
          <a:stretch>
            <a:fillRect/>
          </a:stretch>
        </p:blipFill>
        <p:spPr>
          <a:xfrm>
            <a:off x="6096000" y="2052558"/>
            <a:ext cx="5161721" cy="2401701"/>
          </a:xfrm>
          <a:prstGeom prst="rect">
            <a:avLst/>
          </a:prstGeom>
          <a:ln>
            <a:solidFill>
              <a:schemeClr val="tx1"/>
            </a:solidFill>
          </a:ln>
        </p:spPr>
      </p:pic>
    </p:spTree>
    <p:extLst>
      <p:ext uri="{BB962C8B-B14F-4D97-AF65-F5344CB8AC3E}">
        <p14:creationId xmlns:p14="http://schemas.microsoft.com/office/powerpoint/2010/main" val="36690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Setting Up PNPs Cont.</a:t>
            </a:r>
            <a:endParaRPr lang="en-US">
              <a:latin typeface="Palatino Linotype"/>
            </a:endParaRPr>
          </a:p>
        </p:txBody>
      </p:sp>
      <p:sp>
        <p:nvSpPr>
          <p:cNvPr id="3" name="TextBox 2"/>
          <p:cNvSpPr txBox="1"/>
          <p:nvPr/>
        </p:nvSpPr>
        <p:spPr>
          <a:xfrm>
            <a:off x="402336" y="1353312"/>
            <a:ext cx="9641932" cy="2308324"/>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rPr>
              <a:t>Find the student you need</a:t>
            </a:r>
            <a:endParaRPr lang="en-US">
              <a:latin typeface="Palatino Linotype"/>
            </a:endParaRPr>
          </a:p>
          <a:p>
            <a:pPr marL="800100" lvl="1" indent="-342900">
              <a:buFont typeface="Arial"/>
              <a:buChar char="•"/>
            </a:pPr>
            <a:r>
              <a:rPr lang="en-US" sz="2400">
                <a:latin typeface="Palatino Linotype"/>
                <a:cs typeface="Calibri" panose="020F0502020204030204"/>
              </a:rPr>
              <a:t>Click on the status link under the PNP Profile Column</a:t>
            </a:r>
          </a:p>
          <a:p>
            <a:pPr marL="800100" lvl="1" indent="-342900">
              <a:buFont typeface="Arial"/>
              <a:buChar char="•"/>
            </a:pPr>
            <a:r>
              <a:rPr lang="en-US" sz="2400">
                <a:latin typeface="Palatino Linotype"/>
                <a:cs typeface="Calibri" panose="020F0502020204030204"/>
              </a:rPr>
              <a:t>View the Summary page to see what has been set</a:t>
            </a:r>
            <a:endParaRPr lang="en-US">
              <a:latin typeface="Palatino Linotype"/>
            </a:endParaRPr>
          </a:p>
          <a:p>
            <a:pPr marL="800100" lvl="1"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7" name="Picture 5" descr="Graphical user interface, application&#10;&#10;Description automatically generated">
            <a:extLst>
              <a:ext uri="{FF2B5EF4-FFF2-40B4-BE49-F238E27FC236}">
                <a16:creationId xmlns:a16="http://schemas.microsoft.com/office/drawing/2014/main" id="{E000DD7E-E606-D153-9493-DE9C35707FDA}"/>
              </a:ext>
            </a:extLst>
          </p:cNvPr>
          <p:cNvPicPr>
            <a:picLocks noChangeAspect="1"/>
          </p:cNvPicPr>
          <p:nvPr/>
        </p:nvPicPr>
        <p:blipFill>
          <a:blip r:embed="rId3"/>
          <a:stretch>
            <a:fillRect/>
          </a:stretch>
        </p:blipFill>
        <p:spPr>
          <a:xfrm>
            <a:off x="882717" y="2809613"/>
            <a:ext cx="7934949" cy="3696599"/>
          </a:xfrm>
          <a:prstGeom prst="rect">
            <a:avLst/>
          </a:prstGeom>
          <a:ln>
            <a:solidFill>
              <a:schemeClr val="tx1"/>
            </a:solidFill>
          </a:ln>
        </p:spPr>
      </p:pic>
      <p:sp>
        <p:nvSpPr>
          <p:cNvPr id="8" name="Rectangle 7">
            <a:extLst>
              <a:ext uri="{FF2B5EF4-FFF2-40B4-BE49-F238E27FC236}">
                <a16:creationId xmlns:a16="http://schemas.microsoft.com/office/drawing/2014/main" id="{9E28D0BC-6E8C-5E98-2EF7-6AED896D15D9}"/>
              </a:ext>
            </a:extLst>
          </p:cNvPr>
          <p:cNvSpPr/>
          <p:nvPr/>
        </p:nvSpPr>
        <p:spPr>
          <a:xfrm>
            <a:off x="6493485" y="4803191"/>
            <a:ext cx="741665" cy="242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93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Setting Up PNPs Cont.</a:t>
            </a:r>
            <a:endParaRPr lang="en-US">
              <a:latin typeface="Palatino Linotype"/>
            </a:endParaRPr>
          </a:p>
        </p:txBody>
      </p:sp>
      <p:sp>
        <p:nvSpPr>
          <p:cNvPr id="3" name="TextBox 2"/>
          <p:cNvSpPr txBox="1"/>
          <p:nvPr/>
        </p:nvSpPr>
        <p:spPr>
          <a:xfrm>
            <a:off x="456765" y="2137083"/>
            <a:ext cx="8682068" cy="2308324"/>
          </a:xfrm>
          <a:prstGeom prst="rect">
            <a:avLst/>
          </a:prstGeom>
          <a:noFill/>
        </p:spPr>
        <p:txBody>
          <a:bodyPr wrap="square" lIns="91440" tIns="45720" rIns="91440" bIns="45720" rtlCol="0" anchor="t">
            <a:spAutoFit/>
          </a:bodyPr>
          <a:lstStyle/>
          <a:p>
            <a:pPr marL="800100" lvl="1" indent="-342900">
              <a:buFont typeface="Arial,Sans-Serif"/>
              <a:buChar char="•"/>
            </a:pPr>
            <a:r>
              <a:rPr lang="en-US" sz="2400">
                <a:latin typeface="Palatino Linotype"/>
              </a:rPr>
              <a:t>Review</a:t>
            </a:r>
            <a:r>
              <a:rPr lang="en-US" sz="2400">
                <a:latin typeface="Palatino Linotype"/>
                <a:ea typeface="+mn-lt"/>
                <a:cs typeface="+mn-lt"/>
              </a:rPr>
              <a:t> options available and briefly discuss them</a:t>
            </a:r>
          </a:p>
          <a:p>
            <a:pPr marL="800100" lvl="1" indent="-342900">
              <a:buFont typeface="Arial,Sans-Serif"/>
              <a:buChar char="•"/>
            </a:pPr>
            <a:r>
              <a:rPr lang="en-US" sz="2400">
                <a:latin typeface="Palatino Linotype"/>
                <a:ea typeface="+mn-lt"/>
                <a:cs typeface="+mn-lt"/>
              </a:rPr>
              <a:t>Make selections</a:t>
            </a:r>
          </a:p>
          <a:p>
            <a:pPr marL="800100" lvl="1" indent="-342900">
              <a:buFont typeface="Arial,Sans-Serif"/>
              <a:buChar char="•"/>
            </a:pPr>
            <a:r>
              <a:rPr lang="en-US" sz="2400">
                <a:latin typeface="Palatino Linotype"/>
                <a:ea typeface="+mn-lt"/>
                <a:cs typeface="+mn-lt"/>
              </a:rPr>
              <a:t>Save Settings</a:t>
            </a: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spTree>
    <p:extLst>
      <p:ext uri="{BB962C8B-B14F-4D97-AF65-F5344CB8AC3E}">
        <p14:creationId xmlns:p14="http://schemas.microsoft.com/office/powerpoint/2010/main" val="197638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Setting Up PNPs Cont.</a:t>
            </a:r>
            <a:endParaRPr lang="en-US">
              <a:latin typeface="Palatino Linotype"/>
            </a:endParaRPr>
          </a:p>
        </p:txBody>
      </p:sp>
      <p:pic>
        <p:nvPicPr>
          <p:cNvPr id="5" name="Picture 5" descr="Graphical user interface, text, application&#10;&#10;Description automatically generated">
            <a:extLst>
              <a:ext uri="{FF2B5EF4-FFF2-40B4-BE49-F238E27FC236}">
                <a16:creationId xmlns:a16="http://schemas.microsoft.com/office/drawing/2014/main" id="{FC06FF5E-ACA2-80AF-A793-910EF1B728C4}"/>
              </a:ext>
            </a:extLst>
          </p:cNvPr>
          <p:cNvPicPr>
            <a:picLocks noChangeAspect="1"/>
          </p:cNvPicPr>
          <p:nvPr/>
        </p:nvPicPr>
        <p:blipFill>
          <a:blip r:embed="rId3"/>
          <a:stretch>
            <a:fillRect/>
          </a:stretch>
        </p:blipFill>
        <p:spPr>
          <a:xfrm>
            <a:off x="316023" y="1640916"/>
            <a:ext cx="5466671" cy="3563352"/>
          </a:xfrm>
          <a:prstGeom prst="rect">
            <a:avLst/>
          </a:prstGeom>
          <a:ln>
            <a:solidFill>
              <a:schemeClr val="tx1"/>
            </a:solidFill>
          </a:ln>
        </p:spPr>
      </p:pic>
      <p:sp>
        <p:nvSpPr>
          <p:cNvPr id="8" name="Rectangle 7">
            <a:extLst>
              <a:ext uri="{FF2B5EF4-FFF2-40B4-BE49-F238E27FC236}">
                <a16:creationId xmlns:a16="http://schemas.microsoft.com/office/drawing/2014/main" id="{9E28D0BC-6E8C-5E98-2EF7-6AED896D15D9}"/>
              </a:ext>
            </a:extLst>
          </p:cNvPr>
          <p:cNvSpPr/>
          <p:nvPr/>
        </p:nvSpPr>
        <p:spPr>
          <a:xfrm>
            <a:off x="4799048" y="2205192"/>
            <a:ext cx="982190" cy="2155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Graphical user interface, application&#10;&#10;Description automatically generated">
            <a:extLst>
              <a:ext uri="{FF2B5EF4-FFF2-40B4-BE49-F238E27FC236}">
                <a16:creationId xmlns:a16="http://schemas.microsoft.com/office/drawing/2014/main" id="{3EFDD389-5ADD-61E5-4538-651B3968F45E}"/>
              </a:ext>
            </a:extLst>
          </p:cNvPr>
          <p:cNvPicPr>
            <a:picLocks noChangeAspect="1"/>
          </p:cNvPicPr>
          <p:nvPr/>
        </p:nvPicPr>
        <p:blipFill>
          <a:blip r:embed="rId4"/>
          <a:stretch>
            <a:fillRect/>
          </a:stretch>
        </p:blipFill>
        <p:spPr>
          <a:xfrm>
            <a:off x="6026444" y="1650224"/>
            <a:ext cx="5939949" cy="3564115"/>
          </a:xfrm>
          <a:prstGeom prst="rect">
            <a:avLst/>
          </a:prstGeom>
          <a:ln>
            <a:solidFill>
              <a:schemeClr val="tx1"/>
            </a:solidFill>
          </a:ln>
        </p:spPr>
      </p:pic>
      <p:sp>
        <p:nvSpPr>
          <p:cNvPr id="6" name="Rectangle 5">
            <a:extLst>
              <a:ext uri="{FF2B5EF4-FFF2-40B4-BE49-F238E27FC236}">
                <a16:creationId xmlns:a16="http://schemas.microsoft.com/office/drawing/2014/main" id="{94280176-5AF2-FD85-F5E5-0A1FBD805089}"/>
              </a:ext>
            </a:extLst>
          </p:cNvPr>
          <p:cNvSpPr/>
          <p:nvPr/>
        </p:nvSpPr>
        <p:spPr>
          <a:xfrm>
            <a:off x="6493645" y="1932236"/>
            <a:ext cx="766101" cy="3178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79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Setting Up PNPs Cont.</a:t>
            </a:r>
            <a:endParaRPr lang="en-US">
              <a:latin typeface="Palatino Linotype"/>
            </a:endParaRPr>
          </a:p>
        </p:txBody>
      </p:sp>
      <p:sp>
        <p:nvSpPr>
          <p:cNvPr id="3" name="TextBox 2"/>
          <p:cNvSpPr txBox="1"/>
          <p:nvPr/>
        </p:nvSpPr>
        <p:spPr>
          <a:xfrm>
            <a:off x="402336" y="1203410"/>
            <a:ext cx="11545223" cy="3785652"/>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cs typeface="Calibri" panose="020F0502020204030204"/>
              </a:rPr>
              <a:t>PNP Upload Option</a:t>
            </a:r>
            <a:endParaRPr lang="en-US">
              <a:latin typeface="Palatino Linotype"/>
              <a:cs typeface="Calibri"/>
            </a:endParaRPr>
          </a:p>
          <a:p>
            <a:pPr marL="800100" lvl="1" indent="-342900">
              <a:buFont typeface="Arial"/>
              <a:buChar char="•"/>
            </a:pPr>
            <a:r>
              <a:rPr lang="en-US" sz="2400">
                <a:latin typeface="Palatino Linotype"/>
                <a:cs typeface="Calibri" panose="020F0502020204030204"/>
              </a:rPr>
              <a:t>Reports &gt; Data Extracts &gt; PNP Settings(Abridged)&gt; Click New File</a:t>
            </a:r>
          </a:p>
          <a:p>
            <a:pPr marL="800100" lvl="1" indent="-342900">
              <a:buFont typeface="Arial"/>
              <a:buChar char="•"/>
            </a:pPr>
            <a:r>
              <a:rPr lang="en-US" sz="2400">
                <a:latin typeface="Palatino Linotype"/>
                <a:cs typeface="Calibri" panose="020F0502020204030204"/>
              </a:rPr>
              <a:t>Select drop downs as needed</a:t>
            </a:r>
          </a:p>
          <a:p>
            <a:pPr marL="800100" lvl="1" indent="-342900">
              <a:buFont typeface="Arial"/>
              <a:buChar char="•"/>
            </a:pPr>
            <a:r>
              <a:rPr lang="en-US" sz="2400">
                <a:latin typeface="Palatino Linotype"/>
                <a:cs typeface="Calibri" panose="020F0502020204030204"/>
              </a:rPr>
              <a:t>Use Excel. This provides the accepted options via drop downs in the file instead of referencing the manual</a:t>
            </a:r>
          </a:p>
          <a:p>
            <a:pPr marL="800100" lvl="1" indent="-342900">
              <a:buFont typeface="Arial,Sans-Serif"/>
              <a:buChar char="•"/>
            </a:pPr>
            <a:r>
              <a:rPr lang="en-US" sz="2400">
                <a:latin typeface="Palatino Linotype"/>
                <a:ea typeface="+mn-lt"/>
                <a:cs typeface="+mn-lt"/>
              </a:rPr>
              <a:t>Select "Include students with no PNP settings"</a:t>
            </a:r>
          </a:p>
          <a:p>
            <a:pPr marL="1257300" lvl="2" indent="-342900">
              <a:buFont typeface="Arial,Sans-Serif"/>
              <a:buChar char="•"/>
            </a:pPr>
            <a:r>
              <a:rPr lang="en-US" sz="2400">
                <a:latin typeface="Palatino Linotype"/>
                <a:ea typeface="+mn-lt"/>
                <a:cs typeface="+mn-lt"/>
              </a:rPr>
              <a:t>This shows all students so you can make selections needed for students who did not previously have settings</a:t>
            </a:r>
          </a:p>
          <a:p>
            <a:pPr marL="800100" lvl="1"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6" name="Picture 6" descr="Graphical user interface, text, application&#10;&#10;Description automatically generated">
            <a:extLst>
              <a:ext uri="{FF2B5EF4-FFF2-40B4-BE49-F238E27FC236}">
                <a16:creationId xmlns:a16="http://schemas.microsoft.com/office/drawing/2014/main" id="{85CEF916-E163-28BD-E489-D1CCBDA17449}"/>
              </a:ext>
            </a:extLst>
          </p:cNvPr>
          <p:cNvPicPr>
            <a:picLocks noChangeAspect="1"/>
          </p:cNvPicPr>
          <p:nvPr/>
        </p:nvPicPr>
        <p:blipFill>
          <a:blip r:embed="rId3"/>
          <a:stretch>
            <a:fillRect/>
          </a:stretch>
        </p:blipFill>
        <p:spPr>
          <a:xfrm>
            <a:off x="1461758" y="4194417"/>
            <a:ext cx="5983356" cy="2564196"/>
          </a:xfrm>
          <a:prstGeom prst="rect">
            <a:avLst/>
          </a:prstGeom>
          <a:ln>
            <a:solidFill>
              <a:schemeClr val="tx1"/>
            </a:solidFill>
          </a:ln>
        </p:spPr>
      </p:pic>
    </p:spTree>
    <p:extLst>
      <p:ext uri="{BB962C8B-B14F-4D97-AF65-F5344CB8AC3E}">
        <p14:creationId xmlns:p14="http://schemas.microsoft.com/office/powerpoint/2010/main" val="172714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3109602" y="3130614"/>
            <a:ext cx="5721118" cy="830997"/>
          </a:xfrm>
          <a:prstGeom prst="rect">
            <a:avLst/>
          </a:prstGeom>
          <a:noFill/>
        </p:spPr>
        <p:txBody>
          <a:bodyPr wrap="none" lIns="91440" tIns="45720" rIns="91440" bIns="45720" rtlCol="0" anchor="t">
            <a:spAutoFit/>
          </a:bodyPr>
          <a:lstStyle/>
          <a:p>
            <a:r>
              <a:rPr lang="en-US" sz="4800">
                <a:latin typeface="Palatino Linotype"/>
              </a:rPr>
              <a:t>Kite Educator Portal</a:t>
            </a:r>
          </a:p>
        </p:txBody>
      </p:sp>
    </p:spTree>
    <p:extLst>
      <p:ext uri="{BB962C8B-B14F-4D97-AF65-F5344CB8AC3E}">
        <p14:creationId xmlns:p14="http://schemas.microsoft.com/office/powerpoint/2010/main" val="1940860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Setting Up PNPs Cont.</a:t>
            </a:r>
            <a:endParaRPr lang="en-US">
              <a:latin typeface="Palatino Linotype"/>
            </a:endParaRPr>
          </a:p>
        </p:txBody>
      </p:sp>
      <p:sp>
        <p:nvSpPr>
          <p:cNvPr id="3" name="TextBox 2"/>
          <p:cNvSpPr txBox="1"/>
          <p:nvPr/>
        </p:nvSpPr>
        <p:spPr>
          <a:xfrm>
            <a:off x="402336" y="1353312"/>
            <a:ext cx="6197617" cy="5124480"/>
          </a:xfrm>
          <a:prstGeom prst="rect">
            <a:avLst/>
          </a:prstGeom>
          <a:noFill/>
        </p:spPr>
        <p:txBody>
          <a:bodyPr wrap="square" lIns="91440" tIns="45720" rIns="91440" bIns="45720" rtlCol="0" anchor="t">
            <a:spAutoFit/>
          </a:bodyPr>
          <a:lstStyle/>
          <a:p>
            <a:pPr marL="342900" indent="-342900">
              <a:buFont typeface="Arial,Sans-Serif"/>
              <a:buChar char="•"/>
            </a:pPr>
            <a:r>
              <a:rPr lang="en-US" sz="2300">
                <a:latin typeface="Palatino Linotype"/>
                <a:ea typeface="+mn-lt"/>
                <a:cs typeface="+mn-lt"/>
              </a:rPr>
              <a:t>PNP Upload Option</a:t>
            </a:r>
          </a:p>
          <a:p>
            <a:pPr marL="800100" lvl="1" indent="-342900">
              <a:buFont typeface="Arial,Sans-Serif"/>
              <a:buChar char="•"/>
            </a:pPr>
            <a:r>
              <a:rPr lang="en-US" sz="2300">
                <a:latin typeface="Palatino Linotype"/>
                <a:cs typeface="Calibri" panose="020F0502020204030204"/>
              </a:rPr>
              <a:t>Edit the Excel file to include the needed PNP settings</a:t>
            </a:r>
          </a:p>
          <a:p>
            <a:pPr marL="800100" lvl="1" indent="-342900">
              <a:buFont typeface="Arial,Sans-Serif"/>
              <a:buChar char="•"/>
            </a:pPr>
            <a:r>
              <a:rPr lang="en-US" sz="2300">
                <a:latin typeface="Palatino Linotype"/>
                <a:cs typeface="Calibri" panose="020F0502020204030204"/>
              </a:rPr>
              <a:t>Save the file in the CSV format</a:t>
            </a:r>
          </a:p>
          <a:p>
            <a:pPr marL="800100" lvl="1" indent="-342900">
              <a:buFont typeface="Arial,Sans-Serif"/>
              <a:buChar char="•"/>
            </a:pPr>
            <a:r>
              <a:rPr lang="en-US" sz="2300">
                <a:latin typeface="Palatino Linotype"/>
                <a:cs typeface="Calibri" panose="020F0502020204030204"/>
              </a:rPr>
              <a:t>Once saved it is ready to be uploaded</a:t>
            </a:r>
          </a:p>
          <a:p>
            <a:pPr marL="800100" lvl="1" indent="-342900">
              <a:buFont typeface="Arial,Sans-Serif"/>
              <a:buChar char="•"/>
            </a:pPr>
            <a:r>
              <a:rPr lang="en-US" sz="2300">
                <a:latin typeface="Palatino Linotype"/>
                <a:cs typeface="Calibri" panose="020F0502020204030204"/>
              </a:rPr>
              <a:t>Setting &gt; Students &gt; Upload PNP</a:t>
            </a:r>
            <a:endParaRPr lang="en-US">
              <a:latin typeface="Palatino Linotype"/>
            </a:endParaRPr>
          </a:p>
          <a:p>
            <a:pPr marL="800100" lvl="1" indent="-342900">
              <a:buFont typeface="Arial,Sans-Serif"/>
              <a:buChar char="•"/>
            </a:pPr>
            <a:r>
              <a:rPr lang="en-US" sz="2300">
                <a:latin typeface="Palatino Linotype"/>
                <a:cs typeface="Calibri" panose="020F0502020204030204"/>
              </a:rPr>
              <a:t>Click "Select File"</a:t>
            </a:r>
          </a:p>
          <a:p>
            <a:pPr marL="800100" lvl="1" indent="-342900">
              <a:buFont typeface="Arial,Sans-Serif"/>
              <a:buChar char="•"/>
            </a:pPr>
            <a:r>
              <a:rPr lang="en-US" sz="2300">
                <a:latin typeface="Palatino Linotype"/>
                <a:cs typeface="Calibri" panose="020F0502020204030204"/>
              </a:rPr>
              <a:t>Locate the file that had been edited and saved as a CSV and click open</a:t>
            </a:r>
          </a:p>
          <a:p>
            <a:pPr marL="800100" lvl="1" indent="-342900">
              <a:buFont typeface="Arial"/>
              <a:buChar char="•"/>
            </a:pPr>
            <a:r>
              <a:rPr lang="en-US" sz="2400">
                <a:latin typeface="Palatino Linotype"/>
                <a:cs typeface="Calibri" panose="020F0502020204030204"/>
              </a:rPr>
              <a:t>Click Upload</a:t>
            </a:r>
          </a:p>
          <a:p>
            <a:pPr marL="342900" indent="-342900">
              <a:buFont typeface="Arial"/>
              <a:buChar char="•"/>
            </a:pPr>
            <a:r>
              <a:rPr lang="en-US" sz="2400">
                <a:latin typeface="Palatino Linotype"/>
                <a:cs typeface="Calibri" panose="020F0502020204030204"/>
              </a:rPr>
              <a:t>The file will go in pending and then change to complete once finished. The table will state how many were created and if any were rejected.</a:t>
            </a:r>
          </a:p>
        </p:txBody>
      </p:sp>
      <p:pic>
        <p:nvPicPr>
          <p:cNvPr id="5" name="Picture 5" descr="Graphical user interface, text, application, email&#10;&#10;Description automatically generated">
            <a:extLst>
              <a:ext uri="{FF2B5EF4-FFF2-40B4-BE49-F238E27FC236}">
                <a16:creationId xmlns:a16="http://schemas.microsoft.com/office/drawing/2014/main" id="{DB0CAA27-F2C1-C1C2-A3C4-0408B785FF79}"/>
              </a:ext>
            </a:extLst>
          </p:cNvPr>
          <p:cNvPicPr>
            <a:picLocks noChangeAspect="1"/>
          </p:cNvPicPr>
          <p:nvPr/>
        </p:nvPicPr>
        <p:blipFill>
          <a:blip r:embed="rId3"/>
          <a:stretch>
            <a:fillRect/>
          </a:stretch>
        </p:blipFill>
        <p:spPr>
          <a:xfrm>
            <a:off x="6598170" y="1786903"/>
            <a:ext cx="5416445" cy="2634619"/>
          </a:xfrm>
          <a:prstGeom prst="rect">
            <a:avLst/>
          </a:prstGeom>
          <a:ln>
            <a:solidFill>
              <a:schemeClr val="tx1"/>
            </a:solidFill>
          </a:ln>
        </p:spPr>
      </p:pic>
    </p:spTree>
    <p:extLst>
      <p:ext uri="{BB962C8B-B14F-4D97-AF65-F5344CB8AC3E}">
        <p14:creationId xmlns:p14="http://schemas.microsoft.com/office/powerpoint/2010/main" val="2323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2416875" y="3172178"/>
            <a:ext cx="7330853" cy="830997"/>
          </a:xfrm>
          <a:prstGeom prst="rect">
            <a:avLst/>
          </a:prstGeom>
          <a:noFill/>
        </p:spPr>
        <p:txBody>
          <a:bodyPr wrap="none" lIns="91440" tIns="45720" rIns="91440" bIns="45720" rtlCol="0" anchor="t">
            <a:spAutoFit/>
          </a:bodyPr>
          <a:lstStyle/>
          <a:p>
            <a:r>
              <a:rPr lang="en-US" sz="4800">
                <a:latin typeface="Palatino Linotype"/>
              </a:rPr>
              <a:t>Retrieving Student Logins</a:t>
            </a:r>
            <a:endParaRPr lang="en-US"/>
          </a:p>
        </p:txBody>
      </p:sp>
    </p:spTree>
    <p:extLst>
      <p:ext uri="{BB962C8B-B14F-4D97-AF65-F5344CB8AC3E}">
        <p14:creationId xmlns:p14="http://schemas.microsoft.com/office/powerpoint/2010/main" val="1410394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Retrieving Student Logins</a:t>
            </a:r>
            <a:endParaRPr lang="en-US">
              <a:latin typeface="Palatino Linotype"/>
            </a:endParaRPr>
          </a:p>
        </p:txBody>
      </p:sp>
      <p:sp>
        <p:nvSpPr>
          <p:cNvPr id="3" name="TextBox 2"/>
          <p:cNvSpPr txBox="1"/>
          <p:nvPr/>
        </p:nvSpPr>
        <p:spPr>
          <a:xfrm>
            <a:off x="1131679" y="1190026"/>
            <a:ext cx="5177081" cy="2308324"/>
          </a:xfrm>
          <a:prstGeom prst="rect">
            <a:avLst/>
          </a:prstGeom>
          <a:noFill/>
        </p:spPr>
        <p:txBody>
          <a:bodyPr wrap="square" lIns="91440" tIns="45720" rIns="91440" bIns="45720" rtlCol="0" anchor="t">
            <a:spAutoFit/>
          </a:bodyPr>
          <a:lstStyle/>
          <a:p>
            <a:r>
              <a:rPr lang="en-US" sz="2400">
                <a:latin typeface="Palatino Linotype"/>
                <a:cs typeface="Calibri" panose="020F0502020204030204"/>
              </a:rPr>
              <a:t>Interim</a:t>
            </a:r>
          </a:p>
          <a:p>
            <a:pPr marL="800100" lvl="1" indent="-342900">
              <a:buFont typeface="Arial"/>
              <a:buChar char="•"/>
            </a:pPr>
            <a:r>
              <a:rPr lang="en-US" sz="2400">
                <a:latin typeface="Palatino Linotype"/>
                <a:cs typeface="Calibri" panose="020F0502020204030204"/>
              </a:rPr>
              <a:t>My Tests &gt; Manage Tests</a:t>
            </a:r>
          </a:p>
          <a:p>
            <a:pPr marL="800100" lvl="1" indent="-342900">
              <a:buFont typeface="Arial,Sans-Serif"/>
              <a:buChar char="•"/>
            </a:pPr>
            <a:r>
              <a:rPr lang="en-US" sz="2400">
                <a:latin typeface="Palatino Linotype"/>
                <a:cs typeface="Calibri" panose="020F0502020204030204"/>
              </a:rPr>
              <a:t>Select the row</a:t>
            </a:r>
          </a:p>
          <a:p>
            <a:pPr marL="800100" lvl="1" indent="-342900">
              <a:buFont typeface="Arial,Sans-Serif"/>
              <a:buChar char="•"/>
            </a:pPr>
            <a:r>
              <a:rPr lang="en-US" sz="2400">
                <a:latin typeface="Palatino Linotype"/>
                <a:cs typeface="Calibri" panose="020F0502020204030204"/>
              </a:rPr>
              <a:t>Click on the Tickets button</a:t>
            </a: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5" name="Picture 5" descr="Graphical user interface&#10;&#10;Description automatically generated">
            <a:extLst>
              <a:ext uri="{FF2B5EF4-FFF2-40B4-BE49-F238E27FC236}">
                <a16:creationId xmlns:a16="http://schemas.microsoft.com/office/drawing/2014/main" id="{D4537EDE-AED3-2D59-CC50-813AF6BCCE00}"/>
              </a:ext>
            </a:extLst>
          </p:cNvPr>
          <p:cNvPicPr>
            <a:picLocks noChangeAspect="1"/>
          </p:cNvPicPr>
          <p:nvPr/>
        </p:nvPicPr>
        <p:blipFill>
          <a:blip r:embed="rId4"/>
          <a:stretch>
            <a:fillRect/>
          </a:stretch>
        </p:blipFill>
        <p:spPr>
          <a:xfrm>
            <a:off x="743397" y="2777763"/>
            <a:ext cx="6104791" cy="3740634"/>
          </a:xfrm>
          <a:prstGeom prst="rect">
            <a:avLst/>
          </a:prstGeom>
          <a:ln>
            <a:solidFill>
              <a:schemeClr val="tx1"/>
            </a:solidFill>
          </a:ln>
        </p:spPr>
      </p:pic>
      <p:sp>
        <p:nvSpPr>
          <p:cNvPr id="6" name="Rectangle 5">
            <a:extLst>
              <a:ext uri="{FF2B5EF4-FFF2-40B4-BE49-F238E27FC236}">
                <a16:creationId xmlns:a16="http://schemas.microsoft.com/office/drawing/2014/main" id="{8B750B5A-B8D9-5F71-993E-F21589B1D4B3}"/>
              </a:ext>
            </a:extLst>
          </p:cNvPr>
          <p:cNvSpPr/>
          <p:nvPr/>
        </p:nvSpPr>
        <p:spPr>
          <a:xfrm>
            <a:off x="2524857" y="5953857"/>
            <a:ext cx="600809" cy="249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0646EA-3247-AC6D-141E-08BCE45316D2}"/>
              </a:ext>
            </a:extLst>
          </p:cNvPr>
          <p:cNvSpPr txBox="1"/>
          <p:nvPr/>
        </p:nvSpPr>
        <p:spPr>
          <a:xfrm>
            <a:off x="744483" y="6455104"/>
            <a:ext cx="3048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*not used for </a:t>
            </a:r>
            <a:r>
              <a:rPr lang="en-US" sz="1400" err="1">
                <a:cs typeface="Calibri"/>
              </a:rPr>
              <a:t>testlets</a:t>
            </a:r>
            <a:endParaRPr lang="en-US" sz="1400" err="1"/>
          </a:p>
        </p:txBody>
      </p:sp>
    </p:spTree>
    <p:extLst>
      <p:ext uri="{BB962C8B-B14F-4D97-AF65-F5344CB8AC3E}">
        <p14:creationId xmlns:p14="http://schemas.microsoft.com/office/powerpoint/2010/main" val="19156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Retrieving Student Logins cont.</a:t>
            </a:r>
            <a:endParaRPr lang="en-US">
              <a:latin typeface="Palatino Linotype"/>
            </a:endParaRPr>
          </a:p>
        </p:txBody>
      </p:sp>
      <p:sp>
        <p:nvSpPr>
          <p:cNvPr id="3" name="TextBox 2"/>
          <p:cNvSpPr txBox="1"/>
          <p:nvPr/>
        </p:nvSpPr>
        <p:spPr>
          <a:xfrm>
            <a:off x="402336" y="1353312"/>
            <a:ext cx="10356787" cy="2677656"/>
          </a:xfrm>
          <a:prstGeom prst="rect">
            <a:avLst/>
          </a:prstGeom>
          <a:noFill/>
        </p:spPr>
        <p:txBody>
          <a:bodyPr wrap="square" lIns="91440" tIns="45720" rIns="91440" bIns="45720" rtlCol="0" anchor="t">
            <a:spAutoFit/>
          </a:bodyPr>
          <a:lstStyle/>
          <a:p>
            <a:r>
              <a:rPr lang="en-US" sz="2400">
                <a:latin typeface="Palatino Linotype"/>
                <a:cs typeface="Calibri" panose="020F0502020204030204"/>
              </a:rPr>
              <a:t>Extracts</a:t>
            </a:r>
          </a:p>
          <a:p>
            <a:pPr marL="1257300" lvl="2" indent="-342900">
              <a:buFont typeface="Arial,Sans-Serif"/>
              <a:buChar char="•"/>
            </a:pPr>
            <a:r>
              <a:rPr lang="en-US" sz="2400">
                <a:latin typeface="Palatino Linotype"/>
                <a:cs typeface="Calibri" panose="020F0502020204030204"/>
              </a:rPr>
              <a:t>Reports &gt; Data Extracts &gt; Student Login Username/Passwords</a:t>
            </a:r>
          </a:p>
          <a:p>
            <a:pPr marL="1257300" lvl="2" indent="-342900">
              <a:buFont typeface="Arial,Sans-Serif"/>
              <a:buChar char="•"/>
            </a:pPr>
            <a:r>
              <a:rPr lang="en-US" sz="2400">
                <a:latin typeface="Palatino Linotype"/>
                <a:cs typeface="Calibri" panose="020F0502020204030204"/>
              </a:rPr>
              <a:t>Select New File</a:t>
            </a:r>
          </a:p>
          <a:p>
            <a:pPr marL="1257300" lvl="2" indent="-342900">
              <a:buFont typeface="Arial,Sans-Serif"/>
              <a:buChar char="•"/>
            </a:pPr>
            <a:r>
              <a:rPr lang="en-US" sz="2400">
                <a:latin typeface="Palatino Linotype"/>
                <a:cs typeface="Calibri" panose="020F0502020204030204"/>
              </a:rPr>
              <a:t>Select Dropdowns and file type</a:t>
            </a:r>
          </a:p>
          <a:p>
            <a:pPr marL="1714500" lvl="3" indent="-342900">
              <a:buFont typeface="Arial,Sans-Serif"/>
              <a:buChar char="•"/>
            </a:pPr>
            <a:r>
              <a:rPr lang="en-US" sz="2400">
                <a:latin typeface="Palatino Linotype"/>
                <a:cs typeface="Calibri" panose="020F0502020204030204"/>
              </a:rPr>
              <a:t>Can be downloaded as a .csv or .pdf file</a:t>
            </a: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4" name="Picture 5" descr="Graphical user interface, application&#10;&#10;Description automatically generated">
            <a:extLst>
              <a:ext uri="{FF2B5EF4-FFF2-40B4-BE49-F238E27FC236}">
                <a16:creationId xmlns:a16="http://schemas.microsoft.com/office/drawing/2014/main" id="{327FE20E-12F6-9AB4-823D-879A03D3EA5C}"/>
              </a:ext>
            </a:extLst>
          </p:cNvPr>
          <p:cNvPicPr>
            <a:picLocks noChangeAspect="1"/>
          </p:cNvPicPr>
          <p:nvPr/>
        </p:nvPicPr>
        <p:blipFill>
          <a:blip r:embed="rId3"/>
          <a:stretch>
            <a:fillRect/>
          </a:stretch>
        </p:blipFill>
        <p:spPr>
          <a:xfrm>
            <a:off x="2036575" y="3287058"/>
            <a:ext cx="5124803" cy="3266568"/>
          </a:xfrm>
          <a:prstGeom prst="rect">
            <a:avLst/>
          </a:prstGeom>
          <a:ln>
            <a:solidFill>
              <a:schemeClr val="tx1"/>
            </a:solidFill>
          </a:ln>
        </p:spPr>
      </p:pic>
    </p:spTree>
    <p:extLst>
      <p:ext uri="{BB962C8B-B14F-4D97-AF65-F5344CB8AC3E}">
        <p14:creationId xmlns:p14="http://schemas.microsoft.com/office/powerpoint/2010/main" val="942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2416875" y="3172178"/>
            <a:ext cx="6097823" cy="1569660"/>
          </a:xfrm>
          <a:prstGeom prst="rect">
            <a:avLst/>
          </a:prstGeom>
          <a:noFill/>
        </p:spPr>
        <p:txBody>
          <a:bodyPr wrap="none" lIns="91440" tIns="45720" rIns="91440" bIns="45720" rtlCol="0" anchor="t">
            <a:spAutoFit/>
          </a:bodyPr>
          <a:lstStyle/>
          <a:p>
            <a:r>
              <a:rPr lang="en-US" sz="4800">
                <a:latin typeface="Palatino Linotype"/>
              </a:rPr>
              <a:t>Monitor Test Sessions</a:t>
            </a:r>
          </a:p>
          <a:p>
            <a:endParaRPr lang="en-US" sz="4800">
              <a:latin typeface="Palatino Linotype"/>
            </a:endParaRPr>
          </a:p>
        </p:txBody>
      </p:sp>
    </p:spTree>
    <p:extLst>
      <p:ext uri="{BB962C8B-B14F-4D97-AF65-F5344CB8AC3E}">
        <p14:creationId xmlns:p14="http://schemas.microsoft.com/office/powerpoint/2010/main" val="335236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Monitoring Test Sessions</a:t>
            </a:r>
            <a:endParaRPr lang="en-US">
              <a:latin typeface="Palatino Linotype"/>
            </a:endParaRPr>
          </a:p>
        </p:txBody>
      </p:sp>
      <p:sp>
        <p:nvSpPr>
          <p:cNvPr id="3" name="TextBox 2"/>
          <p:cNvSpPr txBox="1"/>
          <p:nvPr/>
        </p:nvSpPr>
        <p:spPr>
          <a:xfrm>
            <a:off x="402336" y="1353312"/>
            <a:ext cx="11545223" cy="2308324"/>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cs typeface="Calibri" panose="020F0502020204030204"/>
              </a:rPr>
              <a:t>Interim Tab</a:t>
            </a:r>
          </a:p>
          <a:p>
            <a:pPr marL="800100" lvl="1" indent="-342900">
              <a:buFont typeface="Arial"/>
              <a:buChar char="•"/>
            </a:pPr>
            <a:r>
              <a:rPr lang="en-US" sz="2400">
                <a:latin typeface="Palatino Linotype"/>
                <a:cs typeface="Calibri" panose="020F0502020204030204"/>
              </a:rPr>
              <a:t>My Tests &gt; Manage Tests</a:t>
            </a:r>
          </a:p>
          <a:p>
            <a:pPr marL="1257300" lvl="2" indent="-342900">
              <a:buFont typeface="Arial"/>
              <a:buChar char="•"/>
            </a:pPr>
            <a:r>
              <a:rPr lang="en-US" sz="2400">
                <a:latin typeface="Palatino Linotype"/>
                <a:cs typeface="Calibri" panose="020F0502020204030204"/>
              </a:rPr>
              <a:t>Select the section to monitor</a:t>
            </a:r>
          </a:p>
          <a:p>
            <a:pPr marL="1257300" lvl="2" indent="-342900">
              <a:buFont typeface="Arial"/>
              <a:buChar char="•"/>
            </a:pPr>
            <a:r>
              <a:rPr lang="en-US" sz="2400">
                <a:latin typeface="Palatino Linotype"/>
                <a:cs typeface="Calibri" panose="020F0502020204030204"/>
              </a:rPr>
              <a:t>Click on the Monitor button</a:t>
            </a:r>
          </a:p>
          <a:p>
            <a:pPr lvl="3"/>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4" name="Picture 4" descr="Table&#10;&#10;Description automatically generated">
            <a:extLst>
              <a:ext uri="{FF2B5EF4-FFF2-40B4-BE49-F238E27FC236}">
                <a16:creationId xmlns:a16="http://schemas.microsoft.com/office/drawing/2014/main" id="{FE2523A1-2599-8C48-4ADD-17BEAE09EF1F}"/>
              </a:ext>
            </a:extLst>
          </p:cNvPr>
          <p:cNvPicPr>
            <a:picLocks noChangeAspect="1"/>
          </p:cNvPicPr>
          <p:nvPr/>
        </p:nvPicPr>
        <p:blipFill>
          <a:blip r:embed="rId4"/>
          <a:stretch>
            <a:fillRect/>
          </a:stretch>
        </p:blipFill>
        <p:spPr>
          <a:xfrm>
            <a:off x="1838763" y="2996977"/>
            <a:ext cx="5551142" cy="3199162"/>
          </a:xfrm>
          <a:prstGeom prst="rect">
            <a:avLst/>
          </a:prstGeom>
          <a:ln>
            <a:solidFill>
              <a:schemeClr val="tx1"/>
            </a:solidFill>
          </a:ln>
        </p:spPr>
      </p:pic>
      <p:cxnSp>
        <p:nvCxnSpPr>
          <p:cNvPr id="5" name="Straight Arrow Connector 4">
            <a:extLst>
              <a:ext uri="{FF2B5EF4-FFF2-40B4-BE49-F238E27FC236}">
                <a16:creationId xmlns:a16="http://schemas.microsoft.com/office/drawing/2014/main" id="{0FD85A88-DA3E-677A-CD20-CDA6A67D3967}"/>
              </a:ext>
            </a:extLst>
          </p:cNvPr>
          <p:cNvCxnSpPr/>
          <p:nvPr/>
        </p:nvCxnSpPr>
        <p:spPr>
          <a:xfrm>
            <a:off x="2444427" y="4922447"/>
            <a:ext cx="552772" cy="3332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C575E7-7C99-E4DE-4B9F-40B6E86CEF7D}"/>
              </a:ext>
            </a:extLst>
          </p:cNvPr>
          <p:cNvSpPr txBox="1"/>
          <p:nvPr/>
        </p:nvSpPr>
        <p:spPr>
          <a:xfrm>
            <a:off x="1784381" y="6272424"/>
            <a:ext cx="3048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*not used for </a:t>
            </a:r>
            <a:r>
              <a:rPr lang="en-US" sz="1400" err="1">
                <a:cs typeface="Calibri"/>
              </a:rPr>
              <a:t>testlets</a:t>
            </a:r>
            <a:endParaRPr lang="en-US" sz="1400" err="1"/>
          </a:p>
        </p:txBody>
      </p:sp>
    </p:spTree>
    <p:extLst>
      <p:ext uri="{BB962C8B-B14F-4D97-AF65-F5344CB8AC3E}">
        <p14:creationId xmlns:p14="http://schemas.microsoft.com/office/powerpoint/2010/main" val="400469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Monitoring Test Sessions Cont.</a:t>
            </a:r>
            <a:endParaRPr lang="en-US">
              <a:latin typeface="Palatino Linotype"/>
            </a:endParaRPr>
          </a:p>
        </p:txBody>
      </p:sp>
      <p:sp>
        <p:nvSpPr>
          <p:cNvPr id="3" name="TextBox 2"/>
          <p:cNvSpPr txBox="1"/>
          <p:nvPr/>
        </p:nvSpPr>
        <p:spPr>
          <a:xfrm>
            <a:off x="402336" y="1353312"/>
            <a:ext cx="11545223" cy="3046988"/>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cs typeface="Calibri" panose="020F0502020204030204"/>
              </a:rPr>
              <a:t>Understanding the Monitoring screen</a:t>
            </a:r>
          </a:p>
          <a:p>
            <a:pPr marL="800100" lvl="1" indent="-342900">
              <a:buFont typeface="Arial"/>
              <a:buChar char="•"/>
            </a:pPr>
            <a:r>
              <a:rPr lang="en-US" sz="2400">
                <a:latin typeface="Palatino Linotype"/>
                <a:cs typeface="Calibri" panose="020F0502020204030204"/>
              </a:rPr>
              <a:t>Student Name</a:t>
            </a:r>
          </a:p>
          <a:p>
            <a:pPr marL="1257300" lvl="2" indent="-342900">
              <a:buFont typeface="Arial"/>
              <a:buChar char="•"/>
            </a:pPr>
            <a:r>
              <a:rPr lang="en-US" sz="2400">
                <a:latin typeface="Palatino Linotype"/>
                <a:cs typeface="Calibri" panose="020F0502020204030204"/>
              </a:rPr>
              <a:t>Lists every student who are assigned to the selected test</a:t>
            </a:r>
          </a:p>
          <a:p>
            <a:pPr marL="800100" lvl="1" indent="-342900">
              <a:buFont typeface="Arial"/>
              <a:buChar char="•"/>
            </a:pPr>
            <a:r>
              <a:rPr lang="en-US" sz="2400">
                <a:latin typeface="Palatino Linotype"/>
                <a:cs typeface="Calibri" panose="020F0502020204030204"/>
              </a:rPr>
              <a:t>Overall Status of the session</a:t>
            </a:r>
          </a:p>
          <a:p>
            <a:pPr marL="1257300" lvl="2" indent="-342900">
              <a:buFont typeface="Arial"/>
              <a:buChar char="•"/>
            </a:pPr>
            <a:r>
              <a:rPr lang="en-US" sz="2400">
                <a:latin typeface="Palatino Linotype"/>
                <a:cs typeface="Calibri" panose="020F0502020204030204"/>
              </a:rPr>
              <a:t>Quickly view who hasn’t started, who are currently in the test, and who have completed the test</a:t>
            </a: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4" name="Picture 4" descr="Table&#10;&#10;Description automatically generated">
            <a:extLst>
              <a:ext uri="{FF2B5EF4-FFF2-40B4-BE49-F238E27FC236}">
                <a16:creationId xmlns:a16="http://schemas.microsoft.com/office/drawing/2014/main" id="{12EE693A-C8FB-5272-53D4-48A10D16AFB8}"/>
              </a:ext>
            </a:extLst>
          </p:cNvPr>
          <p:cNvPicPr>
            <a:picLocks noChangeAspect="1"/>
          </p:cNvPicPr>
          <p:nvPr/>
        </p:nvPicPr>
        <p:blipFill>
          <a:blip r:embed="rId3"/>
          <a:stretch>
            <a:fillRect/>
          </a:stretch>
        </p:blipFill>
        <p:spPr>
          <a:xfrm>
            <a:off x="1783801" y="3900332"/>
            <a:ext cx="5991273" cy="2353671"/>
          </a:xfrm>
          <a:prstGeom prst="rect">
            <a:avLst/>
          </a:prstGeom>
          <a:ln>
            <a:solidFill>
              <a:schemeClr val="tx1"/>
            </a:solidFill>
          </a:ln>
        </p:spPr>
      </p:pic>
    </p:spTree>
    <p:extLst>
      <p:ext uri="{BB962C8B-B14F-4D97-AF65-F5344CB8AC3E}">
        <p14:creationId xmlns:p14="http://schemas.microsoft.com/office/powerpoint/2010/main" val="136565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Monitoring Test Sessions Cont.</a:t>
            </a:r>
            <a:endParaRPr lang="en-US">
              <a:latin typeface="Palatino Linotype"/>
            </a:endParaRPr>
          </a:p>
        </p:txBody>
      </p:sp>
      <p:sp>
        <p:nvSpPr>
          <p:cNvPr id="3" name="TextBox 2"/>
          <p:cNvSpPr txBox="1"/>
          <p:nvPr/>
        </p:nvSpPr>
        <p:spPr>
          <a:xfrm>
            <a:off x="402336" y="1353312"/>
            <a:ext cx="11545223" cy="3046988"/>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cs typeface="Calibri" panose="020F0502020204030204"/>
              </a:rPr>
              <a:t>Number of unanswered questions</a:t>
            </a:r>
          </a:p>
          <a:p>
            <a:pPr marL="342900" indent="-342900">
              <a:buFont typeface="Arial"/>
              <a:buChar char="•"/>
            </a:pPr>
            <a:r>
              <a:rPr lang="en-US" sz="2400">
                <a:latin typeface="Palatino Linotype"/>
                <a:cs typeface="Calibri" panose="020F0502020204030204"/>
              </a:rPr>
              <a:t>Answer legend</a:t>
            </a:r>
          </a:p>
          <a:p>
            <a:pPr marL="800100" lvl="1" indent="-342900">
              <a:buFont typeface="Arial"/>
              <a:buChar char="•"/>
            </a:pPr>
            <a:r>
              <a:rPr lang="en-US" sz="2400">
                <a:latin typeface="Palatino Linotype"/>
                <a:cs typeface="Calibri" panose="020F0502020204030204"/>
              </a:rPr>
              <a:t>If there are any unanswered items, test administrators can see which specific item has not yet been answered for individual students.</a:t>
            </a:r>
          </a:p>
          <a:p>
            <a:pPr marL="1257300" lvl="2" indent="-342900">
              <a:buFont typeface="Arial"/>
              <a:buChar char="•"/>
            </a:pPr>
            <a:r>
              <a:rPr lang="en-US" sz="2400">
                <a:latin typeface="Palatino Linotype"/>
                <a:cs typeface="Calibri" panose="020F0502020204030204"/>
              </a:rPr>
              <a:t>Many test administrators will have the students wait to submit the test until they can confirm everything is answered.</a:t>
            </a: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spTree>
    <p:extLst>
      <p:ext uri="{BB962C8B-B14F-4D97-AF65-F5344CB8AC3E}">
        <p14:creationId xmlns:p14="http://schemas.microsoft.com/office/powerpoint/2010/main" val="99202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Monitoring Test Sessions Cont.</a:t>
            </a:r>
            <a:endParaRPr lang="en-US">
              <a:latin typeface="Palatino Linotype"/>
            </a:endParaRPr>
          </a:p>
        </p:txBody>
      </p:sp>
      <p:pic>
        <p:nvPicPr>
          <p:cNvPr id="4" name="Picture 4" descr="Graphical user interface, application, Word&#10;&#10;Description automatically generated">
            <a:extLst>
              <a:ext uri="{FF2B5EF4-FFF2-40B4-BE49-F238E27FC236}">
                <a16:creationId xmlns:a16="http://schemas.microsoft.com/office/drawing/2014/main" id="{FA7B6338-6476-D014-79B9-9D343F5AD21A}"/>
              </a:ext>
            </a:extLst>
          </p:cNvPr>
          <p:cNvPicPr>
            <a:picLocks noChangeAspect="1"/>
          </p:cNvPicPr>
          <p:nvPr/>
        </p:nvPicPr>
        <p:blipFill rotWithShape="1">
          <a:blip r:embed="rId3"/>
          <a:srcRect t="10588" r="-205" b="588"/>
          <a:stretch/>
        </p:blipFill>
        <p:spPr>
          <a:xfrm>
            <a:off x="735361" y="1648732"/>
            <a:ext cx="10815238" cy="3313244"/>
          </a:xfrm>
          <a:prstGeom prst="rect">
            <a:avLst/>
          </a:prstGeom>
          <a:ln>
            <a:solidFill>
              <a:schemeClr val="tx1"/>
            </a:solidFill>
          </a:ln>
        </p:spPr>
      </p:pic>
    </p:spTree>
    <p:extLst>
      <p:ext uri="{BB962C8B-B14F-4D97-AF65-F5344CB8AC3E}">
        <p14:creationId xmlns:p14="http://schemas.microsoft.com/office/powerpoint/2010/main" val="257313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Monitoring Test Sessions Cont.</a:t>
            </a:r>
            <a:endParaRPr lang="en-US">
              <a:latin typeface="Palatino Linotype"/>
            </a:endParaRPr>
          </a:p>
        </p:txBody>
      </p:sp>
      <p:sp>
        <p:nvSpPr>
          <p:cNvPr id="3" name="TextBox 2"/>
          <p:cNvSpPr txBox="1"/>
          <p:nvPr/>
        </p:nvSpPr>
        <p:spPr>
          <a:xfrm>
            <a:off x="402336" y="1353312"/>
            <a:ext cx="5578375" cy="5401479"/>
          </a:xfrm>
          <a:prstGeom prst="rect">
            <a:avLst/>
          </a:prstGeom>
          <a:noFill/>
        </p:spPr>
        <p:txBody>
          <a:bodyPr wrap="square" lIns="91440" tIns="45720" rIns="91440" bIns="45720" rtlCol="0" anchor="t">
            <a:spAutoFit/>
          </a:bodyPr>
          <a:lstStyle/>
          <a:p>
            <a:pPr marL="342900" indent="-342900">
              <a:buFont typeface="Arial"/>
              <a:buChar char="•"/>
            </a:pPr>
            <a:r>
              <a:rPr lang="en-US" sz="2300">
                <a:latin typeface="Palatino Linotype"/>
                <a:ea typeface="+mn-lt"/>
                <a:cs typeface="+mn-lt"/>
              </a:rPr>
              <a:t>Different Questions and sections</a:t>
            </a:r>
            <a:endParaRPr lang="en-US" sz="2300">
              <a:latin typeface="Palatino Linotype"/>
              <a:cs typeface="Calibri" panose="020F0502020204030204"/>
            </a:endParaRPr>
          </a:p>
          <a:p>
            <a:pPr marL="800100" lvl="1" indent="-342900">
              <a:buFont typeface="Arial"/>
              <a:buChar char="•"/>
            </a:pPr>
            <a:r>
              <a:rPr lang="en-US" sz="2300">
                <a:latin typeface="Palatino Linotype"/>
                <a:ea typeface="+mn-lt"/>
                <a:cs typeface="+mn-lt"/>
              </a:rPr>
              <a:t>Indicates the number of questions and the different sections the test may contain</a:t>
            </a:r>
            <a:endParaRPr lang="en-US" sz="2300">
              <a:latin typeface="Palatino Linotype"/>
              <a:cs typeface="Calibri" panose="020F0502020204030204"/>
            </a:endParaRPr>
          </a:p>
          <a:p>
            <a:pPr marL="342900" indent="-342900">
              <a:buFont typeface="Arial"/>
              <a:buChar char="•"/>
            </a:pPr>
            <a:r>
              <a:rPr lang="en-US" sz="2300">
                <a:latin typeface="Palatino Linotype"/>
                <a:ea typeface="+mn-lt"/>
                <a:cs typeface="+mn-lt"/>
              </a:rPr>
              <a:t>End Test Session</a:t>
            </a:r>
            <a:endParaRPr lang="en-US" sz="2300">
              <a:latin typeface="Palatino Linotype"/>
              <a:cs typeface="Calibri" panose="020F0502020204030204"/>
            </a:endParaRPr>
          </a:p>
          <a:p>
            <a:pPr marL="800100" lvl="1" indent="-342900">
              <a:buFont typeface="Arial"/>
              <a:buChar char="•"/>
            </a:pPr>
            <a:r>
              <a:rPr lang="en-US" sz="2300">
                <a:latin typeface="Palatino Linotype"/>
                <a:ea typeface="+mn-lt"/>
                <a:cs typeface="+mn-lt"/>
              </a:rPr>
              <a:t>Proctors can manually end the test session for students by clicking on the End Test session button.</a:t>
            </a:r>
            <a:endParaRPr lang="en-US" sz="2300">
              <a:latin typeface="Palatino Linotype"/>
              <a:cs typeface="Calibri" panose="020F0502020204030204"/>
            </a:endParaRPr>
          </a:p>
          <a:p>
            <a:pPr marL="1257300" lvl="2" indent="-342900">
              <a:buFont typeface="Arial"/>
              <a:buChar char="•"/>
            </a:pPr>
            <a:r>
              <a:rPr lang="en-US" sz="2300">
                <a:latin typeface="Palatino Linotype"/>
                <a:ea typeface="+mn-lt"/>
                <a:cs typeface="+mn-lt"/>
              </a:rPr>
              <a:t>Test Sessions can be ended for just 1 student, multiple students, or all students assigned to the test.</a:t>
            </a:r>
            <a:endParaRPr lang="en-US" sz="2300">
              <a:latin typeface="Palatino Linotype"/>
              <a:cs typeface="Calibri" panose="020F0502020204030204"/>
            </a:endParaRPr>
          </a:p>
          <a:p>
            <a:pPr marL="342900" indent="-342900">
              <a:buFont typeface="Arial"/>
              <a:buChar char="•"/>
            </a:pPr>
            <a:r>
              <a:rPr lang="en-US" sz="2300">
                <a:latin typeface="Palatino Linotype"/>
                <a:ea typeface="+mn-lt"/>
                <a:cs typeface="+mn-lt"/>
              </a:rPr>
              <a:t>Reactivate Test Session</a:t>
            </a:r>
          </a:p>
          <a:p>
            <a:pPr marL="800100" lvl="1" indent="-342900">
              <a:buFont typeface="Arial"/>
              <a:buChar char="•"/>
            </a:pPr>
            <a:r>
              <a:rPr lang="en-US" sz="2300">
                <a:latin typeface="Palatino Linotype"/>
                <a:cs typeface="Calibri" panose="020F0502020204030204"/>
              </a:rPr>
              <a:t>Please contact the Service Desk for Reactivation</a:t>
            </a:r>
          </a:p>
        </p:txBody>
      </p:sp>
      <p:pic>
        <p:nvPicPr>
          <p:cNvPr id="4" name="Picture 4" descr="Table&#10;&#10;Description automatically generated">
            <a:extLst>
              <a:ext uri="{FF2B5EF4-FFF2-40B4-BE49-F238E27FC236}">
                <a16:creationId xmlns:a16="http://schemas.microsoft.com/office/drawing/2014/main" id="{53DE81C5-FAD8-B802-F385-8AA6069EDCB9}"/>
              </a:ext>
            </a:extLst>
          </p:cNvPr>
          <p:cNvPicPr>
            <a:picLocks noChangeAspect="1"/>
          </p:cNvPicPr>
          <p:nvPr/>
        </p:nvPicPr>
        <p:blipFill>
          <a:blip r:embed="rId3"/>
          <a:stretch>
            <a:fillRect/>
          </a:stretch>
        </p:blipFill>
        <p:spPr>
          <a:xfrm>
            <a:off x="5977180" y="2037421"/>
            <a:ext cx="6049505" cy="2486105"/>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54BF1309-6E27-06F5-F2C9-39498BBCDD82}"/>
              </a:ext>
            </a:extLst>
          </p:cNvPr>
          <p:cNvCxnSpPr/>
          <p:nvPr/>
        </p:nvCxnSpPr>
        <p:spPr>
          <a:xfrm>
            <a:off x="10391612" y="3992103"/>
            <a:ext cx="423621" cy="2815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91710CD-B912-26A0-F58E-E7B668221670}"/>
              </a:ext>
            </a:extLst>
          </p:cNvPr>
          <p:cNvCxnSpPr>
            <a:cxnSpLocks/>
          </p:cNvCxnSpPr>
          <p:nvPr/>
        </p:nvCxnSpPr>
        <p:spPr>
          <a:xfrm>
            <a:off x="11089035" y="3992102"/>
            <a:ext cx="423621" cy="2815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5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rPr>
              <a:t>Introduction to Educator Portal</a:t>
            </a:r>
          </a:p>
        </p:txBody>
      </p:sp>
      <p:sp>
        <p:nvSpPr>
          <p:cNvPr id="3" name="TextBox 2"/>
          <p:cNvSpPr txBox="1"/>
          <p:nvPr/>
        </p:nvSpPr>
        <p:spPr>
          <a:xfrm>
            <a:off x="1078072" y="1439576"/>
            <a:ext cx="5608998" cy="1569660"/>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rPr>
              <a:t>Logging In</a:t>
            </a:r>
          </a:p>
          <a:p>
            <a:pPr marL="342900" indent="-342900">
              <a:buFont typeface="Arial"/>
              <a:buChar char="•"/>
            </a:pPr>
            <a:r>
              <a:rPr lang="en-US" sz="2400">
                <a:latin typeface="Palatino Linotype"/>
                <a:cs typeface="Calibri" panose="020F0502020204030204"/>
              </a:rPr>
              <a:t>Landing Page</a:t>
            </a:r>
          </a:p>
          <a:p>
            <a:pPr marL="342900" indent="-342900">
              <a:buFont typeface="Arial"/>
              <a:buChar char="•"/>
            </a:pPr>
            <a:r>
              <a:rPr lang="en-US" sz="2400">
                <a:latin typeface="Palatino Linotype"/>
                <a:cs typeface="Calibri" panose="020F0502020204030204"/>
              </a:rPr>
              <a:t>Navigation</a:t>
            </a:r>
          </a:p>
          <a:p>
            <a:pPr marL="342900" indent="-342900">
              <a:buFont typeface="Arial"/>
              <a:buChar char="•"/>
            </a:pPr>
            <a:r>
              <a:rPr lang="en-US" sz="2400">
                <a:latin typeface="Palatino Linotype"/>
                <a:cs typeface="Calibri" panose="020F0502020204030204"/>
              </a:rPr>
              <a:t>Announcements</a:t>
            </a:r>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D192F6E2-CB49-E4B4-2BFE-38797AA26488}"/>
              </a:ext>
            </a:extLst>
          </p:cNvPr>
          <p:cNvPicPr>
            <a:picLocks noChangeAspect="1"/>
          </p:cNvPicPr>
          <p:nvPr/>
        </p:nvPicPr>
        <p:blipFill>
          <a:blip r:embed="rId4"/>
          <a:stretch>
            <a:fillRect/>
          </a:stretch>
        </p:blipFill>
        <p:spPr>
          <a:xfrm>
            <a:off x="5586518" y="1441719"/>
            <a:ext cx="3333135" cy="3704376"/>
          </a:xfrm>
          <a:prstGeom prst="rect">
            <a:avLst/>
          </a:prstGeom>
          <a:ln>
            <a:solidFill>
              <a:schemeClr val="tx1"/>
            </a:solidFill>
          </a:ln>
        </p:spPr>
      </p:pic>
    </p:spTree>
    <p:extLst>
      <p:ext uri="{BB962C8B-B14F-4D97-AF65-F5344CB8AC3E}">
        <p14:creationId xmlns:p14="http://schemas.microsoft.com/office/powerpoint/2010/main" val="11146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4702875" y="3158323"/>
            <a:ext cx="3367543" cy="830997"/>
          </a:xfrm>
          <a:prstGeom prst="rect">
            <a:avLst/>
          </a:prstGeom>
          <a:noFill/>
        </p:spPr>
        <p:txBody>
          <a:bodyPr wrap="square" lIns="91440" tIns="45720" rIns="91440" bIns="45720" rtlCol="0" anchor="t">
            <a:spAutoFit/>
          </a:bodyPr>
          <a:lstStyle/>
          <a:p>
            <a:r>
              <a:rPr lang="en-US" sz="4800">
                <a:latin typeface="Palatino Linotype"/>
              </a:rPr>
              <a:t>Reporting</a:t>
            </a:r>
          </a:p>
        </p:txBody>
      </p:sp>
    </p:spTree>
    <p:extLst>
      <p:ext uri="{BB962C8B-B14F-4D97-AF65-F5344CB8AC3E}">
        <p14:creationId xmlns:p14="http://schemas.microsoft.com/office/powerpoint/2010/main" val="66486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Reporting</a:t>
            </a:r>
            <a:endParaRPr lang="en-US">
              <a:latin typeface="Palatino Linotype"/>
            </a:endParaRPr>
          </a:p>
        </p:txBody>
      </p:sp>
      <p:sp>
        <p:nvSpPr>
          <p:cNvPr id="3" name="TextBox 2"/>
          <p:cNvSpPr txBox="1"/>
          <p:nvPr/>
        </p:nvSpPr>
        <p:spPr>
          <a:xfrm>
            <a:off x="221783" y="1391763"/>
            <a:ext cx="6513884" cy="2215991"/>
          </a:xfrm>
          <a:prstGeom prst="rect">
            <a:avLst/>
          </a:prstGeom>
          <a:noFill/>
        </p:spPr>
        <p:txBody>
          <a:bodyPr wrap="square" lIns="91440" tIns="45720" rIns="91440" bIns="45720" rtlCol="0" anchor="t">
            <a:spAutoFit/>
          </a:bodyPr>
          <a:lstStyle/>
          <a:p>
            <a:pPr marL="342900" indent="-342900">
              <a:buFont typeface="Arial"/>
              <a:buChar char="•"/>
            </a:pPr>
            <a:r>
              <a:rPr lang="en-US" sz="2300">
                <a:latin typeface="Palatino Linotype"/>
                <a:ea typeface="+mn-lt"/>
                <a:cs typeface="+mn-lt"/>
              </a:rPr>
              <a:t>Interim tab</a:t>
            </a:r>
            <a:endParaRPr lang="en-US" sz="2300">
              <a:latin typeface="Palatino Linotype"/>
              <a:cs typeface="Calibri" panose="020F0502020204030204"/>
            </a:endParaRPr>
          </a:p>
          <a:p>
            <a:pPr marL="800100" lvl="1" indent="-342900">
              <a:buFont typeface="Arial"/>
              <a:buChar char="•"/>
            </a:pPr>
            <a:r>
              <a:rPr lang="en-US" sz="2300">
                <a:latin typeface="Palatino Linotype"/>
                <a:ea typeface="+mn-lt"/>
                <a:cs typeface="+mn-lt"/>
              </a:rPr>
              <a:t>Interim &gt; View Results &gt; Predictive Report</a:t>
            </a:r>
            <a:endParaRPr lang="en-US" sz="2300">
              <a:latin typeface="Palatino Linotype"/>
              <a:cs typeface="Calibri" panose="020F0502020204030204"/>
            </a:endParaRPr>
          </a:p>
          <a:p>
            <a:pPr marL="1257300" lvl="2" indent="-342900">
              <a:buFont typeface="Arial"/>
              <a:buChar char="•"/>
            </a:pPr>
            <a:r>
              <a:rPr lang="en-US" sz="2300">
                <a:latin typeface="Palatino Linotype"/>
                <a:ea typeface="+mn-lt"/>
                <a:cs typeface="+mn-lt"/>
              </a:rPr>
              <a:t>Student Reports</a:t>
            </a:r>
            <a:endParaRPr lang="en-US" sz="2300">
              <a:latin typeface="Palatino Linotype"/>
              <a:cs typeface="Calibri" panose="020F0502020204030204"/>
            </a:endParaRPr>
          </a:p>
          <a:p>
            <a:pPr marL="1257300" lvl="2" indent="-342900">
              <a:buFont typeface="Arial"/>
              <a:buChar char="•"/>
            </a:pPr>
            <a:r>
              <a:rPr lang="en-US" sz="2300">
                <a:latin typeface="Palatino Linotype"/>
                <a:ea typeface="+mn-lt"/>
                <a:cs typeface="+mn-lt"/>
              </a:rPr>
              <a:t>Student Bundled Report</a:t>
            </a:r>
          </a:p>
          <a:p>
            <a:pPr lvl="2"/>
            <a:endParaRPr lang="en-US" sz="2300">
              <a:latin typeface="Palatino Linotype"/>
              <a:ea typeface="+mn-lt"/>
              <a:cs typeface="+mn-lt"/>
            </a:endParaRPr>
          </a:p>
          <a:p>
            <a:pPr marL="342900" indent="-342900">
              <a:buFont typeface="Arial"/>
              <a:buChar char="•"/>
            </a:pPr>
            <a:endParaRPr lang="en-US" sz="2300">
              <a:latin typeface="Palatino Linotype"/>
              <a:cs typeface="Calibri" panose="020F0502020204030204"/>
            </a:endParaRPr>
          </a:p>
        </p:txBody>
      </p:sp>
      <p:grpSp>
        <p:nvGrpSpPr>
          <p:cNvPr id="4" name="Group 3">
            <a:extLst>
              <a:ext uri="{FF2B5EF4-FFF2-40B4-BE49-F238E27FC236}">
                <a16:creationId xmlns:a16="http://schemas.microsoft.com/office/drawing/2014/main" id="{6B6A9302-0E2A-A401-E98C-C1D192F1B98A}"/>
              </a:ext>
            </a:extLst>
          </p:cNvPr>
          <p:cNvGrpSpPr/>
          <p:nvPr/>
        </p:nvGrpSpPr>
        <p:grpSpPr>
          <a:xfrm>
            <a:off x="1282347" y="3052474"/>
            <a:ext cx="6431830" cy="3484454"/>
            <a:chOff x="6823176" y="1713531"/>
            <a:chExt cx="5071116" cy="2940169"/>
          </a:xfrm>
        </p:grpSpPr>
        <p:pic>
          <p:nvPicPr>
            <p:cNvPr id="5" name="Picture 5" descr="Graphical user interface&#10;&#10;Description automatically generated">
              <a:extLst>
                <a:ext uri="{FF2B5EF4-FFF2-40B4-BE49-F238E27FC236}">
                  <a16:creationId xmlns:a16="http://schemas.microsoft.com/office/drawing/2014/main" id="{BA3FBE40-CA62-BC03-B6EB-40DA6463052E}"/>
                </a:ext>
              </a:extLst>
            </p:cNvPr>
            <p:cNvPicPr>
              <a:picLocks noChangeAspect="1"/>
            </p:cNvPicPr>
            <p:nvPr/>
          </p:nvPicPr>
          <p:blipFill>
            <a:blip r:embed="rId3"/>
            <a:stretch>
              <a:fillRect/>
            </a:stretch>
          </p:blipFill>
          <p:spPr>
            <a:xfrm>
              <a:off x="6823176" y="1713531"/>
              <a:ext cx="5071116" cy="2940169"/>
            </a:xfrm>
            <a:prstGeom prst="rect">
              <a:avLst/>
            </a:prstGeom>
            <a:ln>
              <a:solidFill>
                <a:schemeClr val="tx1"/>
              </a:solidFill>
            </a:ln>
          </p:spPr>
        </p:pic>
        <p:sp>
          <p:nvSpPr>
            <p:cNvPr id="6" name="Rectangle 5">
              <a:extLst>
                <a:ext uri="{FF2B5EF4-FFF2-40B4-BE49-F238E27FC236}">
                  <a16:creationId xmlns:a16="http://schemas.microsoft.com/office/drawing/2014/main" id="{0BFB0983-073F-2784-DB81-F56931BD74CA}"/>
                </a:ext>
              </a:extLst>
            </p:cNvPr>
            <p:cNvSpPr/>
            <p:nvPr/>
          </p:nvSpPr>
          <p:spPr>
            <a:xfrm>
              <a:off x="8686800" y="3246758"/>
              <a:ext cx="980965" cy="367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3FF6562-70BA-0D36-7E17-571C735BB5FF}"/>
                </a:ext>
              </a:extLst>
            </p:cNvPr>
            <p:cNvCxnSpPr/>
            <p:nvPr/>
          </p:nvCxnSpPr>
          <p:spPr>
            <a:xfrm flipH="1">
              <a:off x="9139731" y="2475296"/>
              <a:ext cx="346841" cy="4852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410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Reporting Cont.</a:t>
            </a:r>
            <a:endParaRPr lang="en-US">
              <a:latin typeface="Palatino Linotype"/>
            </a:endParaRPr>
          </a:p>
        </p:txBody>
      </p:sp>
      <p:sp>
        <p:nvSpPr>
          <p:cNvPr id="3" name="TextBox 2"/>
          <p:cNvSpPr txBox="1"/>
          <p:nvPr/>
        </p:nvSpPr>
        <p:spPr>
          <a:xfrm>
            <a:off x="207406" y="1176103"/>
            <a:ext cx="5377336" cy="4154984"/>
          </a:xfrm>
          <a:prstGeom prst="rect">
            <a:avLst/>
          </a:prstGeom>
          <a:noFill/>
        </p:spPr>
        <p:txBody>
          <a:bodyPr wrap="square" lIns="91440" tIns="45720" rIns="91440" bIns="45720" rtlCol="0" anchor="t">
            <a:spAutoFit/>
          </a:bodyPr>
          <a:lstStyle/>
          <a:p>
            <a:pPr lvl="1"/>
            <a:endParaRPr lang="en-US" sz="2400">
              <a:latin typeface="Palatino Linotype"/>
              <a:cs typeface="Calibri" panose="020F0502020204030204"/>
            </a:endParaRPr>
          </a:p>
          <a:p>
            <a:pPr marL="800100" lvl="1" indent="-342900">
              <a:buFont typeface="Arial,Sans-Serif"/>
              <a:buChar char="•"/>
            </a:pPr>
            <a:r>
              <a:rPr lang="en-US" sz="2400">
                <a:latin typeface="Palatino Linotype"/>
                <a:cs typeface="Calibri" panose="020F0502020204030204"/>
              </a:rPr>
              <a:t>Individual Student Report</a:t>
            </a:r>
            <a:endParaRPr lang="en-US" sz="2400">
              <a:ea typeface="+mn-lt"/>
              <a:cs typeface="+mn-lt"/>
            </a:endParaRPr>
          </a:p>
          <a:p>
            <a:pPr marL="1257300" lvl="2" indent="-342900">
              <a:buFont typeface="Arial,Sans-Serif"/>
              <a:buChar char="•"/>
            </a:pPr>
            <a:r>
              <a:rPr lang="en-US" sz="2400">
                <a:latin typeface="Palatino Linotype"/>
                <a:cs typeface="Calibri" panose="020F0502020204030204"/>
              </a:rPr>
              <a:t>Shows how the student did on each question</a:t>
            </a:r>
            <a:endParaRPr lang="en-US" sz="2400">
              <a:ea typeface="+mn-lt"/>
              <a:cs typeface="+mn-lt"/>
            </a:endParaRPr>
          </a:p>
          <a:p>
            <a:pPr marL="1257300" lvl="2" indent="-342900">
              <a:buFont typeface="Arial,Sans-Serif"/>
              <a:buChar char="•"/>
            </a:pPr>
            <a:r>
              <a:rPr lang="en-US" sz="2400">
                <a:latin typeface="Palatino Linotype"/>
                <a:cs typeface="Calibri" panose="020F0502020204030204"/>
              </a:rPr>
              <a:t>Select the dropdowns</a:t>
            </a:r>
            <a:endParaRPr lang="en-US" sz="2400">
              <a:ea typeface="+mn-lt"/>
              <a:cs typeface="+mn-lt"/>
            </a:endParaRPr>
          </a:p>
          <a:p>
            <a:pPr marL="1257300" lvl="2" indent="-342900">
              <a:buFont typeface="Arial,Sans-Serif"/>
              <a:buChar char="•"/>
            </a:pPr>
            <a:r>
              <a:rPr lang="en-US" sz="2400">
                <a:latin typeface="Palatino Linotype"/>
                <a:cs typeface="Calibri" panose="020F0502020204030204"/>
              </a:rPr>
              <a:t>Click on “Search”</a:t>
            </a:r>
            <a:endParaRPr lang="en-US" sz="2400">
              <a:ea typeface="+mn-lt"/>
              <a:cs typeface="+mn-lt"/>
            </a:endParaRPr>
          </a:p>
          <a:p>
            <a:pPr marL="1257300" lvl="2" indent="-342900">
              <a:buFont typeface="Arial,Sans-Serif"/>
              <a:buChar char="•"/>
            </a:pPr>
            <a:r>
              <a:rPr lang="en-US" sz="2400">
                <a:latin typeface="Palatino Linotype"/>
                <a:cs typeface="Calibri" panose="020F0502020204030204"/>
              </a:rPr>
              <a:t>Click on the hyperlink to generate report</a:t>
            </a:r>
            <a:endParaRPr lang="en-US" sz="2400">
              <a:ea typeface="+mn-lt"/>
              <a:cs typeface="+mn-lt"/>
            </a:endParaRPr>
          </a:p>
          <a:p>
            <a:pPr marL="1257300" lvl="2" indent="-342900">
              <a:buFont typeface="Arial,Sans-Serif"/>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7" name="Picture 7" descr="Graphical user interface, text, application, email&#10;&#10;Description automatically generated">
            <a:extLst>
              <a:ext uri="{FF2B5EF4-FFF2-40B4-BE49-F238E27FC236}">
                <a16:creationId xmlns:a16="http://schemas.microsoft.com/office/drawing/2014/main" id="{6A0A4DCE-A76C-E648-DC03-6E5D9DC899B7}"/>
              </a:ext>
            </a:extLst>
          </p:cNvPr>
          <p:cNvPicPr>
            <a:picLocks noChangeAspect="1"/>
          </p:cNvPicPr>
          <p:nvPr/>
        </p:nvPicPr>
        <p:blipFill>
          <a:blip r:embed="rId3"/>
          <a:stretch>
            <a:fillRect/>
          </a:stretch>
        </p:blipFill>
        <p:spPr>
          <a:xfrm>
            <a:off x="5733552" y="1524165"/>
            <a:ext cx="6396498" cy="2793828"/>
          </a:xfrm>
          <a:prstGeom prst="rect">
            <a:avLst/>
          </a:prstGeom>
          <a:ln>
            <a:solidFill>
              <a:schemeClr val="tx1"/>
            </a:solidFill>
          </a:ln>
        </p:spPr>
      </p:pic>
    </p:spTree>
    <p:extLst>
      <p:ext uri="{BB962C8B-B14F-4D97-AF65-F5344CB8AC3E}">
        <p14:creationId xmlns:p14="http://schemas.microsoft.com/office/powerpoint/2010/main" val="97020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Reporting Cont.</a:t>
            </a:r>
            <a:endParaRPr lang="en-US">
              <a:latin typeface="Palatino Linotype"/>
            </a:endParaRPr>
          </a:p>
        </p:txBody>
      </p:sp>
      <p:sp>
        <p:nvSpPr>
          <p:cNvPr id="3" name="TextBox 2"/>
          <p:cNvSpPr txBox="1"/>
          <p:nvPr/>
        </p:nvSpPr>
        <p:spPr>
          <a:xfrm>
            <a:off x="207406" y="1176103"/>
            <a:ext cx="6214527" cy="4154984"/>
          </a:xfrm>
          <a:prstGeom prst="rect">
            <a:avLst/>
          </a:prstGeom>
          <a:noFill/>
        </p:spPr>
        <p:txBody>
          <a:bodyPr wrap="square" lIns="91440" tIns="45720" rIns="91440" bIns="45720" rtlCol="0" anchor="t">
            <a:spAutoFit/>
          </a:bodyPr>
          <a:lstStyle/>
          <a:p>
            <a:pPr marL="800100" lvl="1" indent="-342900">
              <a:buFont typeface="Arial"/>
              <a:buChar char="•"/>
            </a:pPr>
            <a:endParaRPr lang="en-US" sz="2400">
              <a:latin typeface="Palatino Linotype"/>
              <a:ea typeface="+mn-lt"/>
              <a:cs typeface="+mn-lt"/>
            </a:endParaRPr>
          </a:p>
          <a:p>
            <a:pPr marL="800100" lvl="1" indent="-342900">
              <a:buFont typeface="Arial"/>
              <a:buChar char="•"/>
            </a:pPr>
            <a:r>
              <a:rPr lang="en-US" sz="2400">
                <a:latin typeface="Palatino Linotype"/>
                <a:ea typeface="+mn-lt"/>
                <a:cs typeface="+mn-lt"/>
              </a:rPr>
              <a:t>Student Bundled Reports</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Bundles all the reports either at the District or School level depending on your role and selection</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Select the dropdowns</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Click on “Search”</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Click on the hyperlink to generate report</a:t>
            </a:r>
            <a:endParaRPr lang="en-US">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6" name="Picture 6" descr="Graphical user interface, text, application&#10;&#10;Description automatically generated">
            <a:extLst>
              <a:ext uri="{FF2B5EF4-FFF2-40B4-BE49-F238E27FC236}">
                <a16:creationId xmlns:a16="http://schemas.microsoft.com/office/drawing/2014/main" id="{1BEC27C6-EF83-ECF5-414C-02ACBCECF3EF}"/>
              </a:ext>
            </a:extLst>
          </p:cNvPr>
          <p:cNvPicPr>
            <a:picLocks noChangeAspect="1"/>
          </p:cNvPicPr>
          <p:nvPr/>
        </p:nvPicPr>
        <p:blipFill>
          <a:blip r:embed="rId4"/>
          <a:stretch>
            <a:fillRect/>
          </a:stretch>
        </p:blipFill>
        <p:spPr>
          <a:xfrm>
            <a:off x="6414313" y="1836405"/>
            <a:ext cx="5553854" cy="2175362"/>
          </a:xfrm>
          <a:prstGeom prst="rect">
            <a:avLst/>
          </a:prstGeom>
          <a:ln>
            <a:solidFill>
              <a:schemeClr val="tx1"/>
            </a:solidFill>
          </a:ln>
        </p:spPr>
      </p:pic>
    </p:spTree>
    <p:extLst>
      <p:ext uri="{BB962C8B-B14F-4D97-AF65-F5344CB8AC3E}">
        <p14:creationId xmlns:p14="http://schemas.microsoft.com/office/powerpoint/2010/main" val="26103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2416875" y="3172178"/>
            <a:ext cx="7364195" cy="830997"/>
          </a:xfrm>
          <a:prstGeom prst="rect">
            <a:avLst/>
          </a:prstGeom>
          <a:noFill/>
        </p:spPr>
        <p:txBody>
          <a:bodyPr wrap="none" lIns="91440" tIns="45720" rIns="91440" bIns="45720" rtlCol="0" anchor="t">
            <a:spAutoFit/>
          </a:bodyPr>
          <a:lstStyle/>
          <a:p>
            <a:r>
              <a:rPr lang="en-US" sz="4800">
                <a:latin typeface="Palatino Linotype"/>
              </a:rPr>
              <a:t> Kite Student Portal Install</a:t>
            </a:r>
          </a:p>
        </p:txBody>
      </p:sp>
    </p:spTree>
    <p:extLst>
      <p:ext uri="{BB962C8B-B14F-4D97-AF65-F5344CB8AC3E}">
        <p14:creationId xmlns:p14="http://schemas.microsoft.com/office/powerpoint/2010/main" val="263970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Gotham" charset="0"/>
                <a:cs typeface="Gotham" charset="0"/>
              </a:rPr>
              <a:t>Supported Operating System Versions</a:t>
            </a:r>
          </a:p>
        </p:txBody>
      </p:sp>
      <p:sp>
        <p:nvSpPr>
          <p:cNvPr id="3" name="TextBox 2"/>
          <p:cNvSpPr txBox="1"/>
          <p:nvPr/>
        </p:nvSpPr>
        <p:spPr>
          <a:xfrm>
            <a:off x="558370" y="1599038"/>
            <a:ext cx="8891601" cy="4154984"/>
          </a:xfrm>
          <a:prstGeom prst="rect">
            <a:avLst/>
          </a:prstGeom>
          <a:noFill/>
        </p:spPr>
        <p:txBody>
          <a:bodyPr wrap="none" lIns="91440" tIns="45720" rIns="91440" bIns="45720" rtlCol="0" anchor="t">
            <a:spAutoFit/>
          </a:bodyPr>
          <a:lstStyle/>
          <a:p>
            <a:pPr fontAlgn="base"/>
            <a:r>
              <a:rPr lang="en-US" sz="2400">
                <a:latin typeface="Palatino Linotype"/>
              </a:rPr>
              <a:t>*The following devices and operating systems are supported:</a:t>
            </a:r>
          </a:p>
          <a:p>
            <a:pPr marL="285750" indent="-285750">
              <a:buFont typeface="Arial"/>
              <a:buChar char="•"/>
            </a:pPr>
            <a:r>
              <a:rPr lang="en-US" sz="2400" err="1">
                <a:latin typeface="Palatino Linotype"/>
                <a:ea typeface="+mn-lt"/>
                <a:cs typeface="+mn-lt"/>
              </a:rPr>
              <a:t>ChromeOS</a:t>
            </a:r>
            <a:r>
              <a:rPr lang="en-US" sz="2400">
                <a:latin typeface="Palatino Linotype"/>
                <a:ea typeface="+mn-lt"/>
                <a:cs typeface="+mn-lt"/>
              </a:rPr>
              <a:t> 91+ </a:t>
            </a:r>
          </a:p>
          <a:p>
            <a:pPr marL="285750" indent="-285750">
              <a:buFont typeface="Arial"/>
              <a:buChar char="•"/>
            </a:pPr>
            <a:r>
              <a:rPr lang="en-US" sz="2400" err="1">
                <a:latin typeface="Palatino Linotype"/>
                <a:ea typeface="+mn-lt"/>
                <a:cs typeface="+mn-lt"/>
              </a:rPr>
              <a:t>iPadOS</a:t>
            </a:r>
            <a:r>
              <a:rPr lang="en-US" sz="2400">
                <a:latin typeface="Palatino Linotype"/>
                <a:ea typeface="+mn-lt"/>
                <a:cs typeface="+mn-lt"/>
              </a:rPr>
              <a:t> 14.3 - 15.5</a:t>
            </a:r>
            <a:endParaRPr lang="en-US" sz="2400">
              <a:latin typeface="Palatino Linotype"/>
              <a:cs typeface="Calibri"/>
            </a:endParaRPr>
          </a:p>
          <a:p>
            <a:pPr marL="285750" indent="-285750">
              <a:buFont typeface="Arial"/>
              <a:buChar char="•"/>
            </a:pPr>
            <a:r>
              <a:rPr lang="en-US" sz="2400">
                <a:latin typeface="Palatino Linotype"/>
                <a:ea typeface="+mn-lt"/>
                <a:cs typeface="+mn-lt"/>
              </a:rPr>
              <a:t>macOS 11.1 – 12.0.1</a:t>
            </a:r>
          </a:p>
          <a:p>
            <a:pPr marL="285750" indent="-285750">
              <a:buFont typeface="Arial"/>
              <a:buChar char="•"/>
            </a:pPr>
            <a:r>
              <a:rPr lang="en-US" sz="2400">
                <a:latin typeface="Palatino Linotype"/>
                <a:ea typeface="+mn-lt"/>
                <a:cs typeface="+mn-lt"/>
              </a:rPr>
              <a:t>Windows 8.1, 10 &amp; 11</a:t>
            </a:r>
          </a:p>
          <a:p>
            <a:endParaRPr lang="en-US" sz="2400" b="1">
              <a:latin typeface="Palatino Linotype"/>
              <a:ea typeface="+mn-lt"/>
              <a:cs typeface="+mn-lt"/>
            </a:endParaRPr>
          </a:p>
          <a:p>
            <a:r>
              <a:rPr lang="en-US" sz="2400" b="1">
                <a:latin typeface="Palatino Linotype"/>
                <a:ea typeface="+mn-lt"/>
                <a:cs typeface="+mn-lt"/>
              </a:rPr>
              <a:t>Mac and Windows</a:t>
            </a:r>
            <a:endParaRPr lang="en-US" sz="2400">
              <a:latin typeface="Palatino Linotype"/>
              <a:ea typeface="+mn-lt"/>
              <a:cs typeface="+mn-lt"/>
            </a:endParaRPr>
          </a:p>
          <a:p>
            <a:pPr marL="342900" indent="-342900">
              <a:buFont typeface="Arial"/>
              <a:buChar char="•"/>
            </a:pPr>
            <a:r>
              <a:rPr lang="en-US" sz="2400">
                <a:latin typeface="Palatino Linotype"/>
                <a:ea typeface="+mn-lt"/>
                <a:cs typeface="+mn-lt"/>
              </a:rPr>
              <a:t>The current version is 10.0.0</a:t>
            </a:r>
          </a:p>
          <a:p>
            <a:r>
              <a:rPr lang="en-US" sz="2400" b="1">
                <a:latin typeface="Palatino Linotype"/>
                <a:ea typeface="+mn-lt"/>
                <a:cs typeface="+mn-lt"/>
              </a:rPr>
              <a:t>iPad and Chromebook</a:t>
            </a:r>
            <a:endParaRPr lang="en-US" sz="2400">
              <a:latin typeface="Palatino Linotype"/>
              <a:ea typeface="+mn-lt"/>
              <a:cs typeface="+mn-lt"/>
            </a:endParaRPr>
          </a:p>
          <a:p>
            <a:pPr marL="342900" indent="-342900">
              <a:buFont typeface="Arial"/>
              <a:buChar char="•"/>
            </a:pPr>
            <a:r>
              <a:rPr lang="en-US" sz="2400">
                <a:latin typeface="Palatino Linotype"/>
                <a:ea typeface="+mn-lt"/>
                <a:cs typeface="+mn-lt"/>
              </a:rPr>
              <a:t>Current version is 10.0.0 for Chromebooks and 10.0.0 for iPad</a:t>
            </a:r>
          </a:p>
          <a:p>
            <a:pPr marL="742950" lvl="1" indent="-285750">
              <a:buFont typeface="Arial,Sans-Serif"/>
              <a:buChar char="•"/>
            </a:pPr>
            <a:r>
              <a:rPr lang="en-US" sz="2400">
                <a:latin typeface="Palatino Linotype"/>
                <a:ea typeface="+mn-lt"/>
                <a:cs typeface="+mn-lt"/>
              </a:rPr>
              <a:t>If enabled, Kite Student Portal will auto-update</a:t>
            </a:r>
          </a:p>
        </p:txBody>
      </p:sp>
      <p:sp>
        <p:nvSpPr>
          <p:cNvPr id="9" name="TextBox 8">
            <a:extLst>
              <a:ext uri="{FF2B5EF4-FFF2-40B4-BE49-F238E27FC236}">
                <a16:creationId xmlns:a16="http://schemas.microsoft.com/office/drawing/2014/main" id="{EC70DFAA-3592-8AFE-4B41-5D63D399A577}"/>
              </a:ext>
            </a:extLst>
          </p:cNvPr>
          <p:cNvSpPr txBox="1"/>
          <p:nvPr/>
        </p:nvSpPr>
        <p:spPr>
          <a:xfrm>
            <a:off x="673786" y="5878894"/>
            <a:ext cx="6170530" cy="600164"/>
          </a:xfrm>
          <a:prstGeom prst="rect">
            <a:avLst/>
          </a:prstGeom>
          <a:noFill/>
        </p:spPr>
        <p:txBody>
          <a:bodyPr wrap="square" lIns="91440" tIns="45720" rIns="91440" bIns="45720" anchor="t">
            <a:spAutoFit/>
          </a:bodyPr>
          <a:lstStyle/>
          <a:p>
            <a:r>
              <a:rPr lang="en-US" sz="1100">
                <a:latin typeface="Palatino Linotype"/>
              </a:rPr>
              <a:t>*</a:t>
            </a:r>
            <a:r>
              <a:rPr lang="en-US" sz="1100" i="1">
                <a:latin typeface="Palatino Linotype"/>
              </a:rPr>
              <a:t>This is the current list but not the exhaustive list for the year. We work to verify updates while they are still in Beta so that when the stable release comes out, we can do a quick check that nothing is broken and update our supported list. </a:t>
            </a:r>
            <a:endParaRPr lang="en-US" sz="1100" i="1">
              <a:latin typeface="Palatino Linotype"/>
              <a:cs typeface="Calibri" panose="020F0502020204030204"/>
            </a:endParaRPr>
          </a:p>
        </p:txBody>
      </p:sp>
    </p:spTree>
    <p:extLst>
      <p:ext uri="{BB962C8B-B14F-4D97-AF65-F5344CB8AC3E}">
        <p14:creationId xmlns:p14="http://schemas.microsoft.com/office/powerpoint/2010/main" val="41622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Installers</a:t>
            </a:r>
            <a:endParaRPr lang="en-US">
              <a:latin typeface="Palatino Linotype"/>
            </a:endParaRPr>
          </a:p>
        </p:txBody>
      </p:sp>
      <p:sp>
        <p:nvSpPr>
          <p:cNvPr id="3" name="TextBox 2"/>
          <p:cNvSpPr txBox="1"/>
          <p:nvPr/>
        </p:nvSpPr>
        <p:spPr>
          <a:xfrm>
            <a:off x="1353232" y="1376517"/>
            <a:ext cx="8565336" cy="4154984"/>
          </a:xfrm>
          <a:prstGeom prst="rect">
            <a:avLst/>
          </a:prstGeom>
          <a:noFill/>
        </p:spPr>
        <p:txBody>
          <a:bodyPr wrap="square" lIns="91440" tIns="45720" rIns="91440" bIns="45720" rtlCol="0" anchor="t">
            <a:spAutoFit/>
          </a:bodyPr>
          <a:lstStyle/>
          <a:p>
            <a:r>
              <a:rPr lang="en-US" sz="2400" err="1">
                <a:latin typeface="Palatino Linotype"/>
                <a:ea typeface="+mn-lt"/>
                <a:cs typeface="+mn-lt"/>
              </a:rPr>
              <a:t>ChromeOS</a:t>
            </a:r>
            <a:endParaRPr lang="en-US" sz="2400">
              <a:latin typeface="Palatino Linotype"/>
              <a:ea typeface="+mn-lt"/>
              <a:cs typeface="+mn-lt"/>
            </a:endParaRPr>
          </a:p>
          <a:p>
            <a:pPr marL="285750" indent="-285750">
              <a:buFont typeface="Arial,Sans-Serif"/>
              <a:buChar char="•"/>
            </a:pPr>
            <a:r>
              <a:rPr lang="en-US" sz="2400">
                <a:latin typeface="Palatino Linotype"/>
                <a:ea typeface="+mn-lt"/>
                <a:cs typeface="+mn-lt"/>
              </a:rPr>
              <a:t>Still to be determined</a:t>
            </a:r>
          </a:p>
          <a:p>
            <a:r>
              <a:rPr lang="en-US" sz="2400" err="1">
                <a:latin typeface="Palatino Linotype"/>
                <a:ea typeface="+mn-lt"/>
                <a:cs typeface="+mn-lt"/>
              </a:rPr>
              <a:t>iPadOS</a:t>
            </a:r>
            <a:endParaRPr lang="en-US" sz="2400">
              <a:latin typeface="Palatino Linotype"/>
              <a:ea typeface="+mn-lt"/>
              <a:cs typeface="+mn-lt"/>
            </a:endParaRPr>
          </a:p>
          <a:p>
            <a:pPr marL="285750" indent="-285750">
              <a:buFont typeface="Arial,Sans-Serif"/>
              <a:buChar char="•"/>
            </a:pPr>
            <a:r>
              <a:rPr lang="en-US" sz="2400">
                <a:latin typeface="Palatino Linotype"/>
                <a:ea typeface="+mn-lt"/>
                <a:cs typeface="+mn-lt"/>
              </a:rPr>
              <a:t>Available in the App Store</a:t>
            </a:r>
          </a:p>
          <a:p>
            <a:pPr marL="285750" indent="-285750">
              <a:buFont typeface="Arial,Sans-Serif"/>
              <a:buChar char="•"/>
            </a:pPr>
            <a:r>
              <a:rPr lang="en-US" sz="2400">
                <a:latin typeface="Palatino Linotype"/>
                <a:ea typeface="+mn-lt"/>
                <a:cs typeface="+mn-lt"/>
              </a:rPr>
              <a:t>Can be installed individually or through MDM software</a:t>
            </a:r>
          </a:p>
          <a:p>
            <a:r>
              <a:rPr lang="en-US" sz="2400">
                <a:latin typeface="Palatino Linotype"/>
                <a:ea typeface="+mn-lt"/>
                <a:cs typeface="+mn-lt"/>
              </a:rPr>
              <a:t>Mac</a:t>
            </a:r>
          </a:p>
          <a:p>
            <a:pPr marL="285750" indent="-285750">
              <a:buFont typeface="Arial,Sans-Serif"/>
              <a:buChar char="•"/>
            </a:pPr>
            <a:r>
              <a:rPr lang="en-US" sz="2400">
                <a:latin typeface="Palatino Linotype"/>
                <a:ea typeface="+mn-lt"/>
                <a:cs typeface="+mn-lt"/>
              </a:rPr>
              <a:t>Available in .dmg</a:t>
            </a:r>
          </a:p>
          <a:p>
            <a:pPr marL="285750" indent="-285750">
              <a:buFont typeface="Arial,Sans-Serif"/>
              <a:buChar char="•"/>
            </a:pPr>
            <a:r>
              <a:rPr lang="en-US" sz="2400">
                <a:latin typeface="Palatino Linotype"/>
                <a:ea typeface="+mn-lt"/>
                <a:cs typeface="+mn-lt"/>
              </a:rPr>
              <a:t>Can be pushed or installed on a single computer</a:t>
            </a:r>
          </a:p>
          <a:p>
            <a:r>
              <a:rPr lang="en-US" sz="2400">
                <a:latin typeface="Palatino Linotype"/>
                <a:ea typeface="+mn-lt"/>
                <a:cs typeface="+mn-lt"/>
              </a:rPr>
              <a:t>Windows</a:t>
            </a:r>
          </a:p>
          <a:p>
            <a:pPr marL="285750" indent="-285750">
              <a:buFont typeface="Arial,Sans-Serif"/>
              <a:buChar char="•"/>
            </a:pPr>
            <a:r>
              <a:rPr lang="en-US" sz="2400">
                <a:latin typeface="Palatino Linotype"/>
                <a:ea typeface="+mn-lt"/>
                <a:cs typeface="+mn-lt"/>
              </a:rPr>
              <a:t>Available in .exe and .</a:t>
            </a:r>
            <a:r>
              <a:rPr lang="en-US" sz="2400" err="1">
                <a:latin typeface="Palatino Linotype"/>
                <a:ea typeface="+mn-lt"/>
                <a:cs typeface="+mn-lt"/>
              </a:rPr>
              <a:t>msi</a:t>
            </a:r>
            <a:endParaRPr lang="en-US" sz="2400">
              <a:latin typeface="Palatino Linotype"/>
              <a:ea typeface="+mn-lt"/>
              <a:cs typeface="+mn-lt"/>
            </a:endParaRPr>
          </a:p>
          <a:p>
            <a:pPr marL="285750" indent="-285750">
              <a:buFont typeface="Arial,Sans-Serif"/>
              <a:buChar char="•"/>
            </a:pPr>
            <a:r>
              <a:rPr lang="en-US" sz="2400">
                <a:latin typeface="Palatino Linotype"/>
                <a:ea typeface="+mn-lt"/>
                <a:cs typeface="+mn-lt"/>
              </a:rPr>
              <a:t>Can be pushed or installed on a single computer</a:t>
            </a:r>
          </a:p>
        </p:txBody>
      </p:sp>
    </p:spTree>
    <p:extLst>
      <p:ext uri="{BB962C8B-B14F-4D97-AF65-F5344CB8AC3E}">
        <p14:creationId xmlns:p14="http://schemas.microsoft.com/office/powerpoint/2010/main" val="226423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80F1E-D6D6-925D-2AD5-9A9416A5D572}"/>
              </a:ext>
            </a:extLst>
          </p:cNvPr>
          <p:cNvSpPr txBox="1"/>
          <p:nvPr/>
        </p:nvSpPr>
        <p:spPr>
          <a:xfrm>
            <a:off x="1164920" y="549058"/>
            <a:ext cx="56763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cs typeface="Arial Hebrew"/>
              </a:rPr>
              <a:t>Install Links</a:t>
            </a:r>
            <a:endParaRPr lang="en-US" sz="2400">
              <a:latin typeface="Palatino Linotype"/>
            </a:endParaRPr>
          </a:p>
        </p:txBody>
      </p:sp>
      <p:sp>
        <p:nvSpPr>
          <p:cNvPr id="4" name="TextBox 3">
            <a:extLst>
              <a:ext uri="{FF2B5EF4-FFF2-40B4-BE49-F238E27FC236}">
                <a16:creationId xmlns:a16="http://schemas.microsoft.com/office/drawing/2014/main" id="{B66D7CD4-2C22-1200-5895-2EAFD4EA51F4}"/>
              </a:ext>
            </a:extLst>
          </p:cNvPr>
          <p:cNvSpPr txBox="1"/>
          <p:nvPr/>
        </p:nvSpPr>
        <p:spPr>
          <a:xfrm>
            <a:off x="453936" y="1312263"/>
            <a:ext cx="958709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Palatino Linotype"/>
              <a:cs typeface="Segoe UI"/>
            </a:endParaRPr>
          </a:p>
          <a:p>
            <a:pPr marL="742950" indent="-285750">
              <a:buFont typeface="Arial"/>
              <a:buChar char="•"/>
            </a:pPr>
            <a:r>
              <a:rPr lang="en-US" sz="2400">
                <a:latin typeface="Palatino Linotype"/>
                <a:cs typeface="Calibri"/>
              </a:rPr>
              <a:t>Mac</a:t>
            </a:r>
            <a:endParaRPr lang="en-US" sz="2400">
              <a:latin typeface="Palatino Linotype"/>
              <a:ea typeface="+mn-lt"/>
              <a:cs typeface="+mn-lt"/>
            </a:endParaRPr>
          </a:p>
          <a:p>
            <a:pPr marL="1200150" lvl="2" indent="-285750">
              <a:buFont typeface="Arial,Sans-Serif"/>
              <a:buChar char="•"/>
            </a:pPr>
            <a:r>
              <a:rPr lang="en-US" sz="2400" u="sng">
                <a:latin typeface="Palatino Linotype"/>
                <a:ea typeface="+mn-lt"/>
                <a:cs typeface="+mn-lt"/>
                <a:hlinkClick r:id="rId4"/>
              </a:rPr>
              <a:t>https://files.kiteaai.org/installers/test/New%20Meridian/1.0.0/Testlet%20Kite%20Student%20Portal.dmg</a:t>
            </a:r>
            <a:endParaRPr lang="en-US" sz="2400">
              <a:latin typeface="Palatino Linotype"/>
              <a:ea typeface="+mn-lt"/>
              <a:cs typeface="+mn-lt"/>
            </a:endParaRPr>
          </a:p>
          <a:p>
            <a:pPr marL="742950" lvl="1" indent="-285750">
              <a:buFont typeface="Arial"/>
              <a:buChar char="•"/>
            </a:pPr>
            <a:r>
              <a:rPr lang="en-US" sz="2400">
                <a:latin typeface="Palatino Linotype"/>
                <a:cs typeface="Calibri"/>
              </a:rPr>
              <a:t>Windows</a:t>
            </a:r>
            <a:endParaRPr lang="en-US" sz="2400">
              <a:latin typeface="Palatino Linotype"/>
              <a:ea typeface="+mn-lt"/>
              <a:cs typeface="+mn-lt"/>
            </a:endParaRPr>
          </a:p>
          <a:p>
            <a:pPr marL="1200150" lvl="2" indent="-285750">
              <a:buFont typeface="Arial"/>
              <a:buChar char="•"/>
            </a:pPr>
            <a:r>
              <a:rPr lang="en-US" sz="2400">
                <a:latin typeface="Palatino Linotype"/>
                <a:cs typeface="Calibri"/>
              </a:rPr>
              <a:t>.exe</a:t>
            </a:r>
          </a:p>
          <a:p>
            <a:pPr marL="1657350" lvl="3" indent="-285750">
              <a:buFont typeface="Arial"/>
              <a:buChar char="•"/>
            </a:pPr>
            <a:r>
              <a:rPr lang="en-US" sz="2400">
                <a:latin typeface="Palatino Linotype"/>
                <a:ea typeface="+mn-lt"/>
                <a:cs typeface="+mn-lt"/>
                <a:hlinkClick r:id="rId5"/>
              </a:rPr>
              <a:t>https://files.kiteaai.org/installers/test/New%20Meridian/1.0.0/Testlet%20Kite%20Student%20Portal.exe</a:t>
            </a:r>
            <a:endParaRPr lang="en-US" sz="2400">
              <a:latin typeface="Palatino Linotype"/>
              <a:ea typeface="+mn-lt"/>
              <a:cs typeface="+mn-lt"/>
            </a:endParaRPr>
          </a:p>
          <a:p>
            <a:pPr marL="1200150" lvl="2" indent="-285750">
              <a:buFont typeface="Arial"/>
              <a:buChar char="•"/>
            </a:pPr>
            <a:r>
              <a:rPr lang="en-US" sz="2400">
                <a:latin typeface="Palatino Linotype"/>
                <a:cs typeface="Calibri"/>
              </a:rPr>
              <a:t>.</a:t>
            </a:r>
            <a:r>
              <a:rPr lang="en-US" sz="2400" err="1">
                <a:latin typeface="Palatino Linotype"/>
                <a:cs typeface="Calibri"/>
              </a:rPr>
              <a:t>msi</a:t>
            </a:r>
            <a:endParaRPr lang="en-US" sz="2400">
              <a:latin typeface="Palatino Linotype"/>
              <a:cs typeface="Calibri"/>
            </a:endParaRPr>
          </a:p>
          <a:p>
            <a:pPr marL="1657350" lvl="3" indent="-285750">
              <a:buFont typeface="Arial"/>
              <a:buChar char="•"/>
            </a:pPr>
            <a:r>
              <a:rPr lang="en-US" sz="2400">
                <a:latin typeface="Palatino Linotype"/>
                <a:ea typeface="+mn-lt"/>
                <a:cs typeface="+mn-lt"/>
                <a:hlinkClick r:id="rId6"/>
              </a:rPr>
              <a:t>https://files.kiteaai.org/installers/test/New%20Meridian/1.0.0/Testlet%20Kite%20Student%20Portal.msi</a:t>
            </a:r>
            <a:endParaRPr lang="en-US" sz="2400">
              <a:latin typeface="Palatino Linotype"/>
              <a:ea typeface="+mn-lt"/>
              <a:cs typeface="+mn-lt"/>
            </a:endParaRPr>
          </a:p>
          <a:p>
            <a:pPr marL="1257300" lvl="1" indent="-342900">
              <a:buFont typeface="Arial"/>
              <a:buChar char="•"/>
            </a:pPr>
            <a:r>
              <a:rPr lang="en-US" sz="2400">
                <a:latin typeface="Palatino Linotype"/>
                <a:cs typeface="Calibri"/>
              </a:rPr>
              <a:t>Provide this to your Technology Director/IT Team to get the whitelisting and application installed </a:t>
            </a:r>
            <a:endParaRPr lang="en-US" sz="2400">
              <a:latin typeface="Palatino Linotype"/>
              <a:ea typeface="+mn-lt"/>
              <a:cs typeface="+mn-lt"/>
            </a:endParaRPr>
          </a:p>
          <a:p>
            <a:pPr marL="800100" lvl="1" indent="-342900">
              <a:buFont typeface="Arial"/>
              <a:buChar char="•"/>
            </a:pPr>
            <a:endParaRPr lang="en-US" sz="2400">
              <a:latin typeface="Palatino Linotype"/>
              <a:cs typeface="Segoe UI"/>
            </a:endParaRPr>
          </a:p>
        </p:txBody>
      </p:sp>
    </p:spTree>
    <p:extLst>
      <p:ext uri="{BB962C8B-B14F-4D97-AF65-F5344CB8AC3E}">
        <p14:creationId xmlns:p14="http://schemas.microsoft.com/office/powerpoint/2010/main" val="39774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3739D-0F03-CF50-B965-424D34DC5E4D}"/>
              </a:ext>
            </a:extLst>
          </p:cNvPr>
          <p:cNvSpPr txBox="1"/>
          <p:nvPr/>
        </p:nvSpPr>
        <p:spPr>
          <a:xfrm>
            <a:off x="1654875" y="3172178"/>
            <a:ext cx="8742778" cy="1569660"/>
          </a:xfrm>
          <a:prstGeom prst="rect">
            <a:avLst/>
          </a:prstGeom>
          <a:noFill/>
        </p:spPr>
        <p:txBody>
          <a:bodyPr wrap="none" lIns="91440" tIns="45720" rIns="91440" bIns="45720" rtlCol="0" anchor="t">
            <a:spAutoFit/>
          </a:bodyPr>
          <a:lstStyle/>
          <a:p>
            <a:r>
              <a:rPr lang="en-US" sz="4800">
                <a:latin typeface="Palatino Linotype"/>
              </a:rPr>
              <a:t> Kite Student Portal Navigation</a:t>
            </a:r>
          </a:p>
          <a:p>
            <a:endParaRPr lang="en-US" sz="4800">
              <a:latin typeface="Palatino Linotype"/>
            </a:endParaRPr>
          </a:p>
        </p:txBody>
      </p:sp>
    </p:spTree>
    <p:extLst>
      <p:ext uri="{BB962C8B-B14F-4D97-AF65-F5344CB8AC3E}">
        <p14:creationId xmlns:p14="http://schemas.microsoft.com/office/powerpoint/2010/main" val="3496300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Introduction to Student Portal</a:t>
            </a:r>
            <a:endParaRPr lang="en-US">
              <a:latin typeface="Palatino Linotype"/>
            </a:endParaRPr>
          </a:p>
        </p:txBody>
      </p:sp>
      <p:pic>
        <p:nvPicPr>
          <p:cNvPr id="7" name="Picture 6" descr="Graphical user interface, application&#10;&#10;Description automatically generated">
            <a:extLst>
              <a:ext uri="{FF2B5EF4-FFF2-40B4-BE49-F238E27FC236}">
                <a16:creationId xmlns:a16="http://schemas.microsoft.com/office/drawing/2014/main" id="{2D8CFFC2-3FD1-D490-25AB-A5FADC8AB8C1}"/>
              </a:ext>
            </a:extLst>
          </p:cNvPr>
          <p:cNvPicPr>
            <a:picLocks noChangeAspect="1"/>
          </p:cNvPicPr>
          <p:nvPr/>
        </p:nvPicPr>
        <p:blipFill>
          <a:blip r:embed="rId4"/>
          <a:stretch>
            <a:fillRect/>
          </a:stretch>
        </p:blipFill>
        <p:spPr>
          <a:xfrm>
            <a:off x="5656547" y="1854695"/>
            <a:ext cx="5672784" cy="3166385"/>
          </a:xfrm>
          <a:prstGeom prst="rect">
            <a:avLst/>
          </a:prstGeom>
          <a:ln>
            <a:solidFill>
              <a:schemeClr val="tx1"/>
            </a:solidFill>
          </a:ln>
        </p:spPr>
      </p:pic>
      <p:sp>
        <p:nvSpPr>
          <p:cNvPr id="8" name="TextBox 7">
            <a:extLst>
              <a:ext uri="{FF2B5EF4-FFF2-40B4-BE49-F238E27FC236}">
                <a16:creationId xmlns:a16="http://schemas.microsoft.com/office/drawing/2014/main" id="{BC6D04BF-8A49-374F-D3D5-73B25E73FCE8}"/>
              </a:ext>
            </a:extLst>
          </p:cNvPr>
          <p:cNvSpPr txBox="1"/>
          <p:nvPr/>
        </p:nvSpPr>
        <p:spPr>
          <a:xfrm>
            <a:off x="901032" y="1382295"/>
            <a:ext cx="585804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Palatino Linotype"/>
                <a:cs typeface="Arial"/>
              </a:rPr>
              <a:t>Student Portal Login </a:t>
            </a:r>
            <a:endParaRPr lang="en-US" sz="2400">
              <a:latin typeface="Palatino Linotype"/>
              <a:cs typeface="Calibri" panose="020F0502020204030204"/>
            </a:endParaRPr>
          </a:p>
          <a:p>
            <a:pPr marL="800100" lvl="1" indent="-342900">
              <a:buFont typeface="Arial"/>
              <a:buChar char="•"/>
            </a:pPr>
            <a:r>
              <a:rPr lang="en-US" sz="2400">
                <a:latin typeface="Palatino Linotype"/>
                <a:cs typeface="Arial"/>
              </a:rPr>
              <a:t>Enter Username</a:t>
            </a:r>
          </a:p>
          <a:p>
            <a:pPr marL="800100" lvl="1" indent="-342900">
              <a:buFont typeface="Arial"/>
              <a:buChar char="•"/>
            </a:pPr>
            <a:r>
              <a:rPr lang="en-US" sz="2400">
                <a:latin typeface="Palatino Linotype"/>
                <a:cs typeface="Arial"/>
              </a:rPr>
              <a:t>Enter Password </a:t>
            </a:r>
          </a:p>
          <a:p>
            <a:pPr marL="800100" lvl="1" indent="-342900">
              <a:buFont typeface="Arial"/>
              <a:buChar char="•"/>
            </a:pPr>
            <a:r>
              <a:rPr lang="en-US" sz="2400">
                <a:latin typeface="Palatino Linotype"/>
                <a:cs typeface="Arial"/>
              </a:rPr>
              <a:t>Sign In</a:t>
            </a:r>
          </a:p>
        </p:txBody>
      </p:sp>
    </p:spTree>
    <p:extLst>
      <p:ext uri="{BB962C8B-B14F-4D97-AF65-F5344CB8AC3E}">
        <p14:creationId xmlns:p14="http://schemas.microsoft.com/office/powerpoint/2010/main" val="27219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F03E901A-DA3D-7BF7-1F7E-4BBA4A0E572A}"/>
              </a:ext>
            </a:extLst>
          </p:cNvPr>
          <p:cNvPicPr>
            <a:picLocks noChangeAspect="1"/>
          </p:cNvPicPr>
          <p:nvPr/>
        </p:nvPicPr>
        <p:blipFill>
          <a:blip r:embed="rId3"/>
          <a:stretch>
            <a:fillRect/>
          </a:stretch>
        </p:blipFill>
        <p:spPr>
          <a:xfrm>
            <a:off x="1345721" y="1878943"/>
            <a:ext cx="4842294" cy="3588944"/>
          </a:xfrm>
          <a:prstGeom prst="rect">
            <a:avLst/>
          </a:prstGeom>
          <a:ln>
            <a:solidFill>
              <a:schemeClr val="tx1"/>
            </a:solidFill>
          </a:ln>
        </p:spPr>
      </p:pic>
      <p:pic>
        <p:nvPicPr>
          <p:cNvPr id="3" name="Picture 3" descr="A picture containing text, person, indoor, screenshot&#10;&#10;Description automatically generated">
            <a:extLst>
              <a:ext uri="{FF2B5EF4-FFF2-40B4-BE49-F238E27FC236}">
                <a16:creationId xmlns:a16="http://schemas.microsoft.com/office/drawing/2014/main" id="{0B56CC2F-D3E6-5870-7565-01F18D02F27F}"/>
              </a:ext>
            </a:extLst>
          </p:cNvPr>
          <p:cNvPicPr>
            <a:picLocks noChangeAspect="1"/>
          </p:cNvPicPr>
          <p:nvPr/>
        </p:nvPicPr>
        <p:blipFill>
          <a:blip r:embed="rId4"/>
          <a:stretch>
            <a:fillRect/>
          </a:stretch>
        </p:blipFill>
        <p:spPr>
          <a:xfrm>
            <a:off x="6305910" y="2821643"/>
            <a:ext cx="5661803" cy="1689166"/>
          </a:xfrm>
          <a:prstGeom prst="rect">
            <a:avLst/>
          </a:prstGeom>
          <a:ln>
            <a:solidFill>
              <a:schemeClr val="tx1"/>
            </a:solidFill>
          </a:ln>
        </p:spPr>
      </p:pic>
      <p:sp>
        <p:nvSpPr>
          <p:cNvPr id="4" name="TextBox 3">
            <a:extLst>
              <a:ext uri="{FF2B5EF4-FFF2-40B4-BE49-F238E27FC236}">
                <a16:creationId xmlns:a16="http://schemas.microsoft.com/office/drawing/2014/main" id="{0180789F-04F3-05FE-F477-B9F7319B9BDB}"/>
              </a:ext>
            </a:extLst>
          </p:cNvPr>
          <p:cNvSpPr txBox="1"/>
          <p:nvPr/>
        </p:nvSpPr>
        <p:spPr>
          <a:xfrm>
            <a:off x="986287" y="540589"/>
            <a:ext cx="45403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rPr>
              <a:t>Introduction to Educator Portal</a:t>
            </a:r>
            <a:r>
              <a:rPr lang="en-US" sz="2400">
                <a:latin typeface="Palatino Linotype"/>
              </a:rPr>
              <a:t>​</a:t>
            </a:r>
            <a:endParaRPr lang="en-US" sz="2400">
              <a:latin typeface="Palatino Linotype"/>
              <a:cs typeface="Calibri"/>
            </a:endParaRPr>
          </a:p>
        </p:txBody>
      </p:sp>
    </p:spTree>
    <p:extLst>
      <p:ext uri="{BB962C8B-B14F-4D97-AF65-F5344CB8AC3E}">
        <p14:creationId xmlns:p14="http://schemas.microsoft.com/office/powerpoint/2010/main" val="3485618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raphical user interface, text, application&#10;&#10;Description automatically generated">
            <a:extLst>
              <a:ext uri="{FF2B5EF4-FFF2-40B4-BE49-F238E27FC236}">
                <a16:creationId xmlns:a16="http://schemas.microsoft.com/office/drawing/2014/main" id="{5ED75F22-7553-1454-9806-B3B417006917}"/>
              </a:ext>
            </a:extLst>
          </p:cNvPr>
          <p:cNvPicPr>
            <a:picLocks noChangeAspect="1"/>
          </p:cNvPicPr>
          <p:nvPr/>
        </p:nvPicPr>
        <p:blipFill>
          <a:blip r:embed="rId3"/>
          <a:stretch>
            <a:fillRect/>
          </a:stretch>
        </p:blipFill>
        <p:spPr>
          <a:xfrm>
            <a:off x="6624229" y="1055289"/>
            <a:ext cx="5396705" cy="2612258"/>
          </a:xfrm>
          <a:prstGeom prst="rect">
            <a:avLst/>
          </a:prstGeom>
        </p:spPr>
      </p:pic>
      <p:pic>
        <p:nvPicPr>
          <p:cNvPr id="5" name="Picture 3" descr="Graphical user interface, website&#10;&#10;Description automatically generated">
            <a:extLst>
              <a:ext uri="{FF2B5EF4-FFF2-40B4-BE49-F238E27FC236}">
                <a16:creationId xmlns:a16="http://schemas.microsoft.com/office/drawing/2014/main" id="{39EC9428-0646-10D4-D142-5A3F1271B118}"/>
              </a:ext>
            </a:extLst>
          </p:cNvPr>
          <p:cNvPicPr>
            <a:picLocks noChangeAspect="1"/>
          </p:cNvPicPr>
          <p:nvPr/>
        </p:nvPicPr>
        <p:blipFill>
          <a:blip r:embed="rId4"/>
          <a:stretch>
            <a:fillRect/>
          </a:stretch>
        </p:blipFill>
        <p:spPr>
          <a:xfrm>
            <a:off x="2604537" y="3945146"/>
            <a:ext cx="4814738" cy="2560251"/>
          </a:xfrm>
          <a:prstGeom prst="rect">
            <a:avLst/>
          </a:prstGeom>
          <a:ln>
            <a:solidFill>
              <a:schemeClr val="tx1"/>
            </a:solidFill>
          </a:ln>
        </p:spPr>
      </p:pic>
      <p:sp>
        <p:nvSpPr>
          <p:cNvPr id="6" name="TextBox 5">
            <a:extLst>
              <a:ext uri="{FF2B5EF4-FFF2-40B4-BE49-F238E27FC236}">
                <a16:creationId xmlns:a16="http://schemas.microsoft.com/office/drawing/2014/main" id="{E887C768-391D-5106-5B92-68420C35323A}"/>
              </a:ext>
            </a:extLst>
          </p:cNvPr>
          <p:cNvSpPr txBox="1"/>
          <p:nvPr/>
        </p:nvSpPr>
        <p:spPr>
          <a:xfrm>
            <a:off x="1144438" y="1489494"/>
            <a:ext cx="482791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Palatino Linotype"/>
                <a:cs typeface="Arial"/>
              </a:rPr>
              <a:t>Student Portal landing page​</a:t>
            </a:r>
            <a:endParaRPr lang="en-US">
              <a:cs typeface="Calibri" panose="020F0502020204030204"/>
            </a:endParaRPr>
          </a:p>
          <a:p>
            <a:pPr marL="800100" lvl="1" indent="-342900">
              <a:buFont typeface="Arial"/>
              <a:buChar char="•"/>
            </a:pPr>
            <a:r>
              <a:rPr lang="en-US" sz="2400">
                <a:latin typeface="Palatino Linotype"/>
                <a:cs typeface="Arial"/>
              </a:rPr>
              <a:t>Take a Test​</a:t>
            </a:r>
          </a:p>
          <a:p>
            <a:pPr marL="800100" lvl="1" indent="-342900">
              <a:buFont typeface="Arial"/>
              <a:buChar char="•"/>
            </a:pPr>
            <a:r>
              <a:rPr lang="en-US" sz="2400">
                <a:latin typeface="Palatino Linotype"/>
                <a:cs typeface="Arial"/>
              </a:rPr>
              <a:t>Practice First​</a:t>
            </a:r>
          </a:p>
          <a:p>
            <a:pPr marL="800100" lvl="1" indent="-342900">
              <a:buFont typeface="Arial"/>
              <a:buChar char="•"/>
            </a:pPr>
            <a:r>
              <a:rPr lang="en-US" sz="2400">
                <a:latin typeface="Palatino Linotype"/>
                <a:cs typeface="Arial"/>
              </a:rPr>
              <a:t>Sign out​</a:t>
            </a:r>
          </a:p>
          <a:p>
            <a:pPr marL="800100" lvl="1" indent="-342900">
              <a:buFont typeface="Arial"/>
              <a:buChar char="•"/>
            </a:pPr>
            <a:r>
              <a:rPr lang="en-US" sz="2400">
                <a:latin typeface="Palatino Linotype"/>
                <a:cs typeface="Arial"/>
              </a:rPr>
              <a:t>Close Kite​</a:t>
            </a:r>
          </a:p>
        </p:txBody>
      </p:sp>
    </p:spTree>
    <p:extLst>
      <p:ext uri="{BB962C8B-B14F-4D97-AF65-F5344CB8AC3E}">
        <p14:creationId xmlns:p14="http://schemas.microsoft.com/office/powerpoint/2010/main" val="2959571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Student Portal Navigation</a:t>
            </a:r>
            <a:endParaRPr lang="en-US">
              <a:latin typeface="Palatino Linotype"/>
            </a:endParaRPr>
          </a:p>
        </p:txBody>
      </p:sp>
      <p:sp>
        <p:nvSpPr>
          <p:cNvPr id="3" name="TextBox 2"/>
          <p:cNvSpPr txBox="1"/>
          <p:nvPr/>
        </p:nvSpPr>
        <p:spPr>
          <a:xfrm>
            <a:off x="402336" y="1353312"/>
            <a:ext cx="6017495" cy="5262979"/>
          </a:xfrm>
          <a:prstGeom prst="rect">
            <a:avLst/>
          </a:prstGeom>
          <a:noFill/>
        </p:spPr>
        <p:txBody>
          <a:bodyPr wrap="square" lIns="91440" tIns="45720" rIns="91440" bIns="45720" rtlCol="0" anchor="t">
            <a:spAutoFit/>
          </a:bodyPr>
          <a:lstStyle/>
          <a:p>
            <a:pPr marL="342900" indent="-342900">
              <a:buFont typeface="Arial,Sans-Serif"/>
              <a:buChar char="•"/>
            </a:pPr>
            <a:r>
              <a:rPr lang="en-US" sz="2400">
                <a:latin typeface="Palatino Linotype"/>
                <a:ea typeface="+mn-lt"/>
                <a:cs typeface="+mn-lt"/>
              </a:rPr>
              <a:t>Test Features and functionality</a:t>
            </a:r>
            <a:endParaRPr lang="en-US" sz="2400">
              <a:ea typeface="+mn-lt"/>
              <a:cs typeface="+mn-lt"/>
            </a:endParaRPr>
          </a:p>
          <a:p>
            <a:pPr marL="800100" lvl="1" indent="-342900">
              <a:buFont typeface="Arial,Sans-Serif"/>
              <a:buChar char="•"/>
            </a:pPr>
            <a:r>
              <a:rPr lang="en-US" sz="2400">
                <a:latin typeface="Palatino Linotype"/>
                <a:ea typeface="+mn-lt"/>
                <a:cs typeface="+mn-lt"/>
              </a:rPr>
              <a:t>Toolbox</a:t>
            </a:r>
            <a:endParaRPr lang="en-US" sz="2400">
              <a:ea typeface="+mn-lt"/>
              <a:cs typeface="+mn-lt"/>
            </a:endParaRPr>
          </a:p>
          <a:p>
            <a:pPr marL="800100" lvl="1" indent="-342900">
              <a:buFont typeface="Arial,Sans-Serif"/>
              <a:buChar char="•"/>
            </a:pPr>
            <a:r>
              <a:rPr lang="en-US" sz="2400">
                <a:latin typeface="Palatino Linotype"/>
                <a:ea typeface="+mn-lt"/>
                <a:cs typeface="+mn-lt"/>
              </a:rPr>
              <a:t>TTS (Text to Speech)</a:t>
            </a:r>
            <a:endParaRPr lang="en-US" sz="2400">
              <a:ea typeface="+mn-lt"/>
              <a:cs typeface="+mn-lt"/>
            </a:endParaRPr>
          </a:p>
          <a:p>
            <a:pPr marL="800100" lvl="1" indent="-342900">
              <a:buFont typeface="Arial,Sans-Serif"/>
              <a:buChar char="•"/>
            </a:pPr>
            <a:r>
              <a:rPr lang="en-US" sz="2400">
                <a:latin typeface="Palatino Linotype"/>
                <a:ea typeface="+mn-lt"/>
                <a:cs typeface="+mn-lt"/>
              </a:rPr>
              <a:t>Help Icon</a:t>
            </a:r>
            <a:endParaRPr lang="en-US" sz="2400">
              <a:ea typeface="+mn-lt"/>
              <a:cs typeface="+mn-lt"/>
            </a:endParaRPr>
          </a:p>
          <a:p>
            <a:pPr marL="800100" lvl="1" indent="-342900">
              <a:buFont typeface="Arial,Sans-Serif"/>
              <a:buChar char="•"/>
            </a:pPr>
            <a:r>
              <a:rPr lang="en-US" sz="2400">
                <a:latin typeface="Palatino Linotype"/>
                <a:ea typeface="+mn-lt"/>
                <a:cs typeface="+mn-lt"/>
              </a:rPr>
              <a:t>Flag Questions</a:t>
            </a:r>
            <a:endParaRPr lang="en-US"/>
          </a:p>
          <a:p>
            <a:pPr marL="342900" indent="-342900">
              <a:buFont typeface="Arial"/>
              <a:buChar char="•"/>
            </a:pPr>
            <a:r>
              <a:rPr lang="en-US" sz="2400">
                <a:latin typeface="Palatino Linotype"/>
                <a:ea typeface="+mn-lt"/>
                <a:cs typeface="+mn-lt"/>
              </a:rPr>
              <a:t>Test Navigation</a:t>
            </a:r>
            <a:endParaRPr lang="en-US" sz="2400">
              <a:latin typeface="Palatino Linotype"/>
              <a:cs typeface="Calibri" panose="020F0502020204030204"/>
            </a:endParaRPr>
          </a:p>
          <a:p>
            <a:pPr marL="800100" lvl="1" indent="-342900">
              <a:buFont typeface="Arial"/>
              <a:buChar char="•"/>
            </a:pPr>
            <a:r>
              <a:rPr lang="en-US" sz="2400">
                <a:latin typeface="Palatino Linotype"/>
                <a:ea typeface="+mn-lt"/>
                <a:cs typeface="+mn-lt"/>
              </a:rPr>
              <a:t>Click on the “Back” and "Next” buttons</a:t>
            </a:r>
            <a:endParaRPr lang="en-US">
              <a:latin typeface="Palatino Linotype"/>
              <a:cs typeface="Calibri" panose="020F0502020204030204"/>
            </a:endParaRPr>
          </a:p>
          <a:p>
            <a:pPr marL="800100" lvl="1" indent="-342900">
              <a:buFont typeface="Arial"/>
              <a:buChar char="•"/>
            </a:pPr>
            <a:r>
              <a:rPr lang="en-US" sz="2400">
                <a:latin typeface="Palatino Linotype"/>
                <a:ea typeface="+mn-lt"/>
                <a:cs typeface="+mn-lt"/>
              </a:rPr>
              <a:t>Can also choose specific questions with the numbers along the top</a:t>
            </a:r>
          </a:p>
          <a:p>
            <a:pPr marL="800100" lvl="1" indent="-342900">
              <a:buFont typeface="Arial"/>
              <a:buChar char="•"/>
            </a:pPr>
            <a:r>
              <a:rPr lang="en-US" sz="2400">
                <a:latin typeface="Palatino Linotype"/>
                <a:cs typeface="Calibri" panose="020F0502020204030204"/>
              </a:rPr>
              <a:t>Clear will clear the answer that was selected</a:t>
            </a:r>
          </a:p>
          <a:p>
            <a:pPr marL="800100" lvl="1" indent="-342900">
              <a:buFont typeface="Arial"/>
              <a:buChar char="•"/>
            </a:pPr>
            <a:r>
              <a:rPr lang="en-US" sz="2400">
                <a:latin typeface="Palatino Linotype"/>
                <a:cs typeface="Calibri" panose="020F0502020204030204"/>
              </a:rPr>
              <a:t>Save will save the </a:t>
            </a:r>
            <a:r>
              <a:rPr lang="en-US" sz="2400" err="1">
                <a:latin typeface="Palatino Linotype"/>
                <a:cs typeface="Calibri" panose="020F0502020204030204"/>
              </a:rPr>
              <a:t>Testlet</a:t>
            </a:r>
            <a:r>
              <a:rPr lang="en-US" sz="2400">
                <a:latin typeface="Palatino Linotype"/>
                <a:cs typeface="Calibri" panose="020F0502020204030204"/>
              </a:rPr>
              <a:t> to be continued later</a:t>
            </a:r>
          </a:p>
        </p:txBody>
      </p:sp>
      <p:pic>
        <p:nvPicPr>
          <p:cNvPr id="4" name="Picture 4">
            <a:extLst>
              <a:ext uri="{FF2B5EF4-FFF2-40B4-BE49-F238E27FC236}">
                <a16:creationId xmlns:a16="http://schemas.microsoft.com/office/drawing/2014/main" id="{CC61177F-A0D6-61A0-021D-192BBF76B9E2}"/>
              </a:ext>
            </a:extLst>
          </p:cNvPr>
          <p:cNvPicPr>
            <a:picLocks noChangeAspect="1"/>
          </p:cNvPicPr>
          <p:nvPr/>
        </p:nvPicPr>
        <p:blipFill>
          <a:blip r:embed="rId4"/>
          <a:stretch>
            <a:fillRect/>
          </a:stretch>
        </p:blipFill>
        <p:spPr>
          <a:xfrm>
            <a:off x="6075970" y="1355270"/>
            <a:ext cx="6112041" cy="3485837"/>
          </a:xfrm>
          <a:prstGeom prst="rect">
            <a:avLst/>
          </a:prstGeom>
        </p:spPr>
      </p:pic>
      <p:pic>
        <p:nvPicPr>
          <p:cNvPr id="5" name="Picture 5">
            <a:extLst>
              <a:ext uri="{FF2B5EF4-FFF2-40B4-BE49-F238E27FC236}">
                <a16:creationId xmlns:a16="http://schemas.microsoft.com/office/drawing/2014/main" id="{3364C14F-59FD-D677-FF10-50ADA69AB8D9}"/>
              </a:ext>
            </a:extLst>
          </p:cNvPr>
          <p:cNvPicPr>
            <a:picLocks noChangeAspect="1"/>
          </p:cNvPicPr>
          <p:nvPr/>
        </p:nvPicPr>
        <p:blipFill>
          <a:blip r:embed="rId5"/>
          <a:stretch>
            <a:fillRect/>
          </a:stretch>
        </p:blipFill>
        <p:spPr>
          <a:xfrm>
            <a:off x="6041053" y="1357390"/>
            <a:ext cx="6112585" cy="3645590"/>
          </a:xfrm>
          <a:prstGeom prst="rect">
            <a:avLst/>
          </a:prstGeom>
          <a:ln>
            <a:solidFill>
              <a:schemeClr val="tx1"/>
            </a:solidFill>
          </a:ln>
        </p:spPr>
      </p:pic>
    </p:spTree>
    <p:extLst>
      <p:ext uri="{BB962C8B-B14F-4D97-AF65-F5344CB8AC3E}">
        <p14:creationId xmlns:p14="http://schemas.microsoft.com/office/powerpoint/2010/main" val="7097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6762D-AE6D-424C-FCF4-31116D4373D2}"/>
              </a:ext>
            </a:extLst>
          </p:cNvPr>
          <p:cNvSpPr txBox="1"/>
          <p:nvPr/>
        </p:nvSpPr>
        <p:spPr>
          <a:xfrm>
            <a:off x="1101306" y="511834"/>
            <a:ext cx="4626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rPr>
              <a:t>Student Portal Navigation Cont.</a:t>
            </a:r>
            <a:endParaRPr lang="en-US" sz="2400">
              <a:latin typeface="Palatino Linotype"/>
              <a:cs typeface="Calibri"/>
            </a:endParaRPr>
          </a:p>
        </p:txBody>
      </p:sp>
      <p:sp>
        <p:nvSpPr>
          <p:cNvPr id="6" name="TextBox 5">
            <a:extLst>
              <a:ext uri="{FF2B5EF4-FFF2-40B4-BE49-F238E27FC236}">
                <a16:creationId xmlns:a16="http://schemas.microsoft.com/office/drawing/2014/main" id="{500FF08C-E5A5-76E6-04B3-D18CF0D400EC}"/>
              </a:ext>
            </a:extLst>
          </p:cNvPr>
          <p:cNvSpPr txBox="1"/>
          <p:nvPr/>
        </p:nvSpPr>
        <p:spPr>
          <a:xfrm>
            <a:off x="1049547" y="1639018"/>
            <a:ext cx="483079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TTS (Text to Speech)</a:t>
            </a:r>
          </a:p>
          <a:p>
            <a:pPr marL="742950" lvl="1" indent="-285750">
              <a:buFont typeface="Arial" panose="020B0604020202020204" pitchFamily="34" charset="0"/>
              <a:buChar char="•"/>
            </a:pPr>
            <a:r>
              <a:rPr lang="en-US" sz="2400">
                <a:latin typeface="Palatino Linotype"/>
                <a:cs typeface="Calibri" panose="020F0502020204030204"/>
              </a:rPr>
              <a:t>Student can select the play button to start the TTS and the pause button to stop the TTS. </a:t>
            </a:r>
          </a:p>
          <a:p>
            <a:pPr marL="742950" lvl="1" indent="-285750">
              <a:buFont typeface="Arial" panose="020B0604020202020204" pitchFamily="34" charset="0"/>
              <a:buChar char="•"/>
            </a:pPr>
            <a:r>
              <a:rPr lang="en-US" sz="2400">
                <a:latin typeface="Palatino Linotype"/>
                <a:cs typeface="Calibri" panose="020F0502020204030204"/>
              </a:rPr>
              <a:t>The next and back buttons on either side of the play will advance the TTS to the next section of the question.</a:t>
            </a:r>
          </a:p>
          <a:p>
            <a:pPr marL="742950" lvl="1" indent="-285750">
              <a:buFont typeface="Arial" panose="020B0604020202020204" pitchFamily="34" charset="0"/>
              <a:buChar char="•"/>
            </a:pPr>
            <a:r>
              <a:rPr lang="en-US" sz="2400">
                <a:latin typeface="Palatino Linotype"/>
                <a:cs typeface="Calibri" panose="020F0502020204030204"/>
              </a:rPr>
              <a:t>As the text is read it is highlighted yellow.</a:t>
            </a:r>
          </a:p>
        </p:txBody>
      </p:sp>
      <p:pic>
        <p:nvPicPr>
          <p:cNvPr id="8" name="Picture 8" descr="Graphical user interface, text, application, Word&#10;&#10;Description automatically generated">
            <a:extLst>
              <a:ext uri="{FF2B5EF4-FFF2-40B4-BE49-F238E27FC236}">
                <a16:creationId xmlns:a16="http://schemas.microsoft.com/office/drawing/2014/main" id="{2D7F296E-43C6-ACB6-D856-4DB49394ED1A}"/>
              </a:ext>
            </a:extLst>
          </p:cNvPr>
          <p:cNvPicPr>
            <a:picLocks noChangeAspect="1"/>
          </p:cNvPicPr>
          <p:nvPr/>
        </p:nvPicPr>
        <p:blipFill>
          <a:blip r:embed="rId3"/>
          <a:stretch>
            <a:fillRect/>
          </a:stretch>
        </p:blipFill>
        <p:spPr>
          <a:xfrm>
            <a:off x="6665344" y="1094520"/>
            <a:ext cx="4899805" cy="2124167"/>
          </a:xfrm>
          <a:prstGeom prst="rect">
            <a:avLst/>
          </a:prstGeom>
          <a:ln>
            <a:solidFill>
              <a:schemeClr val="tx1"/>
            </a:solidFill>
          </a:ln>
        </p:spPr>
      </p:pic>
      <p:pic>
        <p:nvPicPr>
          <p:cNvPr id="9" name="Picture 9" descr="Graphical user interface, text, application, email&#10;&#10;Description automatically generated">
            <a:extLst>
              <a:ext uri="{FF2B5EF4-FFF2-40B4-BE49-F238E27FC236}">
                <a16:creationId xmlns:a16="http://schemas.microsoft.com/office/drawing/2014/main" id="{53249069-AD2D-69D1-7E54-74F1D3C82D6B}"/>
              </a:ext>
            </a:extLst>
          </p:cNvPr>
          <p:cNvPicPr>
            <a:picLocks noChangeAspect="1"/>
          </p:cNvPicPr>
          <p:nvPr/>
        </p:nvPicPr>
        <p:blipFill>
          <a:blip r:embed="rId4"/>
          <a:stretch>
            <a:fillRect/>
          </a:stretch>
        </p:blipFill>
        <p:spPr>
          <a:xfrm>
            <a:off x="6881004" y="3262515"/>
            <a:ext cx="4454104" cy="2374556"/>
          </a:xfrm>
          <a:prstGeom prst="rect">
            <a:avLst/>
          </a:prstGeom>
          <a:ln>
            <a:solidFill>
              <a:schemeClr val="tx1"/>
            </a:solidFill>
          </a:ln>
        </p:spPr>
      </p:pic>
      <p:sp>
        <p:nvSpPr>
          <p:cNvPr id="10" name="TextBox 9">
            <a:extLst>
              <a:ext uri="{FF2B5EF4-FFF2-40B4-BE49-F238E27FC236}">
                <a16:creationId xmlns:a16="http://schemas.microsoft.com/office/drawing/2014/main" id="{C2911921-1B1D-E164-ACB7-6CE2F29CD403}"/>
              </a:ext>
            </a:extLst>
          </p:cNvPr>
          <p:cNvSpPr txBox="1"/>
          <p:nvPr/>
        </p:nvSpPr>
        <p:spPr>
          <a:xfrm>
            <a:off x="6671093" y="5693434"/>
            <a:ext cx="153837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latin typeface="Palatino Linotype"/>
                <a:cs typeface="Calibri"/>
              </a:rPr>
              <a:t>Note: Screenshot from practice test.</a:t>
            </a:r>
            <a:endParaRPr lang="en-US" sz="1100" i="1">
              <a:latin typeface="Palatino Linotype"/>
            </a:endParaRPr>
          </a:p>
        </p:txBody>
      </p:sp>
    </p:spTree>
    <p:extLst>
      <p:ext uri="{BB962C8B-B14F-4D97-AF65-F5344CB8AC3E}">
        <p14:creationId xmlns:p14="http://schemas.microsoft.com/office/powerpoint/2010/main" val="1072047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6762D-AE6D-424C-FCF4-31116D4373D2}"/>
              </a:ext>
            </a:extLst>
          </p:cNvPr>
          <p:cNvSpPr txBox="1"/>
          <p:nvPr/>
        </p:nvSpPr>
        <p:spPr>
          <a:xfrm>
            <a:off x="1101306" y="511834"/>
            <a:ext cx="4626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rPr>
              <a:t>Student Portal Navigation Cont.</a:t>
            </a:r>
            <a:endParaRPr lang="en-US" sz="2400">
              <a:latin typeface="Palatino Linotype"/>
              <a:cs typeface="Calibri"/>
            </a:endParaRPr>
          </a:p>
        </p:txBody>
      </p:sp>
      <p:sp>
        <p:nvSpPr>
          <p:cNvPr id="6" name="TextBox 5">
            <a:extLst>
              <a:ext uri="{FF2B5EF4-FFF2-40B4-BE49-F238E27FC236}">
                <a16:creationId xmlns:a16="http://schemas.microsoft.com/office/drawing/2014/main" id="{500FF08C-E5A5-76E6-04B3-D18CF0D400EC}"/>
              </a:ext>
            </a:extLst>
          </p:cNvPr>
          <p:cNvSpPr txBox="1"/>
          <p:nvPr/>
        </p:nvSpPr>
        <p:spPr>
          <a:xfrm>
            <a:off x="1049547" y="1639018"/>
            <a:ext cx="444260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Help button</a:t>
            </a:r>
          </a:p>
          <a:p>
            <a:pPr marL="742950" lvl="1" indent="-285750">
              <a:buFont typeface="Arial" panose="020B0604020202020204" pitchFamily="34" charset="0"/>
              <a:buChar char="•"/>
            </a:pPr>
            <a:r>
              <a:rPr lang="en-US" sz="2400">
                <a:latin typeface="Palatino Linotype"/>
                <a:cs typeface="Calibri" panose="020F0502020204030204"/>
              </a:rPr>
              <a:t>Displays additional information about how to manipulate and respond to the particular question type.</a:t>
            </a:r>
          </a:p>
          <a:p>
            <a:pPr marL="742950" lvl="1" indent="-285750">
              <a:buFont typeface="Arial" panose="020B0604020202020204" pitchFamily="34" charset="0"/>
              <a:buChar char="•"/>
            </a:pPr>
            <a:r>
              <a:rPr lang="en-US" sz="2400">
                <a:latin typeface="Palatino Linotype"/>
                <a:cs typeface="Calibri" panose="020F0502020204030204"/>
              </a:rPr>
              <a:t>Does not cover content. </a:t>
            </a:r>
          </a:p>
          <a:p>
            <a:pPr marL="742950" lvl="1" indent="-285750">
              <a:buFont typeface="Arial" panose="020B0604020202020204" pitchFamily="34" charset="0"/>
              <a:buChar char="•"/>
            </a:pPr>
            <a:r>
              <a:rPr lang="en-US" sz="2400">
                <a:latin typeface="Palatino Linotype"/>
                <a:cs typeface="Calibri" panose="020F0502020204030204"/>
              </a:rPr>
              <a:t>Close the help box with the X to continue answering the question.</a:t>
            </a:r>
          </a:p>
        </p:txBody>
      </p:sp>
      <p:pic>
        <p:nvPicPr>
          <p:cNvPr id="7" name="Picture 7" descr="Text&#10;&#10;Description automatically generated">
            <a:extLst>
              <a:ext uri="{FF2B5EF4-FFF2-40B4-BE49-F238E27FC236}">
                <a16:creationId xmlns:a16="http://schemas.microsoft.com/office/drawing/2014/main" id="{A298E074-3306-A57C-5554-06E999BE6B67}"/>
              </a:ext>
            </a:extLst>
          </p:cNvPr>
          <p:cNvPicPr>
            <a:picLocks noChangeAspect="1"/>
          </p:cNvPicPr>
          <p:nvPr/>
        </p:nvPicPr>
        <p:blipFill>
          <a:blip r:embed="rId3"/>
          <a:stretch>
            <a:fillRect/>
          </a:stretch>
        </p:blipFill>
        <p:spPr>
          <a:xfrm>
            <a:off x="6831761" y="2183741"/>
            <a:ext cx="3100477" cy="2361121"/>
          </a:xfrm>
          <a:prstGeom prst="rect">
            <a:avLst/>
          </a:prstGeom>
        </p:spPr>
      </p:pic>
    </p:spTree>
    <p:extLst>
      <p:ext uri="{BB962C8B-B14F-4D97-AF65-F5344CB8AC3E}">
        <p14:creationId xmlns:p14="http://schemas.microsoft.com/office/powerpoint/2010/main" val="3273064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6762D-AE6D-424C-FCF4-31116D4373D2}"/>
              </a:ext>
            </a:extLst>
          </p:cNvPr>
          <p:cNvSpPr txBox="1"/>
          <p:nvPr/>
        </p:nvSpPr>
        <p:spPr>
          <a:xfrm>
            <a:off x="1101306" y="511834"/>
            <a:ext cx="4626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rPr>
              <a:t>Student Portal Navigation Cont.</a:t>
            </a:r>
            <a:endParaRPr lang="en-US" sz="2400">
              <a:latin typeface="Palatino Linotype"/>
              <a:cs typeface="Calibri"/>
            </a:endParaRPr>
          </a:p>
        </p:txBody>
      </p:sp>
      <p:pic>
        <p:nvPicPr>
          <p:cNvPr id="3" name="Picture 3" descr="Graphical user interface, text, application&#10;&#10;Description automatically generated">
            <a:extLst>
              <a:ext uri="{FF2B5EF4-FFF2-40B4-BE49-F238E27FC236}">
                <a16:creationId xmlns:a16="http://schemas.microsoft.com/office/drawing/2014/main" id="{C974B95D-A24C-904E-BCDC-61F050AA0BBC}"/>
              </a:ext>
            </a:extLst>
          </p:cNvPr>
          <p:cNvPicPr>
            <a:picLocks noChangeAspect="1"/>
          </p:cNvPicPr>
          <p:nvPr/>
        </p:nvPicPr>
        <p:blipFill>
          <a:blip r:embed="rId3"/>
          <a:stretch>
            <a:fillRect/>
          </a:stretch>
        </p:blipFill>
        <p:spPr>
          <a:xfrm>
            <a:off x="6051636" y="1074228"/>
            <a:ext cx="5489274" cy="2949346"/>
          </a:xfrm>
          <a:prstGeom prst="rect">
            <a:avLst/>
          </a:prstGeom>
        </p:spPr>
      </p:pic>
      <p:pic>
        <p:nvPicPr>
          <p:cNvPr id="4" name="Picture 4">
            <a:extLst>
              <a:ext uri="{FF2B5EF4-FFF2-40B4-BE49-F238E27FC236}">
                <a16:creationId xmlns:a16="http://schemas.microsoft.com/office/drawing/2014/main" id="{25224B11-36BE-6E16-864B-D6A1EF713922}"/>
              </a:ext>
            </a:extLst>
          </p:cNvPr>
          <p:cNvPicPr>
            <a:picLocks noChangeAspect="1"/>
          </p:cNvPicPr>
          <p:nvPr/>
        </p:nvPicPr>
        <p:blipFill>
          <a:blip r:embed="rId4"/>
          <a:stretch>
            <a:fillRect/>
          </a:stretch>
        </p:blipFill>
        <p:spPr>
          <a:xfrm>
            <a:off x="4861600" y="4035183"/>
            <a:ext cx="6976716" cy="1659612"/>
          </a:xfrm>
          <a:prstGeom prst="rect">
            <a:avLst/>
          </a:prstGeom>
        </p:spPr>
      </p:pic>
      <p:sp>
        <p:nvSpPr>
          <p:cNvPr id="6" name="TextBox 5">
            <a:extLst>
              <a:ext uri="{FF2B5EF4-FFF2-40B4-BE49-F238E27FC236}">
                <a16:creationId xmlns:a16="http://schemas.microsoft.com/office/drawing/2014/main" id="{500FF08C-E5A5-76E6-04B3-D18CF0D400EC}"/>
              </a:ext>
            </a:extLst>
          </p:cNvPr>
          <p:cNvSpPr txBox="1"/>
          <p:nvPr/>
        </p:nvSpPr>
        <p:spPr>
          <a:xfrm>
            <a:off x="385518" y="1541046"/>
            <a:ext cx="452496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Save button</a:t>
            </a:r>
          </a:p>
          <a:p>
            <a:pPr marL="742950" lvl="1" indent="-285750">
              <a:buFont typeface="Arial" panose="020B0604020202020204" pitchFamily="34" charset="0"/>
              <a:buChar char="•"/>
            </a:pPr>
            <a:r>
              <a:rPr lang="en-US" sz="2400">
                <a:latin typeface="Palatino Linotype"/>
                <a:cs typeface="Calibri" panose="020F0502020204030204"/>
              </a:rPr>
              <a:t>The save button will save the </a:t>
            </a:r>
            <a:r>
              <a:rPr lang="en-US" sz="2400" err="1">
                <a:latin typeface="Palatino Linotype"/>
                <a:cs typeface="Calibri" panose="020F0502020204030204"/>
              </a:rPr>
              <a:t>Testlet</a:t>
            </a:r>
            <a:r>
              <a:rPr lang="en-US" sz="2400">
                <a:latin typeface="Palatino Linotype"/>
                <a:cs typeface="Calibri" panose="020F0502020204030204"/>
              </a:rPr>
              <a:t> and all of the work that has been completed</a:t>
            </a:r>
          </a:p>
          <a:p>
            <a:pPr marL="742950" lvl="1" indent="-285750">
              <a:buFont typeface="Arial" panose="020B0604020202020204" pitchFamily="34" charset="0"/>
              <a:buChar char="•"/>
            </a:pPr>
            <a:r>
              <a:rPr lang="en-US" sz="2400">
                <a:latin typeface="Palatino Linotype"/>
                <a:cs typeface="Calibri" panose="020F0502020204030204"/>
              </a:rPr>
              <a:t>After clicking save the student will receive a pop up to confirm that they are saving the </a:t>
            </a:r>
            <a:r>
              <a:rPr lang="en-US" sz="2400" err="1">
                <a:latin typeface="Palatino Linotype"/>
                <a:cs typeface="Calibri" panose="020F0502020204030204"/>
              </a:rPr>
              <a:t>Testlet</a:t>
            </a:r>
            <a:r>
              <a:rPr lang="en-US" sz="2400">
                <a:latin typeface="Palatino Linotype"/>
                <a:cs typeface="Calibri" panose="020F0502020204030204"/>
              </a:rPr>
              <a:t> and not submitting</a:t>
            </a:r>
          </a:p>
        </p:txBody>
      </p:sp>
    </p:spTree>
    <p:extLst>
      <p:ext uri="{BB962C8B-B14F-4D97-AF65-F5344CB8AC3E}">
        <p14:creationId xmlns:p14="http://schemas.microsoft.com/office/powerpoint/2010/main" val="1803951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6762D-AE6D-424C-FCF4-31116D4373D2}"/>
              </a:ext>
            </a:extLst>
          </p:cNvPr>
          <p:cNvSpPr txBox="1"/>
          <p:nvPr/>
        </p:nvSpPr>
        <p:spPr>
          <a:xfrm>
            <a:off x="1101306" y="511834"/>
            <a:ext cx="4626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Palatino Linotype"/>
              </a:rPr>
              <a:t>Student Portal Navigation Cont.</a:t>
            </a:r>
            <a:endParaRPr lang="en-US" sz="2400">
              <a:latin typeface="Palatino Linotype"/>
              <a:cs typeface="Calibri"/>
            </a:endParaRPr>
          </a:p>
        </p:txBody>
      </p:sp>
      <p:pic>
        <p:nvPicPr>
          <p:cNvPr id="5" name="Picture 5">
            <a:extLst>
              <a:ext uri="{FF2B5EF4-FFF2-40B4-BE49-F238E27FC236}">
                <a16:creationId xmlns:a16="http://schemas.microsoft.com/office/drawing/2014/main" id="{33B6CE3F-B7F4-A532-7AD8-B7F9EC940765}"/>
              </a:ext>
            </a:extLst>
          </p:cNvPr>
          <p:cNvPicPr>
            <a:picLocks noChangeAspect="1"/>
          </p:cNvPicPr>
          <p:nvPr/>
        </p:nvPicPr>
        <p:blipFill>
          <a:blip r:embed="rId3"/>
          <a:stretch>
            <a:fillRect/>
          </a:stretch>
        </p:blipFill>
        <p:spPr>
          <a:xfrm>
            <a:off x="641230" y="1536249"/>
            <a:ext cx="11240220" cy="766258"/>
          </a:xfrm>
          <a:prstGeom prst="rect">
            <a:avLst/>
          </a:prstGeom>
        </p:spPr>
      </p:pic>
      <p:sp>
        <p:nvSpPr>
          <p:cNvPr id="6" name="TextBox 5">
            <a:extLst>
              <a:ext uri="{FF2B5EF4-FFF2-40B4-BE49-F238E27FC236}">
                <a16:creationId xmlns:a16="http://schemas.microsoft.com/office/drawing/2014/main" id="{D31DF11D-04A4-C124-FDE1-03FB5B5A8458}"/>
              </a:ext>
            </a:extLst>
          </p:cNvPr>
          <p:cNvSpPr txBox="1"/>
          <p:nvPr/>
        </p:nvSpPr>
        <p:spPr>
          <a:xfrm>
            <a:off x="531962" y="2789207"/>
            <a:ext cx="662796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Blue dot: question has been answered</a:t>
            </a:r>
          </a:p>
          <a:p>
            <a:pPr marL="285750" indent="-285750">
              <a:buFont typeface="Arial" panose="020B0604020202020204" pitchFamily="34" charset="0"/>
              <a:buChar char="•"/>
            </a:pPr>
            <a:r>
              <a:rPr lang="en-US" sz="2400">
                <a:latin typeface="Palatino Linotype"/>
                <a:cs typeface="Calibri" panose="020F0502020204030204"/>
              </a:rPr>
              <a:t>Red box: questions has not been answered</a:t>
            </a:r>
          </a:p>
          <a:p>
            <a:pPr marL="285750" indent="-285750">
              <a:buFont typeface="Arial" panose="020B0604020202020204" pitchFamily="34" charset="0"/>
              <a:buChar char="•"/>
            </a:pPr>
            <a:r>
              <a:rPr lang="en-US" sz="2400">
                <a:latin typeface="Palatino Linotype"/>
                <a:cs typeface="Calibri" panose="020F0502020204030204"/>
              </a:rPr>
              <a:t>Blue dot and blue flag: question has been answered and has been marked for review</a:t>
            </a:r>
          </a:p>
          <a:p>
            <a:pPr marL="285750" indent="-285750">
              <a:buFont typeface="Arial" panose="020B0604020202020204" pitchFamily="34" charset="0"/>
              <a:buChar char="•"/>
            </a:pPr>
            <a:r>
              <a:rPr lang="en-US" sz="2400">
                <a:latin typeface="Palatino Linotype"/>
                <a:cs typeface="Calibri" panose="020F0502020204030204"/>
              </a:rPr>
              <a:t>Red flag: question has not been answered and has been marked for review</a:t>
            </a:r>
          </a:p>
        </p:txBody>
      </p:sp>
      <p:pic>
        <p:nvPicPr>
          <p:cNvPr id="8" name="Picture 8" descr="Graphical user interface, text, application&#10;&#10;Description automatically generated">
            <a:extLst>
              <a:ext uri="{FF2B5EF4-FFF2-40B4-BE49-F238E27FC236}">
                <a16:creationId xmlns:a16="http://schemas.microsoft.com/office/drawing/2014/main" id="{8F4E2466-9E29-691E-3054-E118D50EF154}"/>
              </a:ext>
            </a:extLst>
          </p:cNvPr>
          <p:cNvPicPr>
            <a:picLocks noChangeAspect="1"/>
          </p:cNvPicPr>
          <p:nvPr/>
        </p:nvPicPr>
        <p:blipFill>
          <a:blip r:embed="rId4"/>
          <a:stretch>
            <a:fillRect/>
          </a:stretch>
        </p:blipFill>
        <p:spPr>
          <a:xfrm>
            <a:off x="7051914" y="2707886"/>
            <a:ext cx="4500472" cy="1643510"/>
          </a:xfrm>
          <a:prstGeom prst="rect">
            <a:avLst/>
          </a:prstGeom>
          <a:ln>
            <a:solidFill>
              <a:schemeClr val="tx1"/>
            </a:solidFill>
          </a:ln>
        </p:spPr>
      </p:pic>
    </p:spTree>
    <p:extLst>
      <p:ext uri="{BB962C8B-B14F-4D97-AF65-F5344CB8AC3E}">
        <p14:creationId xmlns:p14="http://schemas.microsoft.com/office/powerpoint/2010/main" val="2370425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Student Portal Navigation</a:t>
            </a:r>
            <a:endParaRPr lang="en-US">
              <a:latin typeface="Palatino Linotype"/>
            </a:endParaRPr>
          </a:p>
        </p:txBody>
      </p:sp>
      <p:sp>
        <p:nvSpPr>
          <p:cNvPr id="3" name="TextBox 2"/>
          <p:cNvSpPr txBox="1"/>
          <p:nvPr/>
        </p:nvSpPr>
        <p:spPr>
          <a:xfrm>
            <a:off x="402336" y="1353312"/>
            <a:ext cx="5506733" cy="4524315"/>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ea typeface="+mn-lt"/>
                <a:cs typeface="+mn-lt"/>
              </a:rPr>
              <a:t>Ending Test Session</a:t>
            </a:r>
            <a:endParaRPr lang="en-US">
              <a:latin typeface="Palatino Linotype"/>
              <a:cs typeface="Calibri" panose="020F0502020204030204"/>
            </a:endParaRPr>
          </a:p>
          <a:p>
            <a:pPr marL="800100" lvl="1" indent="-342900">
              <a:buFont typeface="Arial"/>
              <a:buChar char="•"/>
            </a:pPr>
            <a:r>
              <a:rPr lang="en-US" sz="2400">
                <a:latin typeface="Palatino Linotype"/>
                <a:ea typeface="+mn-lt"/>
                <a:cs typeface="+mn-lt"/>
              </a:rPr>
              <a:t>Review and End Page</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Answered vs Unanswered</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Flagged Items</a:t>
            </a:r>
            <a:endParaRPr lang="en-US">
              <a:latin typeface="Palatino Linotype"/>
              <a:cs typeface="Calibri" panose="020F0502020204030204"/>
            </a:endParaRPr>
          </a:p>
          <a:p>
            <a:pPr marL="800100" lvl="1" indent="-342900">
              <a:buFont typeface="Arial"/>
              <a:buChar char="•"/>
            </a:pPr>
            <a:r>
              <a:rPr lang="en-US" sz="2400">
                <a:latin typeface="Palatino Linotype"/>
                <a:ea typeface="+mn-lt"/>
                <a:cs typeface="+mn-lt"/>
              </a:rPr>
              <a:t>Once students have reviewed their answers, they will click on the “End" button</a:t>
            </a:r>
            <a:endParaRPr lang="en-US">
              <a:latin typeface="Palatino Linotype"/>
              <a:cs typeface="Calibri" panose="020F0502020204030204"/>
            </a:endParaRPr>
          </a:p>
          <a:p>
            <a:pPr marL="800100" lvl="1" indent="-342900">
              <a:buFont typeface="Arial"/>
              <a:buChar char="•"/>
            </a:pPr>
            <a:r>
              <a:rPr lang="en-US" sz="2400">
                <a:latin typeface="Palatino Linotype"/>
                <a:ea typeface="+mn-lt"/>
                <a:cs typeface="+mn-lt"/>
              </a:rPr>
              <a:t>Confirm screen to end the session</a:t>
            </a:r>
            <a:endParaRPr lang="en-US">
              <a:latin typeface="Palatino Linotype"/>
              <a:cs typeface="Calibri" panose="020F0502020204030204"/>
            </a:endParaRPr>
          </a:p>
          <a:p>
            <a:pPr marL="800100" lvl="1" indent="-342900">
              <a:buFont typeface="Arial"/>
              <a:buChar char="•"/>
            </a:pPr>
            <a:r>
              <a:rPr lang="en-US" sz="2400">
                <a:latin typeface="Palatino Linotype"/>
                <a:ea typeface="+mn-lt"/>
                <a:cs typeface="+mn-lt"/>
              </a:rPr>
              <a:t>Taken back to the landing page</a:t>
            </a:r>
            <a:endParaRPr lang="en-US">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4" name="Picture 4" descr="Graphical user interface, text, application&#10;&#10;Description automatically generated">
            <a:extLst>
              <a:ext uri="{FF2B5EF4-FFF2-40B4-BE49-F238E27FC236}">
                <a16:creationId xmlns:a16="http://schemas.microsoft.com/office/drawing/2014/main" id="{085A61F5-ED83-7AF4-73E9-EFF3FF0ED221}"/>
              </a:ext>
            </a:extLst>
          </p:cNvPr>
          <p:cNvPicPr>
            <a:picLocks noChangeAspect="1"/>
          </p:cNvPicPr>
          <p:nvPr/>
        </p:nvPicPr>
        <p:blipFill>
          <a:blip r:embed="rId3"/>
          <a:stretch>
            <a:fillRect/>
          </a:stretch>
        </p:blipFill>
        <p:spPr>
          <a:xfrm>
            <a:off x="5860212" y="1720882"/>
            <a:ext cx="6179388" cy="3028047"/>
          </a:xfrm>
          <a:prstGeom prst="rect">
            <a:avLst/>
          </a:prstGeom>
        </p:spPr>
      </p:pic>
    </p:spTree>
    <p:extLst>
      <p:ext uri="{BB962C8B-B14F-4D97-AF65-F5344CB8AC3E}">
        <p14:creationId xmlns:p14="http://schemas.microsoft.com/office/powerpoint/2010/main" val="33776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Student Portal Navigation Cont.</a:t>
            </a:r>
            <a:endParaRPr lang="en-US">
              <a:latin typeface="Palatino Linotype"/>
            </a:endParaRPr>
          </a:p>
        </p:txBody>
      </p:sp>
      <p:sp>
        <p:nvSpPr>
          <p:cNvPr id="3" name="TextBox 2"/>
          <p:cNvSpPr txBox="1"/>
          <p:nvPr/>
        </p:nvSpPr>
        <p:spPr>
          <a:xfrm>
            <a:off x="402336" y="1353312"/>
            <a:ext cx="5944386" cy="4893647"/>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ea typeface="+mn-lt"/>
                <a:cs typeface="+mn-lt"/>
              </a:rPr>
              <a:t>Log out and closing of Student Portal.</a:t>
            </a:r>
            <a:endParaRPr lang="en-US" sz="2400">
              <a:latin typeface="Palatino Linotype"/>
              <a:cs typeface="Calibri" panose="020F0502020204030204"/>
            </a:endParaRPr>
          </a:p>
          <a:p>
            <a:pPr marL="800100" lvl="1" indent="-342900">
              <a:buFont typeface="Arial"/>
              <a:buChar char="•"/>
            </a:pPr>
            <a:r>
              <a:rPr lang="en-US" sz="2400">
                <a:latin typeface="Palatino Linotype"/>
                <a:ea typeface="+mn-lt"/>
                <a:cs typeface="+mn-lt"/>
              </a:rPr>
              <a:t>Varies depending on the testing platform</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PC, Macs, iPads</a:t>
            </a:r>
            <a:endParaRPr lang="en-US">
              <a:latin typeface="Palatino Linotype"/>
              <a:cs typeface="Calibri" panose="020F0502020204030204"/>
            </a:endParaRPr>
          </a:p>
          <a:p>
            <a:pPr marL="1714500" lvl="3" indent="-342900">
              <a:buFont typeface="Arial"/>
              <a:buChar char="•"/>
            </a:pPr>
            <a:r>
              <a:rPr lang="en-US" sz="2400">
                <a:latin typeface="Palatino Linotype"/>
                <a:ea typeface="+mn-lt"/>
                <a:cs typeface="+mn-lt"/>
              </a:rPr>
              <a:t>Once the test session has been ended, select            and then the           button or just click the Sign Out button</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Chromebook</a:t>
            </a:r>
            <a:endParaRPr lang="en-US">
              <a:latin typeface="Palatino Linotype"/>
              <a:cs typeface="Calibri" panose="020F0502020204030204"/>
            </a:endParaRPr>
          </a:p>
          <a:p>
            <a:pPr marL="1714500" lvl="3" indent="-342900">
              <a:buFont typeface="Arial"/>
              <a:buChar char="•"/>
            </a:pPr>
            <a:r>
              <a:rPr lang="en-US" sz="2400">
                <a:latin typeface="Palatino Linotype"/>
                <a:ea typeface="+mn-lt"/>
                <a:cs typeface="+mn-lt"/>
              </a:rPr>
              <a:t>Reboot the device</a:t>
            </a:r>
            <a:endParaRPr lang="en-US">
              <a:latin typeface="Palatino Linotype"/>
              <a:cs typeface="Calibri" panose="020F0502020204030204"/>
            </a:endParaRPr>
          </a:p>
          <a:p>
            <a:pPr>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6" name="Picture 6" descr="Graphical user interface, application&#10;&#10;Description automatically generated">
            <a:extLst>
              <a:ext uri="{FF2B5EF4-FFF2-40B4-BE49-F238E27FC236}">
                <a16:creationId xmlns:a16="http://schemas.microsoft.com/office/drawing/2014/main" id="{3E6060EB-EFE8-FF8E-E231-9640F0DBE24D}"/>
              </a:ext>
            </a:extLst>
          </p:cNvPr>
          <p:cNvPicPr>
            <a:picLocks noChangeAspect="1"/>
          </p:cNvPicPr>
          <p:nvPr/>
        </p:nvPicPr>
        <p:blipFill>
          <a:blip r:embed="rId3"/>
          <a:stretch>
            <a:fillRect/>
          </a:stretch>
        </p:blipFill>
        <p:spPr>
          <a:xfrm>
            <a:off x="6347416" y="1142386"/>
            <a:ext cx="5571639" cy="3131324"/>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A0512DF8-9242-D665-4AC2-1ADC0D556CEB}"/>
              </a:ext>
            </a:extLst>
          </p:cNvPr>
          <p:cNvCxnSpPr/>
          <p:nvPr/>
        </p:nvCxnSpPr>
        <p:spPr>
          <a:xfrm>
            <a:off x="6887719" y="3763339"/>
            <a:ext cx="901484" cy="3590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7">
            <a:extLst>
              <a:ext uri="{FF2B5EF4-FFF2-40B4-BE49-F238E27FC236}">
                <a16:creationId xmlns:a16="http://schemas.microsoft.com/office/drawing/2014/main" id="{A275CB64-93AE-C34D-DF21-624F2CF7B8C1}"/>
              </a:ext>
            </a:extLst>
          </p:cNvPr>
          <p:cNvPicPr>
            <a:picLocks noChangeAspect="1"/>
          </p:cNvPicPr>
          <p:nvPr/>
        </p:nvPicPr>
        <p:blipFill>
          <a:blip r:embed="rId4"/>
          <a:stretch>
            <a:fillRect/>
          </a:stretch>
        </p:blipFill>
        <p:spPr>
          <a:xfrm>
            <a:off x="4051191" y="3272002"/>
            <a:ext cx="735068" cy="313997"/>
          </a:xfrm>
          <a:prstGeom prst="rect">
            <a:avLst/>
          </a:prstGeom>
        </p:spPr>
      </p:pic>
      <p:pic>
        <p:nvPicPr>
          <p:cNvPr id="9" name="Picture 9">
            <a:extLst>
              <a:ext uri="{FF2B5EF4-FFF2-40B4-BE49-F238E27FC236}">
                <a16:creationId xmlns:a16="http://schemas.microsoft.com/office/drawing/2014/main" id="{8CB340D3-210F-B459-ED99-2A5FE84D7B5C}"/>
              </a:ext>
            </a:extLst>
          </p:cNvPr>
          <p:cNvPicPr>
            <a:picLocks noChangeAspect="1"/>
          </p:cNvPicPr>
          <p:nvPr/>
        </p:nvPicPr>
        <p:blipFill>
          <a:blip r:embed="rId5"/>
          <a:stretch>
            <a:fillRect/>
          </a:stretch>
        </p:blipFill>
        <p:spPr>
          <a:xfrm>
            <a:off x="2692837" y="3668439"/>
            <a:ext cx="710325" cy="265606"/>
          </a:xfrm>
          <a:prstGeom prst="rect">
            <a:avLst/>
          </a:prstGeom>
        </p:spPr>
      </p:pic>
    </p:spTree>
    <p:extLst>
      <p:ext uri="{BB962C8B-B14F-4D97-AF65-F5344CB8AC3E}">
        <p14:creationId xmlns:p14="http://schemas.microsoft.com/office/powerpoint/2010/main" val="273887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Student Portal Navigation Cont.</a:t>
            </a:r>
            <a:endParaRPr lang="en-US">
              <a:latin typeface="Palatino Linotype"/>
            </a:endParaRPr>
          </a:p>
        </p:txBody>
      </p:sp>
      <p:sp>
        <p:nvSpPr>
          <p:cNvPr id="3" name="TextBox 2"/>
          <p:cNvSpPr txBox="1"/>
          <p:nvPr/>
        </p:nvSpPr>
        <p:spPr>
          <a:xfrm>
            <a:off x="402336" y="1353312"/>
            <a:ext cx="11545223" cy="4154984"/>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ea typeface="+mn-lt"/>
                <a:cs typeface="+mn-lt"/>
              </a:rPr>
              <a:t>Test Interruptions</a:t>
            </a:r>
          </a:p>
          <a:p>
            <a:pPr marL="800100" lvl="1" indent="-342900">
              <a:buFont typeface="Arial"/>
              <a:buChar char="•"/>
            </a:pPr>
            <a:r>
              <a:rPr lang="en-US" sz="2400">
                <a:latin typeface="Palatino Linotype"/>
                <a:ea typeface="+mn-lt"/>
                <a:cs typeface="+mn-lt"/>
              </a:rPr>
              <a:t>Internet connection issues</a:t>
            </a:r>
            <a:endParaRPr lang="en-US" sz="2400">
              <a:latin typeface="Palatino Linotype"/>
              <a:cs typeface="Calibri" panose="020F0502020204030204"/>
            </a:endParaRPr>
          </a:p>
          <a:p>
            <a:pPr marL="1257300" lvl="2" indent="-342900">
              <a:buFont typeface="Arial"/>
              <a:buChar char="•"/>
            </a:pPr>
            <a:r>
              <a:rPr lang="en-US" sz="2400">
                <a:latin typeface="Palatino Linotype"/>
                <a:ea typeface="+mn-lt"/>
                <a:cs typeface="+mn-lt"/>
              </a:rPr>
              <a:t>Should the internet connection drop during testing, progress will automatically be saved.</a:t>
            </a:r>
            <a:endParaRPr lang="en-US">
              <a:latin typeface="Palatino Linotype"/>
              <a:cs typeface="Calibri" panose="020F0502020204030204"/>
            </a:endParaRPr>
          </a:p>
          <a:p>
            <a:pPr marL="1714500" lvl="3" indent="-342900">
              <a:buFont typeface="Arial"/>
              <a:buChar char="•"/>
            </a:pPr>
            <a:r>
              <a:rPr lang="en-US" sz="2400">
                <a:latin typeface="Palatino Linotype"/>
                <a:ea typeface="+mn-lt"/>
                <a:cs typeface="+mn-lt"/>
              </a:rPr>
              <a:t>Student Portal may lock up if it detects no internet connection and the device might need to be restarted.</a:t>
            </a:r>
            <a:endParaRPr lang="en-US">
              <a:latin typeface="Palatino Linotype"/>
              <a:cs typeface="Calibri" panose="020F0502020204030204"/>
            </a:endParaRPr>
          </a:p>
          <a:p>
            <a:pPr marL="1714500" lvl="3" indent="-342900">
              <a:buFont typeface="Arial"/>
              <a:buChar char="•"/>
            </a:pPr>
            <a:r>
              <a:rPr lang="en-US" sz="2400">
                <a:latin typeface="Palatino Linotype"/>
                <a:ea typeface="+mn-lt"/>
                <a:cs typeface="+mn-lt"/>
              </a:rPr>
              <a:t>Testing can resume once a connection has been re-established.</a:t>
            </a:r>
            <a:endParaRPr lang="en-US">
              <a:latin typeface="Palatino Linotype"/>
              <a:cs typeface="Calibri" panose="020F0502020204030204"/>
            </a:endParaRPr>
          </a:p>
          <a:p>
            <a:pPr marL="800100" lvl="1" indent="-342900">
              <a:buFont typeface="Arial"/>
              <a:buChar char="•"/>
            </a:pPr>
            <a:endParaRPr lang="en-US" sz="2400">
              <a:cs typeface="Calibri" panose="020F0502020204030204"/>
            </a:endParaRPr>
          </a:p>
          <a:p>
            <a:pPr>
              <a:buFont typeface="Arial"/>
              <a:buChar char="•"/>
            </a:pPr>
            <a:endParaRPr lang="en-US" sz="2400">
              <a:cs typeface="Calibri" panose="020F0502020204030204"/>
            </a:endParaRPr>
          </a:p>
          <a:p>
            <a:pPr marL="342900" indent="-342900">
              <a:buFont typeface="Arial"/>
              <a:buChar char="•"/>
            </a:pPr>
            <a:endParaRPr lang="en-US" sz="2400">
              <a:cs typeface="Calibri" panose="020F0502020204030204"/>
            </a:endParaRPr>
          </a:p>
          <a:p>
            <a:pPr marL="342900" indent="-342900">
              <a:buFont typeface="Arial"/>
              <a:buChar char="•"/>
            </a:pPr>
            <a:endParaRPr lang="en-US" sz="2400">
              <a:cs typeface="Calibri" panose="020F0502020204030204"/>
            </a:endParaRPr>
          </a:p>
        </p:txBody>
      </p:sp>
    </p:spTree>
    <p:extLst>
      <p:ext uri="{BB962C8B-B14F-4D97-AF65-F5344CB8AC3E}">
        <p14:creationId xmlns:p14="http://schemas.microsoft.com/office/powerpoint/2010/main" val="186957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Student Portal Navigation Cont.</a:t>
            </a:r>
            <a:endParaRPr lang="en-US">
              <a:latin typeface="Palatino Linotype"/>
            </a:endParaRPr>
          </a:p>
        </p:txBody>
      </p:sp>
      <p:sp>
        <p:nvSpPr>
          <p:cNvPr id="3" name="TextBox 2"/>
          <p:cNvSpPr txBox="1"/>
          <p:nvPr/>
        </p:nvSpPr>
        <p:spPr>
          <a:xfrm>
            <a:off x="402336" y="1353312"/>
            <a:ext cx="6401723" cy="5262979"/>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ea typeface="+mn-lt"/>
                <a:cs typeface="+mn-lt"/>
              </a:rPr>
              <a:t>Quit Password</a:t>
            </a:r>
            <a:endParaRPr lang="en-US">
              <a:latin typeface="Palatino Linotype"/>
              <a:cs typeface="Calibri" panose="020F0502020204030204"/>
            </a:endParaRPr>
          </a:p>
          <a:p>
            <a:pPr marL="1257300" lvl="2" indent="-342900">
              <a:buFont typeface="Arial"/>
              <a:buChar char="•"/>
            </a:pPr>
            <a:r>
              <a:rPr lang="en-US" sz="2400">
                <a:latin typeface="Palatino Linotype"/>
                <a:ea typeface="+mn-lt"/>
                <a:cs typeface="+mn-lt"/>
              </a:rPr>
              <a:t>If Student Portal is not closed out properly, or if there is no internet connection upon launching the application, users might encounter a screen asking for a Quit Password to unlock the device.</a:t>
            </a:r>
            <a:endParaRPr lang="en-US">
              <a:latin typeface="Palatino Linotype"/>
              <a:cs typeface="Calibri" panose="020F0502020204030204"/>
            </a:endParaRPr>
          </a:p>
          <a:p>
            <a:pPr marL="1714500" lvl="3" indent="-342900">
              <a:buFont typeface="Arial"/>
              <a:buChar char="•"/>
            </a:pPr>
            <a:r>
              <a:rPr lang="en-US" sz="2400">
                <a:latin typeface="Palatino Linotype"/>
                <a:ea typeface="+mn-lt"/>
                <a:cs typeface="+mn-lt"/>
              </a:rPr>
              <a:t>Users with an account in Educator Portal will need to contact the Kite Service Desk in order to obtain the password.</a:t>
            </a:r>
            <a:endParaRPr lang="en-US">
              <a:latin typeface="Palatino Linotype"/>
              <a:cs typeface="Calibri" panose="020F0502020204030204"/>
            </a:endParaRPr>
          </a:p>
          <a:p>
            <a:pPr>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a:p>
            <a:pPr marL="342900" indent="-342900">
              <a:buFont typeface="Arial"/>
              <a:buChar char="•"/>
            </a:pPr>
            <a:endParaRPr lang="en-US" sz="2400">
              <a:latin typeface="Palatino Linotype"/>
              <a:cs typeface="Calibri" panose="020F0502020204030204"/>
            </a:endParaRPr>
          </a:p>
        </p:txBody>
      </p:sp>
      <p:pic>
        <p:nvPicPr>
          <p:cNvPr id="5" name="Picture 4" descr="Text&#10;&#10;Description automatically generated">
            <a:extLst>
              <a:ext uri="{FF2B5EF4-FFF2-40B4-BE49-F238E27FC236}">
                <a16:creationId xmlns:a16="http://schemas.microsoft.com/office/drawing/2014/main" id="{E9BEF462-1A78-A802-2855-7E0409EA2CA6}"/>
              </a:ext>
            </a:extLst>
          </p:cNvPr>
          <p:cNvPicPr>
            <a:picLocks noChangeAspect="1"/>
          </p:cNvPicPr>
          <p:nvPr/>
        </p:nvPicPr>
        <p:blipFill rotWithShape="1">
          <a:blip r:embed="rId3"/>
          <a:srcRect l="13200" t="3804" r="12058" b="14984"/>
          <a:stretch/>
        </p:blipFill>
        <p:spPr>
          <a:xfrm>
            <a:off x="7211785" y="2205037"/>
            <a:ext cx="4234544" cy="2735303"/>
          </a:xfrm>
          <a:prstGeom prst="rect">
            <a:avLst/>
          </a:prstGeom>
          <a:ln>
            <a:solidFill>
              <a:srgbClr val="2E75B6"/>
            </a:solidFill>
          </a:ln>
        </p:spPr>
      </p:pic>
    </p:spTree>
    <p:extLst>
      <p:ext uri="{BB962C8B-B14F-4D97-AF65-F5344CB8AC3E}">
        <p14:creationId xmlns:p14="http://schemas.microsoft.com/office/powerpoint/2010/main" val="32050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Navigation </a:t>
            </a:r>
            <a:endParaRPr lang="en-US">
              <a:solidFill>
                <a:srgbClr val="FFFFFF"/>
              </a:solidFill>
              <a:latin typeface="Palatino Linotype"/>
              <a:cs typeface="Calibri"/>
            </a:endParaRPr>
          </a:p>
        </p:txBody>
      </p:sp>
      <p:sp>
        <p:nvSpPr>
          <p:cNvPr id="7" name="TextBox 6">
            <a:extLst>
              <a:ext uri="{FF2B5EF4-FFF2-40B4-BE49-F238E27FC236}">
                <a16:creationId xmlns:a16="http://schemas.microsoft.com/office/drawing/2014/main" id="{01E329E6-24F1-4810-5C78-89A09BD33F51}"/>
              </a:ext>
            </a:extLst>
          </p:cNvPr>
          <p:cNvSpPr txBox="1"/>
          <p:nvPr/>
        </p:nvSpPr>
        <p:spPr>
          <a:xfrm>
            <a:off x="656895" y="1515242"/>
            <a:ext cx="576317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cs typeface="Calibri"/>
              </a:rPr>
              <a:t>Settings Tab</a:t>
            </a:r>
          </a:p>
          <a:p>
            <a:pPr marL="285750" indent="-285750">
              <a:buFont typeface="Arial"/>
              <a:buChar char="•"/>
            </a:pPr>
            <a:r>
              <a:rPr lang="en-US" sz="2400">
                <a:latin typeface="Palatino Linotype"/>
                <a:cs typeface="Calibri"/>
              </a:rPr>
              <a:t>Organization</a:t>
            </a:r>
          </a:p>
          <a:p>
            <a:pPr marL="742950" lvl="1" indent="-285750">
              <a:buFont typeface="Arial"/>
              <a:buChar char="•"/>
            </a:pPr>
            <a:r>
              <a:rPr lang="en-US" sz="2400">
                <a:latin typeface="Palatino Linotype"/>
                <a:cs typeface="Calibri"/>
              </a:rPr>
              <a:t>View the organizations listed in your district</a:t>
            </a:r>
          </a:p>
          <a:p>
            <a:pPr marL="285750" indent="-285750">
              <a:buFont typeface="Arial"/>
              <a:buChar char="•"/>
            </a:pPr>
            <a:r>
              <a:rPr lang="en-US" sz="2400">
                <a:latin typeface="Palatino Linotype"/>
                <a:cs typeface="Calibri"/>
              </a:rPr>
              <a:t>Rosters</a:t>
            </a:r>
          </a:p>
          <a:p>
            <a:pPr marL="742950" lvl="1" indent="-285750">
              <a:buFont typeface="Arial"/>
              <a:buChar char="•"/>
            </a:pPr>
            <a:r>
              <a:rPr lang="en-US" sz="2400">
                <a:latin typeface="Palatino Linotype"/>
                <a:cs typeface="Calibri"/>
              </a:rPr>
              <a:t>View rosters</a:t>
            </a:r>
          </a:p>
          <a:p>
            <a:pPr marL="285750" indent="-285750">
              <a:buFont typeface="Arial"/>
              <a:buChar char="•"/>
            </a:pPr>
            <a:r>
              <a:rPr lang="en-US" sz="2400">
                <a:latin typeface="Palatino Linotype"/>
                <a:cs typeface="Calibri"/>
              </a:rPr>
              <a:t>Students</a:t>
            </a:r>
          </a:p>
          <a:p>
            <a:pPr marL="742950" lvl="1" indent="-285750">
              <a:buFont typeface="Arial"/>
              <a:buChar char="•"/>
            </a:pPr>
            <a:r>
              <a:rPr lang="en-US" sz="2400">
                <a:latin typeface="Palatino Linotype"/>
                <a:cs typeface="Calibri"/>
              </a:rPr>
              <a:t>View student data</a:t>
            </a:r>
          </a:p>
          <a:p>
            <a:pPr marL="285750" indent="-285750">
              <a:buFont typeface="Arial"/>
              <a:buChar char="•"/>
            </a:pPr>
            <a:r>
              <a:rPr lang="en-US" sz="2400">
                <a:latin typeface="Palatino Linotype"/>
                <a:cs typeface="Calibri"/>
              </a:rPr>
              <a:t>Users</a:t>
            </a:r>
          </a:p>
          <a:p>
            <a:pPr marL="742950" lvl="1" indent="-285750">
              <a:buFont typeface="Arial"/>
              <a:buChar char="•"/>
            </a:pPr>
            <a:r>
              <a:rPr lang="en-US" sz="2400">
                <a:latin typeface="Palatino Linotype"/>
                <a:cs typeface="Calibri"/>
              </a:rPr>
              <a:t>Manage User data</a:t>
            </a:r>
          </a:p>
          <a:p>
            <a:endParaRPr lang="en-US" sz="2400">
              <a:latin typeface="Palatino Linotype"/>
              <a:cs typeface="Calibri"/>
            </a:endParaRPr>
          </a:p>
        </p:txBody>
      </p:sp>
      <p:pic>
        <p:nvPicPr>
          <p:cNvPr id="8" name="Picture 8" descr="A picture containing text, screenshot, person, computer&#10;&#10;Description automatically generated">
            <a:extLst>
              <a:ext uri="{FF2B5EF4-FFF2-40B4-BE49-F238E27FC236}">
                <a16:creationId xmlns:a16="http://schemas.microsoft.com/office/drawing/2014/main" id="{6BD07CBC-6E28-ECD7-3CBF-03C03C23D250}"/>
              </a:ext>
            </a:extLst>
          </p:cNvPr>
          <p:cNvPicPr>
            <a:picLocks noChangeAspect="1"/>
          </p:cNvPicPr>
          <p:nvPr/>
        </p:nvPicPr>
        <p:blipFill>
          <a:blip r:embed="rId3"/>
          <a:stretch>
            <a:fillRect/>
          </a:stretch>
        </p:blipFill>
        <p:spPr>
          <a:xfrm>
            <a:off x="6099503" y="1361027"/>
            <a:ext cx="5432096" cy="4095369"/>
          </a:xfrm>
          <a:prstGeom prst="rect">
            <a:avLst/>
          </a:prstGeom>
          <a:ln>
            <a:solidFill>
              <a:schemeClr val="tx1"/>
            </a:solidFill>
          </a:ln>
        </p:spPr>
      </p:pic>
    </p:spTree>
    <p:extLst>
      <p:ext uri="{BB962C8B-B14F-4D97-AF65-F5344CB8AC3E}">
        <p14:creationId xmlns:p14="http://schemas.microsoft.com/office/powerpoint/2010/main" val="320161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a:t>
            </a:r>
            <a:endParaRPr lang="en-US"/>
          </a:p>
        </p:txBody>
      </p:sp>
      <p:sp>
        <p:nvSpPr>
          <p:cNvPr id="3" name="TextBox 2"/>
          <p:cNvSpPr txBox="1"/>
          <p:nvPr/>
        </p:nvSpPr>
        <p:spPr>
          <a:xfrm>
            <a:off x="891867" y="1908159"/>
            <a:ext cx="4091766" cy="3046988"/>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Palatino Linotype"/>
                <a:cs typeface="Calibri" panose="020F0502020204030204"/>
              </a:rPr>
              <a:t>Pointer</a:t>
            </a:r>
          </a:p>
          <a:p>
            <a:pPr marL="342900" indent="-342900">
              <a:buFont typeface="Arial"/>
              <a:buChar char="•"/>
            </a:pPr>
            <a:r>
              <a:rPr lang="en-US" sz="2400">
                <a:latin typeface="Palatino Linotype"/>
                <a:cs typeface="Calibri" panose="020F0502020204030204"/>
              </a:rPr>
              <a:t>Calculator (Grade 7 Math)</a:t>
            </a:r>
          </a:p>
          <a:p>
            <a:pPr marL="800100" lvl="1" indent="-342900">
              <a:buFont typeface="Arial"/>
              <a:buChar char="•"/>
            </a:pPr>
            <a:r>
              <a:rPr lang="en-US" sz="2400">
                <a:latin typeface="Palatino Linotype"/>
                <a:cs typeface="Calibri" panose="020F0502020204030204"/>
              </a:rPr>
              <a:t>Basic</a:t>
            </a:r>
          </a:p>
          <a:p>
            <a:pPr marL="342900" indent="-342900">
              <a:buFont typeface="Arial"/>
              <a:buChar char="•"/>
            </a:pPr>
            <a:r>
              <a:rPr lang="en-US" sz="2400">
                <a:latin typeface="Palatino Linotype"/>
                <a:cs typeface="Calibri" panose="020F0502020204030204"/>
              </a:rPr>
              <a:t>Highlighter</a:t>
            </a:r>
          </a:p>
          <a:p>
            <a:pPr marL="342900" indent="-342900">
              <a:buFont typeface="Arial"/>
              <a:buChar char="•"/>
            </a:pPr>
            <a:r>
              <a:rPr lang="en-US" sz="2400">
                <a:latin typeface="Palatino Linotype"/>
                <a:cs typeface="Calibri" panose="020F0502020204030204"/>
              </a:rPr>
              <a:t>Eraser</a:t>
            </a:r>
            <a:endParaRPr lang="en-US"/>
          </a:p>
          <a:p>
            <a:pPr marL="342900" indent="-342900">
              <a:buFont typeface="Arial"/>
              <a:buChar char="•"/>
            </a:pPr>
            <a:r>
              <a:rPr lang="en-US" sz="2400">
                <a:latin typeface="Palatino Linotype"/>
                <a:cs typeface="Calibri" panose="020F0502020204030204"/>
              </a:rPr>
              <a:t>Striker</a:t>
            </a:r>
          </a:p>
          <a:p>
            <a:pPr marL="342900" indent="-342900">
              <a:buFont typeface="Arial"/>
              <a:buChar char="•"/>
            </a:pPr>
            <a:r>
              <a:rPr lang="en-US" sz="2400">
                <a:latin typeface="Palatino Linotype"/>
                <a:cs typeface="Calibri" panose="020F0502020204030204"/>
              </a:rPr>
              <a:t>Guideline</a:t>
            </a:r>
          </a:p>
          <a:p>
            <a:pPr marL="342900" indent="-342900">
              <a:buFont typeface="Arial"/>
              <a:buChar char="•"/>
            </a:pPr>
            <a:r>
              <a:rPr lang="en-US" sz="2400">
                <a:latin typeface="Palatino Linotype"/>
                <a:cs typeface="Calibri" panose="020F0502020204030204"/>
              </a:rPr>
              <a:t>Magnification</a:t>
            </a:r>
          </a:p>
        </p:txBody>
      </p:sp>
      <p:sp>
        <p:nvSpPr>
          <p:cNvPr id="5" name="TextBox 4">
            <a:extLst>
              <a:ext uri="{FF2B5EF4-FFF2-40B4-BE49-F238E27FC236}">
                <a16:creationId xmlns:a16="http://schemas.microsoft.com/office/drawing/2014/main" id="{3F4176F6-46DD-C54F-A989-3417B3F6580C}"/>
              </a:ext>
            </a:extLst>
          </p:cNvPr>
          <p:cNvSpPr txBox="1"/>
          <p:nvPr/>
        </p:nvSpPr>
        <p:spPr>
          <a:xfrm>
            <a:off x="4980856" y="1822548"/>
            <a:ext cx="3572548"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Select within the PNP to have available in Student Portal</a:t>
            </a:r>
            <a:endParaRPr lang="en-US" sz="2400">
              <a:latin typeface="Palatino Linotype"/>
              <a:ea typeface="+mn-lt"/>
              <a:cs typeface="+mn-lt"/>
            </a:endParaRPr>
          </a:p>
          <a:p>
            <a:pPr marL="800100" lvl="1" indent="-342900">
              <a:buFont typeface="Arial,Sans-Serif" panose="020B0604020202020204" pitchFamily="34" charset="0"/>
              <a:buChar char="•"/>
            </a:pPr>
            <a:r>
              <a:rPr lang="en-US" sz="2400">
                <a:latin typeface="Palatino Linotype"/>
                <a:cs typeface="Calibri" panose="020F0502020204030204"/>
              </a:rPr>
              <a:t>Color Overlays</a:t>
            </a:r>
            <a:endParaRPr lang="en-US" sz="2400">
              <a:latin typeface="Palatino Linotype"/>
              <a:ea typeface="+mn-lt"/>
              <a:cs typeface="+mn-lt"/>
            </a:endParaRPr>
          </a:p>
          <a:p>
            <a:pPr marL="800100" lvl="1" indent="-342900">
              <a:buFont typeface="Arial,Sans-Serif" panose="020B0604020202020204" pitchFamily="34" charset="0"/>
              <a:buChar char="•"/>
            </a:pPr>
            <a:r>
              <a:rPr lang="en-US" sz="2400">
                <a:latin typeface="Palatino Linotype"/>
                <a:cs typeface="Calibri" panose="020F0502020204030204"/>
              </a:rPr>
              <a:t>Color Contrast</a:t>
            </a:r>
            <a:endParaRPr lang="en-US" sz="2400">
              <a:latin typeface="Palatino Linotype"/>
              <a:ea typeface="+mn-lt"/>
              <a:cs typeface="+mn-lt"/>
            </a:endParaRPr>
          </a:p>
          <a:p>
            <a:pPr marL="800100" lvl="1" indent="-342900">
              <a:buFont typeface="Arial,Sans-Serif" panose="020B0604020202020204" pitchFamily="34" charset="0"/>
              <a:buChar char="•"/>
            </a:pPr>
            <a:r>
              <a:rPr lang="en-US" sz="2400">
                <a:latin typeface="Palatino Linotype"/>
                <a:cs typeface="Calibri" panose="020F0502020204030204"/>
              </a:rPr>
              <a:t>Masking</a:t>
            </a:r>
            <a:endParaRPr lang="en-US" sz="2400">
              <a:latin typeface="Palatino Linotype"/>
              <a:ea typeface="+mn-lt"/>
              <a:cs typeface="+mn-lt"/>
            </a:endParaRPr>
          </a:p>
          <a:p>
            <a:pPr marL="800100" lvl="1" indent="-342900">
              <a:buFont typeface="Arial,Sans-Serif" panose="020B0604020202020204" pitchFamily="34" charset="0"/>
              <a:buChar char="•"/>
            </a:pPr>
            <a:r>
              <a:rPr lang="en-US" sz="2400">
                <a:latin typeface="Palatino Linotype"/>
                <a:cs typeface="Calibri" panose="020F0502020204030204"/>
              </a:rPr>
              <a:t>Reverse Contrast</a:t>
            </a:r>
            <a:endParaRPr lang="en-US" sz="2400">
              <a:ea typeface="+mn-lt"/>
              <a:cs typeface="+mn-lt"/>
            </a:endParaRPr>
          </a:p>
          <a:p>
            <a:pPr marL="285750" indent="-285750" algn="l">
              <a:buFont typeface="Arial" panose="020B0604020202020204" pitchFamily="34" charset="0"/>
              <a:buChar char="•"/>
            </a:pPr>
            <a:endParaRPr lang="en-US">
              <a:cs typeface="Calibri" panose="020F0502020204030204"/>
            </a:endParaRPr>
          </a:p>
        </p:txBody>
      </p:sp>
      <p:pic>
        <p:nvPicPr>
          <p:cNvPr id="6" name="Picture 6">
            <a:extLst>
              <a:ext uri="{FF2B5EF4-FFF2-40B4-BE49-F238E27FC236}">
                <a16:creationId xmlns:a16="http://schemas.microsoft.com/office/drawing/2014/main" id="{C94F5E3D-FF37-273A-B2EB-76024A65A341}"/>
              </a:ext>
            </a:extLst>
          </p:cNvPr>
          <p:cNvPicPr>
            <a:picLocks noChangeAspect="1"/>
          </p:cNvPicPr>
          <p:nvPr/>
        </p:nvPicPr>
        <p:blipFill>
          <a:blip r:embed="rId4"/>
          <a:stretch>
            <a:fillRect/>
          </a:stretch>
        </p:blipFill>
        <p:spPr>
          <a:xfrm>
            <a:off x="9146893" y="1098430"/>
            <a:ext cx="1949536" cy="4114800"/>
          </a:xfrm>
          <a:prstGeom prst="rect">
            <a:avLst/>
          </a:prstGeom>
          <a:ln>
            <a:solidFill>
              <a:schemeClr val="tx1"/>
            </a:solidFill>
          </a:ln>
        </p:spPr>
      </p:pic>
    </p:spTree>
    <p:extLst>
      <p:ext uri="{BB962C8B-B14F-4D97-AF65-F5344CB8AC3E}">
        <p14:creationId xmlns:p14="http://schemas.microsoft.com/office/powerpoint/2010/main" val="36217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351134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Pointer</a:t>
            </a:r>
          </a:p>
          <a:p>
            <a:pPr marL="742950" lvl="1" indent="-285750">
              <a:buFont typeface="Arial" panose="020B0604020202020204" pitchFamily="34" charset="0"/>
              <a:buChar char="•"/>
            </a:pPr>
            <a:r>
              <a:rPr lang="en-US" sz="2400">
                <a:latin typeface="Palatino Linotype"/>
                <a:cs typeface="Calibri" panose="020F0502020204030204"/>
              </a:rPr>
              <a:t>The Pointer tool is the tool that the students will use most.</a:t>
            </a:r>
          </a:p>
          <a:p>
            <a:pPr marL="742950" lvl="1" indent="-285750">
              <a:buFont typeface="Arial" panose="020B0604020202020204" pitchFamily="34" charset="0"/>
              <a:buChar char="•"/>
            </a:pPr>
            <a:r>
              <a:rPr lang="en-US" sz="2400">
                <a:latin typeface="Palatino Linotype"/>
                <a:cs typeface="Calibri" panose="020F0502020204030204"/>
              </a:rPr>
              <a:t>This tools allows a student to select items and click to answer questions</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7" name="Picture 7" descr="Table&#10;&#10;Description automatically generated">
            <a:extLst>
              <a:ext uri="{FF2B5EF4-FFF2-40B4-BE49-F238E27FC236}">
                <a16:creationId xmlns:a16="http://schemas.microsoft.com/office/drawing/2014/main" id="{5F832707-7526-180C-B145-03480C8B8345}"/>
              </a:ext>
            </a:extLst>
          </p:cNvPr>
          <p:cNvPicPr>
            <a:picLocks noChangeAspect="1"/>
          </p:cNvPicPr>
          <p:nvPr/>
        </p:nvPicPr>
        <p:blipFill>
          <a:blip r:embed="rId3"/>
          <a:stretch>
            <a:fillRect/>
          </a:stretch>
        </p:blipFill>
        <p:spPr>
          <a:xfrm>
            <a:off x="4508739" y="1781992"/>
            <a:ext cx="7430217" cy="1554355"/>
          </a:xfrm>
          <a:prstGeom prst="rect">
            <a:avLst/>
          </a:prstGeom>
        </p:spPr>
      </p:pic>
    </p:spTree>
    <p:extLst>
      <p:ext uri="{BB962C8B-B14F-4D97-AF65-F5344CB8AC3E}">
        <p14:creationId xmlns:p14="http://schemas.microsoft.com/office/powerpoint/2010/main" val="400204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891567"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Basic Calculator </a:t>
            </a:r>
          </a:p>
          <a:p>
            <a:pPr marL="800100" lvl="1" indent="-342900">
              <a:buFont typeface="Arial,Sans-Serif" panose="020B0604020202020204" pitchFamily="34" charset="0"/>
              <a:buChar char="•"/>
            </a:pPr>
            <a:r>
              <a:rPr lang="en-US" sz="2400">
                <a:latin typeface="Palatino Linotype"/>
                <a:ea typeface="+mn-lt"/>
                <a:cs typeface="+mn-lt"/>
              </a:rPr>
              <a:t>Available for Grade 7 Math </a:t>
            </a:r>
          </a:p>
          <a:p>
            <a:pPr marL="742950" lvl="1" indent="-285750">
              <a:buFont typeface="Arial" panose="020B0604020202020204" pitchFamily="34" charset="0"/>
              <a:buChar char="•"/>
            </a:pPr>
            <a:r>
              <a:rPr lang="en-US" sz="2400">
                <a:latin typeface="Palatino Linotype"/>
                <a:cs typeface="Calibri" panose="020F0502020204030204"/>
              </a:rPr>
              <a:t>The basic calculator tool allows students to perform simple mathematical calculations</a:t>
            </a:r>
          </a:p>
          <a:p>
            <a:pPr marL="742950" lvl="1" indent="-285750">
              <a:buFont typeface="Arial" panose="020B0604020202020204" pitchFamily="34" charset="0"/>
              <a:buChar char="•"/>
            </a:pPr>
            <a:endParaRPr lang="en-US" sz="2400">
              <a:latin typeface="Palatino Linotype"/>
              <a:cs typeface="Calibri" panose="020F0502020204030204"/>
            </a:endParaRPr>
          </a:p>
          <a:p>
            <a:pPr marL="742950" lvl="1" indent="-285750">
              <a:buFont typeface="Arial" panose="020B0604020202020204" pitchFamily="34" charset="0"/>
              <a:buChar char="•"/>
            </a:pPr>
            <a:endParaRPr lang="en-US" sz="2000">
              <a:latin typeface="Palatino Linotype"/>
              <a:cs typeface="Calibri" panose="020F0502020204030204"/>
            </a:endParaRP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3" name="Picture 4" descr="Graphical user interface, application&#10;&#10;Description automatically generated">
            <a:extLst>
              <a:ext uri="{FF2B5EF4-FFF2-40B4-BE49-F238E27FC236}">
                <a16:creationId xmlns:a16="http://schemas.microsoft.com/office/drawing/2014/main" id="{C998A1A4-F292-819E-D8F1-3BCE6EC1DC0E}"/>
              </a:ext>
            </a:extLst>
          </p:cNvPr>
          <p:cNvPicPr>
            <a:picLocks noChangeAspect="1"/>
          </p:cNvPicPr>
          <p:nvPr/>
        </p:nvPicPr>
        <p:blipFill>
          <a:blip r:embed="rId4"/>
          <a:stretch>
            <a:fillRect/>
          </a:stretch>
        </p:blipFill>
        <p:spPr>
          <a:xfrm>
            <a:off x="5658928" y="1714956"/>
            <a:ext cx="4525991" cy="3241181"/>
          </a:xfrm>
          <a:prstGeom prst="rect">
            <a:avLst/>
          </a:prstGeom>
        </p:spPr>
      </p:pic>
    </p:spTree>
    <p:extLst>
      <p:ext uri="{BB962C8B-B14F-4D97-AF65-F5344CB8AC3E}">
        <p14:creationId xmlns:p14="http://schemas.microsoft.com/office/powerpoint/2010/main" val="1231981638"/>
      </p:ext>
    </p:extLst>
  </p:cSld>
  <p:clrMapOvr>
    <a:masterClrMapping/>
  </p:clrMapOvr>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02083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Highlighter</a:t>
            </a:r>
            <a:endParaRPr lang="en-US"/>
          </a:p>
          <a:p>
            <a:pPr marL="742950" lvl="1" indent="-285750">
              <a:buFont typeface="Arial" panose="020B0604020202020204" pitchFamily="34" charset="0"/>
              <a:buChar char="•"/>
            </a:pPr>
            <a:r>
              <a:rPr lang="en-US" sz="2400">
                <a:latin typeface="Palatino Linotype"/>
                <a:cs typeface="Calibri" panose="020F0502020204030204"/>
              </a:rPr>
              <a:t>The highlighter tool allows a student to select and highlight text within the question.</a:t>
            </a:r>
          </a:p>
          <a:p>
            <a:pPr marL="742950" lvl="1" indent="-285750">
              <a:buFont typeface="Arial" panose="020B0604020202020204" pitchFamily="34" charset="0"/>
              <a:buChar char="•"/>
            </a:pPr>
            <a:r>
              <a:rPr lang="en-US" sz="2400">
                <a:latin typeface="Palatino Linotype"/>
                <a:cs typeface="Calibri" panose="020F0502020204030204"/>
              </a:rPr>
              <a:t>The student can drag the highlight a word or area.</a:t>
            </a:r>
          </a:p>
          <a:p>
            <a:pPr marL="742950" lvl="1" indent="-285750">
              <a:buFont typeface="Arial" panose="020B0604020202020204" pitchFamily="34" charset="0"/>
              <a:buChar char="•"/>
            </a:pPr>
            <a:r>
              <a:rPr lang="en-US" sz="2400">
                <a:latin typeface="Palatino Linotype"/>
                <a:cs typeface="Calibri" panose="020F0502020204030204"/>
              </a:rPr>
              <a:t>This tool changes the cursor to a pink highlighter.</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4" descr="Graphical user interface, text, application, email&#10;&#10;Description automatically generated">
            <a:extLst>
              <a:ext uri="{FF2B5EF4-FFF2-40B4-BE49-F238E27FC236}">
                <a16:creationId xmlns:a16="http://schemas.microsoft.com/office/drawing/2014/main" id="{8660C802-11EC-BB15-5BDB-F5AE6B162451}"/>
              </a:ext>
            </a:extLst>
          </p:cNvPr>
          <p:cNvPicPr>
            <a:picLocks noChangeAspect="1"/>
          </p:cNvPicPr>
          <p:nvPr/>
        </p:nvPicPr>
        <p:blipFill>
          <a:blip r:embed="rId3"/>
          <a:stretch>
            <a:fillRect/>
          </a:stretch>
        </p:blipFill>
        <p:spPr>
          <a:xfrm>
            <a:off x="5212556" y="1756713"/>
            <a:ext cx="5957887" cy="3356478"/>
          </a:xfrm>
          <a:prstGeom prst="rect">
            <a:avLst/>
          </a:prstGeom>
        </p:spPr>
      </p:pic>
    </p:spTree>
    <p:extLst>
      <p:ext uri="{BB962C8B-B14F-4D97-AF65-F5344CB8AC3E}">
        <p14:creationId xmlns:p14="http://schemas.microsoft.com/office/powerpoint/2010/main" val="1072389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38993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Eraser</a:t>
            </a:r>
            <a:endParaRPr lang="en-US"/>
          </a:p>
          <a:p>
            <a:pPr marL="742950" lvl="1" indent="-285750">
              <a:buFont typeface="Arial" panose="020B0604020202020204" pitchFamily="34" charset="0"/>
              <a:buChar char="•"/>
            </a:pPr>
            <a:r>
              <a:rPr lang="en-US" sz="2400">
                <a:latin typeface="Palatino Linotype"/>
                <a:cs typeface="Calibri" panose="020F0502020204030204"/>
              </a:rPr>
              <a:t>The eraser tool allows the student to remove highlighter and strikethrough effects from the selected text.</a:t>
            </a:r>
          </a:p>
          <a:p>
            <a:pPr marL="742950" lvl="1" indent="-285750">
              <a:buFont typeface="Arial" panose="020B0604020202020204" pitchFamily="34" charset="0"/>
              <a:buChar char="•"/>
            </a:pPr>
            <a:r>
              <a:rPr lang="en-US" sz="2400">
                <a:latin typeface="Palatino Linotype"/>
                <a:cs typeface="Calibri" panose="020F0502020204030204"/>
              </a:rPr>
              <a:t>To switch off from using the eraser, click the eraser icon or the pointer tool.</a:t>
            </a:r>
          </a:p>
          <a:p>
            <a:pPr marL="742950" lvl="1" indent="-285750">
              <a:buFont typeface="Arial" panose="020B0604020202020204" pitchFamily="34" charset="0"/>
              <a:buChar char="•"/>
            </a:pPr>
            <a:r>
              <a:rPr lang="en-US" sz="2400">
                <a:latin typeface="Palatino Linotype"/>
                <a:cs typeface="Calibri" panose="020F0502020204030204"/>
              </a:rPr>
              <a:t>This tool changes the cursor from an arrow or marker to pencil.</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2" descr="Graphical user interface, text&#10;&#10;Description automatically generated">
            <a:extLst>
              <a:ext uri="{FF2B5EF4-FFF2-40B4-BE49-F238E27FC236}">
                <a16:creationId xmlns:a16="http://schemas.microsoft.com/office/drawing/2014/main" id="{B138FD19-FE63-9198-3BAE-A19F352F858A}"/>
              </a:ext>
            </a:extLst>
          </p:cNvPr>
          <p:cNvPicPr>
            <a:picLocks noChangeAspect="1"/>
          </p:cNvPicPr>
          <p:nvPr/>
        </p:nvPicPr>
        <p:blipFill>
          <a:blip r:embed="rId3"/>
          <a:stretch>
            <a:fillRect/>
          </a:stretch>
        </p:blipFill>
        <p:spPr>
          <a:xfrm>
            <a:off x="5331618" y="1671306"/>
            <a:ext cx="6112668" cy="3515388"/>
          </a:xfrm>
          <a:prstGeom prst="rect">
            <a:avLst/>
          </a:prstGeom>
        </p:spPr>
      </p:pic>
    </p:spTree>
    <p:extLst>
      <p:ext uri="{BB962C8B-B14F-4D97-AF65-F5344CB8AC3E}">
        <p14:creationId xmlns:p14="http://schemas.microsoft.com/office/powerpoint/2010/main" val="2200643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00893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Striker</a:t>
            </a:r>
            <a:endParaRPr lang="en-US"/>
          </a:p>
          <a:p>
            <a:pPr marL="742950" lvl="1" indent="-285750">
              <a:buFont typeface="Arial" panose="020B0604020202020204" pitchFamily="34" charset="0"/>
              <a:buChar char="•"/>
            </a:pPr>
            <a:r>
              <a:rPr lang="en-US" sz="2400">
                <a:latin typeface="Palatino Linotype"/>
                <a:cs typeface="Calibri" panose="020F0502020204030204"/>
              </a:rPr>
              <a:t>The striker tool allows a student to select a multiple choice or muti select answer choice and mark a line through the middle of the text to cross it out. </a:t>
            </a:r>
          </a:p>
          <a:p>
            <a:pPr marL="742950" lvl="1" indent="-285750">
              <a:buFont typeface="Arial" panose="020B0604020202020204" pitchFamily="34" charset="0"/>
              <a:buChar char="•"/>
            </a:pPr>
            <a:r>
              <a:rPr lang="en-US" sz="2400">
                <a:latin typeface="Palatino Linotype"/>
                <a:cs typeface="Calibri" panose="020F0502020204030204"/>
              </a:rPr>
              <a:t>The striker tool changes the cursor from an arrow to a blue marker.</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2">
            <a:extLst>
              <a:ext uri="{FF2B5EF4-FFF2-40B4-BE49-F238E27FC236}">
                <a16:creationId xmlns:a16="http://schemas.microsoft.com/office/drawing/2014/main" id="{2E3A06C6-5BA5-B764-355B-BB2FF28C4E02}"/>
              </a:ext>
            </a:extLst>
          </p:cNvPr>
          <p:cNvPicPr>
            <a:picLocks noChangeAspect="1"/>
          </p:cNvPicPr>
          <p:nvPr/>
        </p:nvPicPr>
        <p:blipFill>
          <a:blip r:embed="rId3"/>
          <a:stretch>
            <a:fillRect/>
          </a:stretch>
        </p:blipFill>
        <p:spPr>
          <a:xfrm>
            <a:off x="5010150" y="1633988"/>
            <a:ext cx="6660356" cy="3756711"/>
          </a:xfrm>
          <a:prstGeom prst="rect">
            <a:avLst/>
          </a:prstGeom>
        </p:spPr>
      </p:pic>
    </p:spTree>
    <p:extLst>
      <p:ext uri="{BB962C8B-B14F-4D97-AF65-F5344CB8AC3E}">
        <p14:creationId xmlns:p14="http://schemas.microsoft.com/office/powerpoint/2010/main" val="3930828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98277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Guideline</a:t>
            </a:r>
            <a:endParaRPr lang="en-US"/>
          </a:p>
          <a:p>
            <a:pPr marL="742950" lvl="1" indent="-285750">
              <a:buFont typeface="Arial" panose="020B0604020202020204" pitchFamily="34" charset="0"/>
              <a:buChar char="•"/>
            </a:pPr>
            <a:r>
              <a:rPr lang="en-US" sz="2400">
                <a:latin typeface="Palatino Linotype"/>
                <a:cs typeface="Calibri" panose="020F0502020204030204"/>
              </a:rPr>
              <a:t>The guideline tool displays a yellow line that the student can move horizontally through a text passage.</a:t>
            </a:r>
          </a:p>
          <a:p>
            <a:pPr marL="742950" lvl="1" indent="-285750">
              <a:buFont typeface="Arial" panose="020B0604020202020204" pitchFamily="34" charset="0"/>
              <a:buChar char="•"/>
            </a:pPr>
            <a:r>
              <a:rPr lang="en-US" sz="2400">
                <a:latin typeface="Palatino Linotype"/>
                <a:cs typeface="Calibri" panose="020F0502020204030204"/>
              </a:rPr>
              <a:t>To switch off from using the guideline, click the guideline icon or the pointer in the tool bar</a:t>
            </a:r>
          </a:p>
          <a:p>
            <a:pPr marL="742950" lvl="1" indent="-285750">
              <a:buFont typeface="Arial" panose="020B0604020202020204" pitchFamily="34" charset="0"/>
              <a:buChar char="•"/>
            </a:pPr>
            <a:r>
              <a:rPr lang="en-US" sz="2400">
                <a:latin typeface="Palatino Linotype"/>
                <a:cs typeface="Calibri" panose="020F0502020204030204"/>
              </a:rPr>
              <a:t>This tool changes the cursor from an arrow to a yellow line</a:t>
            </a:r>
          </a:p>
          <a:p>
            <a:pPr marL="742950" lvl="1" indent="-285750">
              <a:buFont typeface="Arial" panose="020B0604020202020204" pitchFamily="34" charset="0"/>
              <a:buChar char="•"/>
            </a:pPr>
            <a:r>
              <a:rPr lang="en-US" sz="2400">
                <a:latin typeface="Palatino Linotype"/>
                <a:cs typeface="Calibri" panose="020F0502020204030204"/>
              </a:rPr>
              <a:t>iPad has a dragger icon to move the guideline</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2" descr="Graphical user interface, text&#10;&#10;Description automatically generated">
            <a:extLst>
              <a:ext uri="{FF2B5EF4-FFF2-40B4-BE49-F238E27FC236}">
                <a16:creationId xmlns:a16="http://schemas.microsoft.com/office/drawing/2014/main" id="{05E616E6-E455-7C4C-FA5B-BB1B05B7352A}"/>
              </a:ext>
            </a:extLst>
          </p:cNvPr>
          <p:cNvPicPr>
            <a:picLocks noChangeAspect="1"/>
          </p:cNvPicPr>
          <p:nvPr/>
        </p:nvPicPr>
        <p:blipFill>
          <a:blip r:embed="rId4"/>
          <a:stretch>
            <a:fillRect/>
          </a:stretch>
        </p:blipFill>
        <p:spPr>
          <a:xfrm>
            <a:off x="5659827" y="1680823"/>
            <a:ext cx="6112668" cy="3496355"/>
          </a:xfrm>
          <a:prstGeom prst="rect">
            <a:avLst/>
          </a:prstGeom>
        </p:spPr>
      </p:pic>
    </p:spTree>
    <p:extLst>
      <p:ext uri="{BB962C8B-B14F-4D97-AF65-F5344CB8AC3E}">
        <p14:creationId xmlns:p14="http://schemas.microsoft.com/office/powerpoint/2010/main" val="3714107564"/>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31849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Magnification</a:t>
            </a:r>
          </a:p>
          <a:p>
            <a:pPr marL="742950" lvl="1" indent="-285750">
              <a:buFont typeface="Arial" panose="020B0604020202020204" pitchFamily="34" charset="0"/>
              <a:buChar char="•"/>
            </a:pPr>
            <a:r>
              <a:rPr lang="en-US" sz="2400">
                <a:latin typeface="Palatino Linotype"/>
                <a:cs typeface="Calibri" panose="020F0502020204030204"/>
              </a:rPr>
              <a:t>The magnification tool allows a student to enlarge the screen during the test. </a:t>
            </a:r>
          </a:p>
          <a:p>
            <a:pPr marL="742950" lvl="1" indent="-285750">
              <a:buFont typeface="Arial" panose="020B0604020202020204" pitchFamily="34" charset="0"/>
              <a:buChar char="•"/>
            </a:pPr>
            <a:r>
              <a:rPr lang="en-US" sz="2400">
                <a:latin typeface="Palatino Linotype"/>
                <a:cs typeface="Calibri" panose="020F0502020204030204"/>
              </a:rPr>
              <a:t>Students can click on a magnification level or use the magnifying glass to zoom in and out.</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2" descr="Table&#10;&#10;Description automatically generated">
            <a:extLst>
              <a:ext uri="{FF2B5EF4-FFF2-40B4-BE49-F238E27FC236}">
                <a16:creationId xmlns:a16="http://schemas.microsoft.com/office/drawing/2014/main" id="{09311BBF-233D-0FE5-081D-3C3D1D4712D7}"/>
              </a:ext>
            </a:extLst>
          </p:cNvPr>
          <p:cNvPicPr>
            <a:picLocks noChangeAspect="1"/>
          </p:cNvPicPr>
          <p:nvPr/>
        </p:nvPicPr>
        <p:blipFill>
          <a:blip r:embed="rId3"/>
          <a:stretch>
            <a:fillRect/>
          </a:stretch>
        </p:blipFill>
        <p:spPr>
          <a:xfrm>
            <a:off x="5093494" y="1639842"/>
            <a:ext cx="6434137" cy="3530689"/>
          </a:xfrm>
          <a:prstGeom prst="rect">
            <a:avLst/>
          </a:prstGeom>
        </p:spPr>
      </p:pic>
    </p:spTree>
    <p:extLst>
      <p:ext uri="{BB962C8B-B14F-4D97-AF65-F5344CB8AC3E}">
        <p14:creationId xmlns:p14="http://schemas.microsoft.com/office/powerpoint/2010/main" val="4173714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31849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Color Overlay</a:t>
            </a:r>
          </a:p>
          <a:p>
            <a:pPr marL="742950" lvl="1" indent="-285750">
              <a:buFont typeface="Arial" panose="020B0604020202020204" pitchFamily="34" charset="0"/>
              <a:buChar char="•"/>
            </a:pPr>
            <a:r>
              <a:rPr lang="en-US" sz="2400">
                <a:latin typeface="Palatino Linotype"/>
                <a:cs typeface="Calibri" panose="020F0502020204030204"/>
              </a:rPr>
              <a:t>The color overlay tool allows a student to change the background color of the test.</a:t>
            </a:r>
          </a:p>
          <a:p>
            <a:pPr marL="742950" lvl="1" indent="-285750">
              <a:buFont typeface="Arial" panose="020B0604020202020204" pitchFamily="34" charset="0"/>
              <a:buChar char="•"/>
            </a:pPr>
            <a:r>
              <a:rPr lang="en-US" sz="2400">
                <a:latin typeface="Palatino Linotype"/>
                <a:cs typeface="Calibri" panose="020F0502020204030204"/>
              </a:rPr>
              <a:t>The standard background color is white.</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3" name="Picture 4" descr="Graphical user interface&#10;&#10;Description automatically generated">
            <a:extLst>
              <a:ext uri="{FF2B5EF4-FFF2-40B4-BE49-F238E27FC236}">
                <a16:creationId xmlns:a16="http://schemas.microsoft.com/office/drawing/2014/main" id="{A8FAA8A3-9EA2-AE57-DD1A-07BAFA8B0592}"/>
              </a:ext>
            </a:extLst>
          </p:cNvPr>
          <p:cNvPicPr>
            <a:picLocks noChangeAspect="1"/>
          </p:cNvPicPr>
          <p:nvPr/>
        </p:nvPicPr>
        <p:blipFill>
          <a:blip r:embed="rId3"/>
          <a:stretch>
            <a:fillRect/>
          </a:stretch>
        </p:blipFill>
        <p:spPr>
          <a:xfrm>
            <a:off x="5498306" y="2074069"/>
            <a:ext cx="5934074" cy="1852611"/>
          </a:xfrm>
          <a:prstGeom prst="rect">
            <a:avLst/>
          </a:prstGeom>
        </p:spPr>
      </p:pic>
    </p:spTree>
    <p:extLst>
      <p:ext uri="{BB962C8B-B14F-4D97-AF65-F5344CB8AC3E}">
        <p14:creationId xmlns:p14="http://schemas.microsoft.com/office/powerpoint/2010/main" val="1825761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31849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Color Contrast</a:t>
            </a:r>
          </a:p>
          <a:p>
            <a:pPr marL="742950" lvl="1" indent="-285750">
              <a:buFont typeface="Arial" panose="020B0604020202020204" pitchFamily="34" charset="0"/>
              <a:buChar char="•"/>
            </a:pPr>
            <a:r>
              <a:rPr lang="en-US" sz="2400">
                <a:latin typeface="Palatino Linotype"/>
                <a:cs typeface="Calibri" panose="020F0502020204030204"/>
              </a:rPr>
              <a:t>The color contrast tool allows a student to change the color of the assessment font and the background color.</a:t>
            </a:r>
          </a:p>
          <a:p>
            <a:pPr marL="742950" lvl="1" indent="-285750">
              <a:buFont typeface="Arial" panose="020B0604020202020204" pitchFamily="34" charset="0"/>
              <a:buChar char="•"/>
            </a:pPr>
            <a:r>
              <a:rPr lang="en-US" sz="2400">
                <a:latin typeface="Palatino Linotype"/>
                <a:cs typeface="Calibri" panose="020F0502020204030204"/>
              </a:rPr>
              <a:t>The upper (left) portion of the circle indicates the text color and the lower (right) portion of the circle indicated background color.</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2">
            <a:extLst>
              <a:ext uri="{FF2B5EF4-FFF2-40B4-BE49-F238E27FC236}">
                <a16:creationId xmlns:a16="http://schemas.microsoft.com/office/drawing/2014/main" id="{B34ADACA-A19C-32F9-D3B8-C723B135AFC9}"/>
              </a:ext>
            </a:extLst>
          </p:cNvPr>
          <p:cNvPicPr>
            <a:picLocks noChangeAspect="1"/>
          </p:cNvPicPr>
          <p:nvPr/>
        </p:nvPicPr>
        <p:blipFill>
          <a:blip r:embed="rId3"/>
          <a:stretch>
            <a:fillRect/>
          </a:stretch>
        </p:blipFill>
        <p:spPr>
          <a:xfrm>
            <a:off x="5498306" y="2402681"/>
            <a:ext cx="6362699" cy="1885949"/>
          </a:xfrm>
          <a:prstGeom prst="rect">
            <a:avLst/>
          </a:prstGeom>
        </p:spPr>
      </p:pic>
    </p:spTree>
    <p:extLst>
      <p:ext uri="{BB962C8B-B14F-4D97-AF65-F5344CB8AC3E}">
        <p14:creationId xmlns:p14="http://schemas.microsoft.com/office/powerpoint/2010/main" val="334429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Navigation cont.</a:t>
            </a:r>
            <a:endParaRPr lang="en-US">
              <a:solidFill>
                <a:srgbClr val="FFFFFF"/>
              </a:solidFill>
              <a:latin typeface="Palatino Linotype"/>
              <a:cs typeface="Calibri"/>
            </a:endParaRPr>
          </a:p>
        </p:txBody>
      </p:sp>
      <p:sp>
        <p:nvSpPr>
          <p:cNvPr id="7" name="TextBox 6">
            <a:extLst>
              <a:ext uri="{FF2B5EF4-FFF2-40B4-BE49-F238E27FC236}">
                <a16:creationId xmlns:a16="http://schemas.microsoft.com/office/drawing/2014/main" id="{01E329E6-24F1-4810-5C78-89A09BD33F51}"/>
              </a:ext>
            </a:extLst>
          </p:cNvPr>
          <p:cNvSpPr txBox="1"/>
          <p:nvPr/>
        </p:nvSpPr>
        <p:spPr>
          <a:xfrm>
            <a:off x="656895" y="1515242"/>
            <a:ext cx="576317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cs typeface="Calibri"/>
              </a:rPr>
              <a:t>Interim Tab</a:t>
            </a:r>
          </a:p>
          <a:p>
            <a:pPr marL="285750" indent="-285750">
              <a:buFont typeface="Arial"/>
              <a:buChar char="•"/>
            </a:pPr>
            <a:r>
              <a:rPr lang="en-US" sz="2400">
                <a:latin typeface="Palatino Linotype"/>
                <a:cs typeface="Calibri"/>
              </a:rPr>
              <a:t>Build or Copy Test</a:t>
            </a:r>
          </a:p>
          <a:p>
            <a:pPr marL="742950" lvl="1" indent="-285750">
              <a:buFont typeface="Arial"/>
              <a:buChar char="•"/>
            </a:pPr>
            <a:r>
              <a:rPr lang="en-US" sz="2400">
                <a:latin typeface="Palatino Linotype"/>
                <a:cs typeface="Calibri"/>
              </a:rPr>
              <a:t>Not used for the </a:t>
            </a:r>
            <a:r>
              <a:rPr lang="en-US" sz="2400" err="1">
                <a:latin typeface="Palatino Linotype"/>
                <a:cs typeface="Calibri"/>
              </a:rPr>
              <a:t>Testlet</a:t>
            </a:r>
            <a:r>
              <a:rPr lang="en-US" sz="2400">
                <a:latin typeface="Palatino Linotype"/>
                <a:cs typeface="Calibri"/>
              </a:rPr>
              <a:t> program</a:t>
            </a:r>
            <a:endParaRPr lang="en-US" sz="2400">
              <a:latin typeface="Palatino Linotype"/>
            </a:endParaRPr>
          </a:p>
          <a:p>
            <a:pPr marL="285750" indent="-285750">
              <a:buFont typeface="Arial"/>
              <a:buChar char="•"/>
            </a:pPr>
            <a:r>
              <a:rPr lang="en-US" sz="2400">
                <a:latin typeface="Palatino Linotype"/>
                <a:cs typeface="Calibri"/>
              </a:rPr>
              <a:t>Manage Groups</a:t>
            </a:r>
          </a:p>
          <a:p>
            <a:pPr marL="742950" lvl="1" indent="-285750">
              <a:buFont typeface="Arial"/>
              <a:buChar char="•"/>
            </a:pPr>
            <a:r>
              <a:rPr lang="en-US" sz="2400">
                <a:latin typeface="Palatino Linotype"/>
                <a:ea typeface="+mn-lt"/>
                <a:cs typeface="+mn-lt"/>
              </a:rPr>
              <a:t>Not used for the </a:t>
            </a:r>
            <a:r>
              <a:rPr lang="en-US" sz="2400" err="1">
                <a:latin typeface="Palatino Linotype"/>
                <a:ea typeface="+mn-lt"/>
                <a:cs typeface="+mn-lt"/>
              </a:rPr>
              <a:t>Testlet</a:t>
            </a:r>
            <a:r>
              <a:rPr lang="en-US" sz="2400">
                <a:latin typeface="Palatino Linotype"/>
                <a:ea typeface="+mn-lt"/>
                <a:cs typeface="+mn-lt"/>
              </a:rPr>
              <a:t> program</a:t>
            </a:r>
          </a:p>
          <a:p>
            <a:pPr marL="285750" indent="-285750">
              <a:buFont typeface="Arial"/>
              <a:buChar char="•"/>
            </a:pPr>
            <a:r>
              <a:rPr lang="en-US" sz="2400">
                <a:latin typeface="Palatino Linotype"/>
                <a:cs typeface="Calibri"/>
              </a:rPr>
              <a:t>My Tests</a:t>
            </a:r>
          </a:p>
          <a:p>
            <a:pPr marL="742950" lvl="1" indent="-285750">
              <a:buFont typeface="Arial"/>
              <a:buChar char="•"/>
            </a:pPr>
            <a:r>
              <a:rPr lang="en-US" sz="2400">
                <a:latin typeface="Palatino Linotype"/>
                <a:cs typeface="Calibri"/>
              </a:rPr>
              <a:t>Assign tests - Not used for the </a:t>
            </a:r>
            <a:r>
              <a:rPr lang="en-US" sz="2400" err="1">
                <a:latin typeface="Palatino Linotype"/>
                <a:cs typeface="Calibri"/>
              </a:rPr>
              <a:t>Testlet</a:t>
            </a:r>
            <a:r>
              <a:rPr lang="en-US" sz="2400">
                <a:latin typeface="Palatino Linotype"/>
                <a:cs typeface="Calibri"/>
              </a:rPr>
              <a:t> program</a:t>
            </a:r>
          </a:p>
          <a:p>
            <a:pPr marL="742950" lvl="1" indent="-285750">
              <a:buFont typeface="Arial"/>
              <a:buChar char="•"/>
            </a:pPr>
            <a:r>
              <a:rPr lang="en-US" sz="2400">
                <a:latin typeface="Palatino Linotype"/>
                <a:cs typeface="Calibri"/>
              </a:rPr>
              <a:t>Manage tests</a:t>
            </a:r>
            <a:endParaRPr lang="en-US"/>
          </a:p>
          <a:p>
            <a:pPr marL="285750" indent="-285750">
              <a:buFont typeface="Arial"/>
              <a:buChar char="•"/>
            </a:pPr>
            <a:r>
              <a:rPr lang="en-US" sz="2400">
                <a:latin typeface="Palatino Linotype"/>
                <a:cs typeface="Calibri"/>
              </a:rPr>
              <a:t>View Results</a:t>
            </a:r>
          </a:p>
          <a:p>
            <a:pPr marL="742950" lvl="1" indent="-285750">
              <a:buFont typeface="Arial"/>
              <a:buChar char="•"/>
            </a:pPr>
            <a:r>
              <a:rPr lang="en-US" sz="2400">
                <a:latin typeface="Palatino Linotype"/>
                <a:cs typeface="Calibri"/>
              </a:rPr>
              <a:t>View the different reports available after tests are completed</a:t>
            </a:r>
          </a:p>
          <a:p>
            <a:endParaRPr lang="en-US" sz="2400">
              <a:latin typeface="Palatino Linotype"/>
              <a:cs typeface="Calibri"/>
            </a:endParaRPr>
          </a:p>
        </p:txBody>
      </p:sp>
      <p:pic>
        <p:nvPicPr>
          <p:cNvPr id="3" name="Picture 4" descr="A picture containing text, screenshot, person, computer&#10;&#10;Description automatically generated">
            <a:extLst>
              <a:ext uri="{FF2B5EF4-FFF2-40B4-BE49-F238E27FC236}">
                <a16:creationId xmlns:a16="http://schemas.microsoft.com/office/drawing/2014/main" id="{1AB714B2-AC9C-AB20-D910-5FB73C935BD9}"/>
              </a:ext>
            </a:extLst>
          </p:cNvPr>
          <p:cNvPicPr>
            <a:picLocks noChangeAspect="1"/>
          </p:cNvPicPr>
          <p:nvPr/>
        </p:nvPicPr>
        <p:blipFill>
          <a:blip r:embed="rId4"/>
          <a:stretch>
            <a:fillRect/>
          </a:stretch>
        </p:blipFill>
        <p:spPr>
          <a:xfrm>
            <a:off x="6362739" y="1459883"/>
            <a:ext cx="5204372" cy="3938233"/>
          </a:xfrm>
          <a:prstGeom prst="rect">
            <a:avLst/>
          </a:prstGeom>
          <a:ln>
            <a:solidFill>
              <a:schemeClr val="tx1"/>
            </a:solidFill>
          </a:ln>
        </p:spPr>
      </p:pic>
    </p:spTree>
    <p:extLst>
      <p:ext uri="{BB962C8B-B14F-4D97-AF65-F5344CB8AC3E}">
        <p14:creationId xmlns:p14="http://schemas.microsoft.com/office/powerpoint/2010/main" val="415498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31849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panose="020B0604020202020204" pitchFamily="34" charset="0"/>
              <a:buChar char="•"/>
            </a:pPr>
            <a:r>
              <a:rPr lang="en-US" sz="2400">
                <a:latin typeface="Palatino Linotype"/>
                <a:cs typeface="Calibri" panose="020F0502020204030204"/>
              </a:rPr>
              <a:t>Reverse Contrast</a:t>
            </a:r>
            <a:endParaRPr lang="en-US" sz="2400">
              <a:ea typeface="+mn-lt"/>
              <a:cs typeface="+mn-lt"/>
            </a:endParaRPr>
          </a:p>
          <a:p>
            <a:pPr marL="742950" lvl="1" indent="-285750">
              <a:buFont typeface="Arial" panose="020B0604020202020204" pitchFamily="34" charset="0"/>
              <a:buChar char="•"/>
            </a:pPr>
            <a:r>
              <a:rPr lang="en-US" sz="2400">
                <a:latin typeface="Palatino Linotype"/>
                <a:cs typeface="Calibri" panose="020F0502020204030204"/>
              </a:rPr>
              <a:t>The reverse contrast tool allows a student to change the assessment back ground to black and the text to white. </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2" descr="Table&#10;&#10;Description automatically generated">
            <a:extLst>
              <a:ext uri="{FF2B5EF4-FFF2-40B4-BE49-F238E27FC236}">
                <a16:creationId xmlns:a16="http://schemas.microsoft.com/office/drawing/2014/main" id="{0171D8CD-805A-4B4B-408A-028F9719A557}"/>
              </a:ext>
            </a:extLst>
          </p:cNvPr>
          <p:cNvPicPr>
            <a:picLocks noChangeAspect="1"/>
          </p:cNvPicPr>
          <p:nvPr/>
        </p:nvPicPr>
        <p:blipFill>
          <a:blip r:embed="rId3"/>
          <a:stretch>
            <a:fillRect/>
          </a:stretch>
        </p:blipFill>
        <p:spPr>
          <a:xfrm>
            <a:off x="5093494" y="2541310"/>
            <a:ext cx="6791324" cy="1346754"/>
          </a:xfrm>
          <a:prstGeom prst="rect">
            <a:avLst/>
          </a:prstGeom>
        </p:spPr>
      </p:pic>
    </p:spTree>
    <p:extLst>
      <p:ext uri="{BB962C8B-B14F-4D97-AF65-F5344CB8AC3E}">
        <p14:creationId xmlns:p14="http://schemas.microsoft.com/office/powerpoint/2010/main" val="3621827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2F6E5B-0788-A2D8-D497-E542C8C78A25}"/>
              </a:ext>
            </a:extLst>
          </p:cNvPr>
          <p:cNvSpPr txBox="1"/>
          <p:nvPr/>
        </p:nvSpPr>
        <p:spPr>
          <a:xfrm>
            <a:off x="765920" y="1634771"/>
            <a:ext cx="447327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latin typeface="Palatino Linotype"/>
                <a:cs typeface="Calibri" panose="020F0502020204030204"/>
              </a:rPr>
              <a:t>Masking</a:t>
            </a:r>
          </a:p>
          <a:p>
            <a:pPr marL="742950" lvl="1" indent="-285750">
              <a:buFont typeface="Arial" panose="020B0604020202020204" pitchFamily="34" charset="0"/>
              <a:buChar char="•"/>
            </a:pPr>
            <a:r>
              <a:rPr lang="en-US" sz="2400">
                <a:latin typeface="Palatino Linotype"/>
                <a:cs typeface="Calibri" panose="020F0502020204030204"/>
              </a:rPr>
              <a:t>The masking tool allows a student to mask, or cover part of the test. </a:t>
            </a:r>
          </a:p>
          <a:p>
            <a:pPr marL="742950" lvl="1" indent="-285750">
              <a:buFont typeface="Arial" panose="020B0604020202020204" pitchFamily="34" charset="0"/>
              <a:buChar char="•"/>
            </a:pPr>
            <a:r>
              <a:rPr lang="en-US" sz="2400">
                <a:latin typeface="Palatino Linotype"/>
                <a:cs typeface="Calibri" panose="020F0502020204030204"/>
              </a:rPr>
              <a:t>After a student clicks the making button, a black box appears on the screen and the student can move the masking box by dragging it to different areas of the screen.</a:t>
            </a:r>
          </a:p>
        </p:txBody>
      </p:sp>
      <p:sp>
        <p:nvSpPr>
          <p:cNvPr id="6" name="TextBox 5">
            <a:extLst>
              <a:ext uri="{FF2B5EF4-FFF2-40B4-BE49-F238E27FC236}">
                <a16:creationId xmlns:a16="http://schemas.microsoft.com/office/drawing/2014/main" id="{3FB7616F-7B85-F281-C25B-5BFFD1DE775D}"/>
              </a:ext>
            </a:extLst>
          </p:cNvPr>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Tool Box Cont.</a:t>
            </a:r>
            <a:endParaRPr lang="en-US"/>
          </a:p>
        </p:txBody>
      </p:sp>
      <p:pic>
        <p:nvPicPr>
          <p:cNvPr id="2" name="Picture 2" descr="Graphical user interface, application&#10;&#10;Description automatically generated">
            <a:extLst>
              <a:ext uri="{FF2B5EF4-FFF2-40B4-BE49-F238E27FC236}">
                <a16:creationId xmlns:a16="http://schemas.microsoft.com/office/drawing/2014/main" id="{D4F9A039-1FF9-2A89-7A88-BE4594ACC1E4}"/>
              </a:ext>
            </a:extLst>
          </p:cNvPr>
          <p:cNvPicPr>
            <a:picLocks noChangeAspect="1"/>
          </p:cNvPicPr>
          <p:nvPr/>
        </p:nvPicPr>
        <p:blipFill>
          <a:blip r:embed="rId3"/>
          <a:stretch>
            <a:fillRect/>
          </a:stretch>
        </p:blipFill>
        <p:spPr>
          <a:xfrm>
            <a:off x="5915025" y="971763"/>
            <a:ext cx="4564857" cy="4759690"/>
          </a:xfrm>
          <a:prstGeom prst="rect">
            <a:avLst/>
          </a:prstGeom>
        </p:spPr>
      </p:pic>
    </p:spTree>
    <p:extLst>
      <p:ext uri="{BB962C8B-B14F-4D97-AF65-F5344CB8AC3E}">
        <p14:creationId xmlns:p14="http://schemas.microsoft.com/office/powerpoint/2010/main" val="3897311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endParaRPr lang="en-US" sz="2400">
              <a:solidFill>
                <a:srgbClr val="FFFFFF"/>
              </a:solidFill>
              <a:latin typeface="Arial Hebrew" charset="-79"/>
              <a:ea typeface="Gotham" charset="0"/>
              <a:cs typeface="Gotham" charset="0"/>
            </a:endParaRPr>
          </a:p>
        </p:txBody>
      </p:sp>
      <p:sp>
        <p:nvSpPr>
          <p:cNvPr id="3" name="TextBox 2"/>
          <p:cNvSpPr txBox="1"/>
          <p:nvPr/>
        </p:nvSpPr>
        <p:spPr>
          <a:xfrm>
            <a:off x="3760646" y="3061290"/>
            <a:ext cx="4625511" cy="830997"/>
          </a:xfrm>
          <a:prstGeom prst="rect">
            <a:avLst/>
          </a:prstGeom>
          <a:noFill/>
        </p:spPr>
        <p:txBody>
          <a:bodyPr wrap="square" lIns="91440" tIns="45720" rIns="91440" bIns="45720" rtlCol="0" anchor="t">
            <a:spAutoFit/>
          </a:bodyPr>
          <a:lstStyle/>
          <a:p>
            <a:pPr algn="ctr" fontAlgn="base"/>
            <a:r>
              <a:rPr lang="en-US" sz="4800">
                <a:latin typeface="Palatino Linotype"/>
              </a:rPr>
              <a:t>Any Questions?</a:t>
            </a:r>
            <a:endParaRPr lang="en-US" sz="4800">
              <a:latin typeface="Palatino Linotype"/>
              <a:cs typeface="Calibri"/>
            </a:endParaRPr>
          </a:p>
        </p:txBody>
      </p:sp>
    </p:spTree>
    <p:extLst>
      <p:ext uri="{BB962C8B-B14F-4D97-AF65-F5344CB8AC3E}">
        <p14:creationId xmlns:p14="http://schemas.microsoft.com/office/powerpoint/2010/main" val="18102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Gotham" charset="0"/>
                <a:cs typeface="Gotham" charset="0"/>
              </a:rPr>
              <a:t>Contact</a:t>
            </a:r>
          </a:p>
        </p:txBody>
      </p:sp>
      <p:sp>
        <p:nvSpPr>
          <p:cNvPr id="4" name="TextBox 3">
            <a:extLst>
              <a:ext uri="{FF2B5EF4-FFF2-40B4-BE49-F238E27FC236}">
                <a16:creationId xmlns:a16="http://schemas.microsoft.com/office/drawing/2014/main" id="{7BE62050-B64C-48EF-AAB9-0EC17A1E566C}"/>
              </a:ext>
            </a:extLst>
          </p:cNvPr>
          <p:cNvSpPr txBox="1"/>
          <p:nvPr/>
        </p:nvSpPr>
        <p:spPr>
          <a:xfrm>
            <a:off x="1279141" y="2284684"/>
            <a:ext cx="9189805" cy="2677656"/>
          </a:xfrm>
          <a:prstGeom prst="rect">
            <a:avLst/>
          </a:prstGeom>
          <a:noFill/>
        </p:spPr>
        <p:txBody>
          <a:bodyPr wrap="square" lIns="91440" tIns="45720" rIns="91440" bIns="45720" rtlCol="0" anchor="t">
            <a:spAutoFit/>
          </a:bodyPr>
          <a:lstStyle/>
          <a:p>
            <a:pPr algn="ctr" fontAlgn="base"/>
            <a:r>
              <a:rPr lang="en-US" sz="2800">
                <a:latin typeface="Palatino Linotype"/>
              </a:rPr>
              <a:t>Kite Service Desk</a:t>
            </a:r>
          </a:p>
          <a:p>
            <a:pPr algn="ctr" fontAlgn="base"/>
            <a:r>
              <a:rPr lang="en-US" sz="2800">
                <a:latin typeface="Palatino Linotype"/>
              </a:rPr>
              <a:t>855-277-9752</a:t>
            </a:r>
            <a:br>
              <a:rPr lang="en-US" sz="2800">
                <a:latin typeface="Palatino Linotype"/>
              </a:rPr>
            </a:br>
            <a:r>
              <a:rPr lang="en-US" sz="2800">
                <a:latin typeface="Palatino Linotype"/>
              </a:rPr>
              <a:t>7:30 a.m. – 5:00 p.m. Central</a:t>
            </a:r>
            <a:endParaRPr lang="en-US" sz="2800">
              <a:latin typeface="Palatino Linotype"/>
              <a:cs typeface="Calibri"/>
            </a:endParaRPr>
          </a:p>
          <a:p>
            <a:pPr algn="ctr" fontAlgn="base"/>
            <a:r>
              <a:rPr lang="en-US" sz="2800">
                <a:latin typeface="Palatino Linotype"/>
              </a:rPr>
              <a:t>7:30 a.m. – 5:30 p.m. Central (During Assessment Window)</a:t>
            </a:r>
            <a:endParaRPr lang="en-US" sz="2800">
              <a:latin typeface="Palatino Linotype"/>
              <a:cs typeface="Calibri"/>
            </a:endParaRPr>
          </a:p>
          <a:p>
            <a:pPr algn="ctr" fontAlgn="base"/>
            <a:r>
              <a:rPr lang="en-US" sz="2800">
                <a:latin typeface="Palatino Linotype"/>
                <a:hlinkClick r:id="rId3"/>
              </a:rPr>
              <a:t>Kite-support@ku.edu</a:t>
            </a:r>
            <a:endParaRPr lang="en-US" sz="2800">
              <a:latin typeface="Palatino Linotype"/>
            </a:endParaRPr>
          </a:p>
        </p:txBody>
      </p:sp>
    </p:spTree>
    <p:extLst>
      <p:ext uri="{BB962C8B-B14F-4D97-AF65-F5344CB8AC3E}">
        <p14:creationId xmlns:p14="http://schemas.microsoft.com/office/powerpoint/2010/main" val="337713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28"/>
          <p:cNvSpPr/>
          <p:nvPr/>
        </p:nvSpPr>
        <p:spPr>
          <a:xfrm>
            <a:off x="5514975" y="-354"/>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Parallelogram 28"/>
          <p:cNvSpPr/>
          <p:nvPr/>
        </p:nvSpPr>
        <p:spPr>
          <a:xfrm>
            <a:off x="4953002" y="537810"/>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Parallelogram 28"/>
          <p:cNvSpPr/>
          <p:nvPr/>
        </p:nvSpPr>
        <p:spPr>
          <a:xfrm>
            <a:off x="2233614" y="3385123"/>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Parallelogram 28"/>
          <p:cNvSpPr/>
          <p:nvPr/>
        </p:nvSpPr>
        <p:spPr>
          <a:xfrm>
            <a:off x="7743827" y="511152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Parallelogram 28"/>
          <p:cNvSpPr/>
          <p:nvPr/>
        </p:nvSpPr>
        <p:spPr>
          <a:xfrm>
            <a:off x="8886827" y="487137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508" y="1127222"/>
            <a:ext cx="1609344" cy="5029200"/>
          </a:xfrm>
          <a:prstGeom prst="rect">
            <a:avLst/>
          </a:prstGeom>
        </p:spPr>
      </p:pic>
    </p:spTree>
    <p:extLst>
      <p:ext uri="{BB962C8B-B14F-4D97-AF65-F5344CB8AC3E}">
        <p14:creationId xmlns:p14="http://schemas.microsoft.com/office/powerpoint/2010/main" val="45848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Navigation cont.</a:t>
            </a:r>
            <a:endParaRPr lang="en-US">
              <a:solidFill>
                <a:srgbClr val="FFFFFF"/>
              </a:solidFill>
              <a:latin typeface="Palatino Linotype"/>
              <a:cs typeface="Calibri"/>
            </a:endParaRPr>
          </a:p>
        </p:txBody>
      </p:sp>
      <p:sp>
        <p:nvSpPr>
          <p:cNvPr id="7" name="TextBox 6">
            <a:extLst>
              <a:ext uri="{FF2B5EF4-FFF2-40B4-BE49-F238E27FC236}">
                <a16:creationId xmlns:a16="http://schemas.microsoft.com/office/drawing/2014/main" id="{01E329E6-24F1-4810-5C78-89A09BD33F51}"/>
              </a:ext>
            </a:extLst>
          </p:cNvPr>
          <p:cNvSpPr txBox="1"/>
          <p:nvPr/>
        </p:nvSpPr>
        <p:spPr>
          <a:xfrm>
            <a:off x="733095" y="1232213"/>
            <a:ext cx="65796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cs typeface="Calibri"/>
              </a:rPr>
              <a:t>Reports Tab</a:t>
            </a:r>
          </a:p>
          <a:p>
            <a:pPr marL="285750" indent="-285750">
              <a:buFont typeface="Arial"/>
              <a:buChar char="•"/>
            </a:pPr>
            <a:r>
              <a:rPr lang="en-US" sz="2400">
                <a:latin typeface="Palatino Linotype"/>
                <a:cs typeface="Calibri"/>
              </a:rPr>
              <a:t>Data Extracts – pull extracts for data management and student logins</a:t>
            </a:r>
          </a:p>
          <a:p>
            <a:pPr marL="742950" lvl="1" indent="-285750">
              <a:buFont typeface="Arial"/>
              <a:buChar char="•"/>
            </a:pPr>
            <a:r>
              <a:rPr lang="en-US" sz="2400">
                <a:latin typeface="Palatino Linotype"/>
                <a:cs typeface="Calibri"/>
              </a:rPr>
              <a:t>Current Enrollment</a:t>
            </a:r>
          </a:p>
          <a:p>
            <a:pPr marL="742950" lvl="1" indent="-285750">
              <a:buFont typeface="Arial"/>
              <a:buChar char="•"/>
            </a:pPr>
            <a:r>
              <a:rPr lang="en-US" sz="2400">
                <a:latin typeface="Palatino Linotype"/>
                <a:cs typeface="Calibri"/>
              </a:rPr>
              <a:t>PNP Setting Counts</a:t>
            </a:r>
          </a:p>
          <a:p>
            <a:pPr marL="742950" lvl="1" indent="-285750">
              <a:buFont typeface="Arial"/>
              <a:buChar char="•"/>
            </a:pPr>
            <a:r>
              <a:rPr lang="en-US" sz="2400">
                <a:latin typeface="Palatino Linotype"/>
                <a:cs typeface="Calibri"/>
              </a:rPr>
              <a:t>PNP Settings (Abridged)</a:t>
            </a:r>
          </a:p>
          <a:p>
            <a:pPr marL="742950" lvl="1" indent="-285750">
              <a:buFont typeface="Arial"/>
              <a:buChar char="•"/>
            </a:pPr>
            <a:r>
              <a:rPr lang="en-US" sz="2400">
                <a:latin typeface="Palatino Linotype"/>
                <a:cs typeface="Calibri"/>
              </a:rPr>
              <a:t>Roster</a:t>
            </a:r>
          </a:p>
          <a:p>
            <a:pPr marL="742950" lvl="1" indent="-285750">
              <a:buFont typeface="Arial"/>
              <a:buChar char="•"/>
            </a:pPr>
            <a:r>
              <a:rPr lang="en-US" sz="2400">
                <a:latin typeface="Palatino Linotype"/>
                <a:cs typeface="Calibri"/>
              </a:rPr>
              <a:t>Student Login Usernames/Passwords</a:t>
            </a:r>
          </a:p>
          <a:p>
            <a:pPr marL="742950" lvl="1" indent="-285750">
              <a:buFont typeface="Arial"/>
              <a:buChar char="•"/>
            </a:pPr>
            <a:r>
              <a:rPr lang="en-US" sz="2400">
                <a:latin typeface="Palatino Linotype"/>
                <a:cs typeface="Calibri"/>
              </a:rPr>
              <a:t>Users</a:t>
            </a:r>
          </a:p>
        </p:txBody>
      </p:sp>
      <p:pic>
        <p:nvPicPr>
          <p:cNvPr id="4" name="Picture 4" descr="A picture containing text, person, screenshot&#10;&#10;Description automatically generated">
            <a:extLst>
              <a:ext uri="{FF2B5EF4-FFF2-40B4-BE49-F238E27FC236}">
                <a16:creationId xmlns:a16="http://schemas.microsoft.com/office/drawing/2014/main" id="{E69743E9-E919-F256-0856-B35E33945084}"/>
              </a:ext>
            </a:extLst>
          </p:cNvPr>
          <p:cNvPicPr>
            <a:picLocks noChangeAspect="1"/>
          </p:cNvPicPr>
          <p:nvPr/>
        </p:nvPicPr>
        <p:blipFill>
          <a:blip r:embed="rId3"/>
          <a:stretch>
            <a:fillRect/>
          </a:stretch>
        </p:blipFill>
        <p:spPr>
          <a:xfrm>
            <a:off x="7313812" y="1234124"/>
            <a:ext cx="3331157" cy="2535296"/>
          </a:xfrm>
          <a:prstGeom prst="rect">
            <a:avLst/>
          </a:prstGeom>
          <a:ln>
            <a:solidFill>
              <a:schemeClr val="tx1"/>
            </a:solidFill>
          </a:ln>
        </p:spPr>
      </p:pic>
      <p:pic>
        <p:nvPicPr>
          <p:cNvPr id="5" name="Picture 5" descr="Table&#10;&#10;Description automatically generated">
            <a:extLst>
              <a:ext uri="{FF2B5EF4-FFF2-40B4-BE49-F238E27FC236}">
                <a16:creationId xmlns:a16="http://schemas.microsoft.com/office/drawing/2014/main" id="{83930432-0BFC-9F66-EE41-7E57D446BB24}"/>
              </a:ext>
            </a:extLst>
          </p:cNvPr>
          <p:cNvPicPr>
            <a:picLocks noChangeAspect="1"/>
          </p:cNvPicPr>
          <p:nvPr/>
        </p:nvPicPr>
        <p:blipFill>
          <a:blip r:embed="rId4"/>
          <a:stretch>
            <a:fillRect/>
          </a:stretch>
        </p:blipFill>
        <p:spPr>
          <a:xfrm>
            <a:off x="3163529" y="4394447"/>
            <a:ext cx="4689615" cy="2281010"/>
          </a:xfrm>
          <a:prstGeom prst="rect">
            <a:avLst/>
          </a:prstGeom>
          <a:ln>
            <a:solidFill>
              <a:schemeClr val="tx1"/>
            </a:solidFill>
          </a:ln>
        </p:spPr>
      </p:pic>
    </p:spTree>
    <p:extLst>
      <p:ext uri="{BB962C8B-B14F-4D97-AF65-F5344CB8AC3E}">
        <p14:creationId xmlns:p14="http://schemas.microsoft.com/office/powerpoint/2010/main" val="38070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112112" cy="461665"/>
          </a:xfrm>
          <a:prstGeom prst="rect">
            <a:avLst/>
          </a:prstGeom>
          <a:noFill/>
        </p:spPr>
        <p:txBody>
          <a:bodyPr wrap="square" lIns="91440" tIns="45720" rIns="91440" bIns="45720" rtlCol="0" anchor="t">
            <a:spAutoFit/>
          </a:bodyPr>
          <a:lstStyle/>
          <a:p>
            <a:r>
              <a:rPr lang="en-US" sz="2400">
                <a:solidFill>
                  <a:srgbClr val="FFFFFF"/>
                </a:solidFill>
                <a:latin typeface="Palatino Linotype"/>
                <a:ea typeface="+mn-lt"/>
                <a:cs typeface="+mn-lt"/>
              </a:rPr>
              <a:t>Navigation cont.</a:t>
            </a:r>
            <a:endParaRPr lang="en-US">
              <a:solidFill>
                <a:srgbClr val="FFFFFF"/>
              </a:solidFill>
              <a:latin typeface="Palatino Linotype"/>
              <a:cs typeface="Calibri"/>
            </a:endParaRPr>
          </a:p>
        </p:txBody>
      </p:sp>
      <p:sp>
        <p:nvSpPr>
          <p:cNvPr id="7" name="TextBox 6">
            <a:extLst>
              <a:ext uri="{FF2B5EF4-FFF2-40B4-BE49-F238E27FC236}">
                <a16:creationId xmlns:a16="http://schemas.microsoft.com/office/drawing/2014/main" id="{01E329E6-24F1-4810-5C78-89A09BD33F51}"/>
              </a:ext>
            </a:extLst>
          </p:cNvPr>
          <p:cNvSpPr txBox="1"/>
          <p:nvPr/>
        </p:nvSpPr>
        <p:spPr>
          <a:xfrm>
            <a:off x="656895" y="1515242"/>
            <a:ext cx="373117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Palatino Linotype"/>
                <a:cs typeface="Calibri"/>
              </a:rPr>
              <a:t>Help Tab</a:t>
            </a:r>
            <a:endParaRPr lang="en-US" sz="2400">
              <a:latin typeface="Palatino Linotype"/>
            </a:endParaRPr>
          </a:p>
          <a:p>
            <a:pPr marL="285750" indent="-285750">
              <a:buFont typeface="Arial"/>
              <a:buChar char="•"/>
            </a:pPr>
            <a:r>
              <a:rPr lang="en-US" sz="2400">
                <a:latin typeface="Palatino Linotype"/>
                <a:cs typeface="Calibri"/>
              </a:rPr>
              <a:t>Provides FAQs and other helpful information</a:t>
            </a:r>
            <a:endParaRPr lang="en-US" sz="2400">
              <a:latin typeface="Palatino Linotype"/>
            </a:endParaRPr>
          </a:p>
        </p:txBody>
      </p:sp>
      <p:pic>
        <p:nvPicPr>
          <p:cNvPr id="4" name="Picture 4">
            <a:extLst>
              <a:ext uri="{FF2B5EF4-FFF2-40B4-BE49-F238E27FC236}">
                <a16:creationId xmlns:a16="http://schemas.microsoft.com/office/drawing/2014/main" id="{277E553C-5C17-AEEA-B9B5-9B8A4FFD33C0}"/>
              </a:ext>
            </a:extLst>
          </p:cNvPr>
          <p:cNvPicPr>
            <a:picLocks noChangeAspect="1"/>
          </p:cNvPicPr>
          <p:nvPr/>
        </p:nvPicPr>
        <p:blipFill>
          <a:blip r:embed="rId3"/>
          <a:stretch>
            <a:fillRect/>
          </a:stretch>
        </p:blipFill>
        <p:spPr>
          <a:xfrm>
            <a:off x="4575503" y="1512231"/>
            <a:ext cx="7131268" cy="2756226"/>
          </a:xfrm>
          <a:prstGeom prst="rect">
            <a:avLst/>
          </a:prstGeom>
          <a:ln>
            <a:solidFill>
              <a:schemeClr val="tx1"/>
            </a:solidFill>
          </a:ln>
        </p:spPr>
      </p:pic>
    </p:spTree>
    <p:extLst>
      <p:ext uri="{BB962C8B-B14F-4D97-AF65-F5344CB8AC3E}">
        <p14:creationId xmlns:p14="http://schemas.microsoft.com/office/powerpoint/2010/main" val="420027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405846D6CC741BB3311DCDB0C7A72" ma:contentTypeVersion="24" ma:contentTypeDescription="Create a new document." ma:contentTypeScope="" ma:versionID="be3765bbb8c810bb822f25e4e5db4f45">
  <xsd:schema xmlns:xsd="http://www.w3.org/2001/XMLSchema" xmlns:xs="http://www.w3.org/2001/XMLSchema" xmlns:p="http://schemas.microsoft.com/office/2006/metadata/properties" xmlns:ns2="a51733dc-ba8f-446b-bf15-55720d502b4c" xmlns:ns3="http://schemas.microsoft.com/sharepoint/v4" xmlns:ns4="02e82352-a487-4799-a0dd-0eeca690aaeb" targetNamespace="http://schemas.microsoft.com/office/2006/metadata/properties" ma:root="true" ma:fieldsID="3ee9a752953558d88342447e4ea55a72" ns2:_="" ns3:_="" ns4:_="">
    <xsd:import namespace="a51733dc-ba8f-446b-bf15-55720d502b4c"/>
    <xsd:import namespace="http://schemas.microsoft.com/sharepoint/v4"/>
    <xsd:import namespace="02e82352-a487-4799-a0dd-0eeca690aae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Product_x0020_Reference" minOccurs="0"/>
                <xsd:element ref="ns4:MediaServiceOCR" minOccurs="0"/>
                <xsd:element ref="ns4:MediaServiceLocation" minOccurs="0"/>
                <xsd:element ref="ns4:System_x0020_Type" minOccurs="0"/>
                <xsd:element ref="ns4:Relates_x0020_To" minOccurs="0"/>
                <xsd:element ref="ns4:MediaServiceEventHashCode" minOccurs="0"/>
                <xsd:element ref="ns4:MediaServiceGenerationTime" minOccurs="0"/>
                <xsd:element ref="ns4:_Flow_SignoffStatus" minOccurs="0"/>
                <xsd:element ref="ns4:MediaServiceAutoKeyPoints" minOccurs="0"/>
                <xsd:element ref="ns4:MediaServiceKeyPoints" minOccurs="0"/>
                <xsd:element ref="ns4:Status" minOccurs="0"/>
                <xsd:element ref="ns4:vo9t"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733dc-ba8f-446b-bf15-55720d502b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31" nillable="true" ma:displayName="Taxonomy Catch All Column" ma:hidden="true" ma:list="{fc53047a-65c1-49a6-bfdb-5f1848c8fdd8}" ma:internalName="TaxCatchAll" ma:showField="CatchAllData" ma:web="a51733dc-ba8f-446b-bf15-55720d502b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82352-a487-4799-a0dd-0eeca690aae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Product_x0020_Reference" ma:index="17" nillable="true" ma:displayName="Product Reference" ma:default="Item Bank" ma:internalName="Product_x0020_Reference">
      <xsd:complexType>
        <xsd:complexContent>
          <xsd:extension base="dms:MultiChoice">
            <xsd:sequence>
              <xsd:element name="Value" maxOccurs="unbounded" minOccurs="0" nillable="true">
                <xsd:simpleType>
                  <xsd:restriction base="dms:Choice">
                    <xsd:enumeration value="Assignments"/>
                    <xsd:enumeration value="Item Bank"/>
                    <xsd:enumeration value="Learning Map"/>
                    <xsd:enumeration value="Reporting"/>
                    <xsd:enumeration value="Scoring"/>
                    <xsd:enumeration value="Student Management"/>
                    <xsd:enumeration value="Test Bank"/>
                    <xsd:enumeration value="Test Delivery"/>
                    <xsd:enumeration value="Test Management"/>
                    <xsd:enumeration value="Test Specification"/>
                    <xsd:enumeration value="User Management"/>
                  </xsd:restriction>
                </xsd:simpleType>
              </xsd:element>
            </xsd:sequence>
          </xsd:extension>
        </xsd:complexContent>
      </xsd:complex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System_x0020_Type" ma:index="20" nillable="true" ma:displayName="System Type" ma:default="Item Authoring" ma:internalName="System_x0020_Type">
      <xsd:complexType>
        <xsd:complexContent>
          <xsd:extension base="dms:MultiChoice">
            <xsd:sequence>
              <xsd:element name="Value" maxOccurs="unbounded" minOccurs="0" nillable="true">
                <xsd:simpleType>
                  <xsd:restriction base="dms:Choice">
                    <xsd:enumeration value="Item Authoring"/>
                    <xsd:enumeration value="Item Baking"/>
                    <xsd:enumeration value="Learning Management System"/>
                    <xsd:enumeration value="Learning Map Tool"/>
                    <xsd:enumeration value="Student Information System"/>
                    <xsd:enumeration value="Student Reporting Tool"/>
                    <xsd:enumeration value="Survey Observation Tool"/>
                    <xsd:enumeration value="Test Administration"/>
                    <xsd:enumeration value="Test Banking"/>
                    <xsd:enumeration value="Test Delivery"/>
                  </xsd:restriction>
                </xsd:simpleType>
              </xsd:element>
            </xsd:sequence>
          </xsd:extension>
        </xsd:complexContent>
      </xsd:complexType>
    </xsd:element>
    <xsd:element name="Relates_x0020_To" ma:index="21" nillable="true" ma:displayName="Relates To" ma:internalName="Relates_x0020_To">
      <xsd:simpleType>
        <xsd:restriction base="dms:Text">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_Flow_SignoffStatus" ma:index="24" nillable="true" ma:displayName="Sign-off status" ma:internalName="_x0024_Resources_x003a_core_x002c_Signoff_Status_x003b_">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Status" ma:index="27" nillable="true" ma:displayName="Status" ma:default="Draft" ma:format="Dropdown" ma:internalName="Status">
      <xsd:simpleType>
        <xsd:restriction base="dms:Choice">
          <xsd:enumeration value="Draft"/>
          <xsd:enumeration value="Review"/>
          <xsd:enumeration value="Final/Approved"/>
        </xsd:restriction>
      </xsd:simpleType>
    </xsd:element>
    <xsd:element name="vo9t" ma:index="28" nillable="true" ma:displayName="Text" ma:internalName="vo9t">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duct_x0020_Reference xmlns="02e82352-a487-4799-a0dd-0eeca690aaeb">
      <Value>Item Bank</Value>
    </Product_x0020_Reference>
    <IconOverlay xmlns="http://schemas.microsoft.com/sharepoint/v4" xsi:nil="true"/>
    <_Flow_SignoffStatus xmlns="02e82352-a487-4799-a0dd-0eeca690aaeb" xsi:nil="true"/>
    <System_x0020_Type xmlns="02e82352-a487-4799-a0dd-0eeca690aaeb">
      <Value>Item Authoring</Value>
    </System_x0020_Type>
    <Relates_x0020_To xmlns="02e82352-a487-4799-a0dd-0eeca690aaeb" xsi:nil="true"/>
    <Status xmlns="02e82352-a487-4799-a0dd-0eeca690aaeb">Draft</Status>
    <vo9t xmlns="02e82352-a487-4799-a0dd-0eeca690aaeb" xsi:nil="true"/>
    <lcf76f155ced4ddcb4097134ff3c332f xmlns="02e82352-a487-4799-a0dd-0eeca690aaeb">
      <Terms xmlns="http://schemas.microsoft.com/office/infopath/2007/PartnerControls"/>
    </lcf76f155ced4ddcb4097134ff3c332f>
    <TaxCatchAll xmlns="a51733dc-ba8f-446b-bf15-55720d502b4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B1C697-49D8-4FAE-9732-E161C8D65B36}">
  <ds:schemaRefs>
    <ds:schemaRef ds:uri="02e82352-a487-4799-a0dd-0eeca690aaeb"/>
    <ds:schemaRef ds:uri="a51733dc-ba8f-446b-bf15-55720d502b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E3F6FA-8272-4B53-AA64-6680FD191AB1}">
  <ds:schemaRefs>
    <ds:schemaRef ds:uri="http://purl.org/dc/elements/1.1/"/>
    <ds:schemaRef ds:uri="http://schemas.microsoft.com/sharepoint/v4"/>
    <ds:schemaRef ds:uri="02e82352-a487-4799-a0dd-0eeca690aaeb"/>
    <ds:schemaRef ds:uri="http://schemas.microsoft.com/office/2006/documentManagement/types"/>
    <ds:schemaRef ds:uri="http://schemas.microsoft.com/office/2006/metadata/properties"/>
    <ds:schemaRef ds:uri="a51733dc-ba8f-446b-bf15-55720d502b4c"/>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B8EE4D43-27E5-45A7-BA99-A024C1E1CA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8090</Words>
  <Application>Microsoft Office PowerPoint</Application>
  <PresentationFormat>Widescreen</PresentationFormat>
  <Paragraphs>736</Paragraphs>
  <Slides>74</Slides>
  <Notes>73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74</vt:i4>
      </vt:variant>
    </vt:vector>
  </HeadingPairs>
  <TitlesOfParts>
    <vt:vector size="83" baseType="lpstr">
      <vt:lpstr>Arial</vt:lpstr>
      <vt:lpstr>Arial Hebrew</vt:lpstr>
      <vt:lpstr>Arial,Sans-Serif</vt:lpstr>
      <vt:lpstr>Calibri</vt:lpstr>
      <vt:lpstr>Palatino Linotype</vt:lpstr>
      <vt:lpstr>Custom Design</vt:lpstr>
      <vt:lpstr>1_Custom Design</vt:lpstr>
      <vt:lpstr>Office Theme</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Kite Technology Training Webinar</dc:title>
  <dc:creator>ATS</dc:creator>
  <cp:keywords>technology, training</cp:keywords>
  <cp:lastModifiedBy>Hansen, Brad</cp:lastModifiedBy>
  <cp:revision>6</cp:revision>
  <cp:lastPrinted>2017-02-16T21:33:56Z</cp:lastPrinted>
  <dcterms:created xsi:type="dcterms:W3CDTF">2017-01-17T16:35:06Z</dcterms:created>
  <dcterms:modified xsi:type="dcterms:W3CDTF">2022-10-25T22:00:40Z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0x010100D33405846D6CC741BB3311DCDB0C7A72</vt:lpwstr>
  </property>
  <property fmtid="{D5CDD505-2E9C-101B-9397-08002B2CF9AE}" pid="3" name="VideoSetShowDownloadLink">
    <vt:bool>true</vt:bool>
  </property>
  <property fmtid="{D5CDD505-2E9C-101B-9397-08002B2CF9AE}" pid="4" name="VideoSetShowEmbedLink">
    <vt:bool>true</vt:bool>
  </property>
  <property fmtid="{D5CDD505-2E9C-101B-9397-08002B2CF9AE}" pid="5" name="NoCrawl">
    <vt:bool>false</vt:bool>
  </property>
  <property fmtid="{D5CDD505-2E9C-101B-9397-08002B2CF9AE}" pid="6" name="MediaServiceImageTags">
    <vt:lpwstr/>
  </property>
</Properties>
</file>