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4"/>
  </p:sldMasterIdLst>
  <p:notesMasterIdLst>
    <p:notesMasterId r:id="rId21"/>
  </p:notesMasterIdLst>
  <p:handoutMasterIdLst>
    <p:handoutMasterId r:id="rId22"/>
  </p:handoutMasterIdLst>
  <p:sldIdLst>
    <p:sldId id="256" r:id="rId5"/>
    <p:sldId id="260" r:id="rId6"/>
    <p:sldId id="261" r:id="rId7"/>
    <p:sldId id="264" r:id="rId8"/>
    <p:sldId id="262" r:id="rId9"/>
    <p:sldId id="263" r:id="rId10"/>
    <p:sldId id="265" r:id="rId11"/>
    <p:sldId id="268" r:id="rId12"/>
    <p:sldId id="266" r:id="rId13"/>
    <p:sldId id="270" r:id="rId14"/>
    <p:sldId id="267" r:id="rId15"/>
    <p:sldId id="271" r:id="rId16"/>
    <p:sldId id="274" r:id="rId17"/>
    <p:sldId id="272" r:id="rId18"/>
    <p:sldId id="273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A66857-15F9-4789-83F5-7514B3C63439}" v="1654" dt="2025-08-12T04:32:18.2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5754" autoAdjust="0"/>
  </p:normalViewPr>
  <p:slideViewPr>
    <p:cSldViewPr snapToGrid="0">
      <p:cViewPr varScale="1">
        <p:scale>
          <a:sx n="92" d="100"/>
          <a:sy n="92" d="100"/>
        </p:scale>
        <p:origin x="197" y="7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965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00B7FD6-6B50-4C58-994F-82DC621427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CC7F2D-6B16-4B88-A4F8-ABD5316B47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1DC69-60C3-4CF7-A135-6E702ECCE0F0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4CEF1E-1ACC-48D0-92B3-CB3D4FED50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F188B4-83B8-4C82-AFAC-DC1E415458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A9FFBD-F123-4881-BC93-591827BC61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621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3EC7B-6C72-4FBB-87DF-2BD2CB7DC1E6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A795-6F94-4A96-B820-B9038480D0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495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A795-6F94-4A96-B820-B9038480D04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546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6785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245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21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284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7076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52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006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27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20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24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07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619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2.png@01DB496B.535DDBF0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cid:image002.png@01DB496B.535DDB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cid:image002.png@01DB496B.535DDB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cid:image002.png@01DB496B.535DDB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cid:image002.png@01DB496B.535DDB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cid:image002.png@01DB496B.535DDB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cid:image002.png@01DB496B.535DDB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cid:image002.png@01DB496B.535DDB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opi.mt.gov/Leadership/Data-Reporting/EDUCATE-Infinite-Campus" TargetMode="External"/><Relationship Id="rId4" Type="http://schemas.openxmlformats.org/officeDocument/2006/relationships/hyperlink" Target="mailto:Opiaimhelp@mt.gov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opi.mt.gov/Families-Students/Parent-Resources/Education-Savings-Accoun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2.png@01DB496B.535DDBF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cid:image002.png@01DB496B.535DDB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02.png@01DB496B.535DDB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opi.mt.gov/Families-Students/Parent-Resources/Education-Savings-Account#11204013106-what-do-school-districts-need-to-know" TargetMode="External"/><Relationship Id="rId4" Type="http://schemas.openxmlformats.org/officeDocument/2006/relationships/hyperlink" Target="https://opi.mt.gov/Families-Students/Parent-Resources/Education-Savings-Account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cid:image002.png@01DB496B.535DDB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image002.png@01DB496B.535DDB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rchive.legmt.gov/bills/mca/title_0200/chapter_0070/part_0170/section_0090/0200-0070-0170-0090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2.png@01DB496B.535DDBF0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ontanaopi.sjc1.qualtrics.com/jfe/form/SV_b1lTG35Cx7iQQZ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opi.mt.gov/Portals/182/ESA_AIMS_ANB%20District%20Checklist.pdf?ver=2025-01-14-143701-93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2.png@01DB496B.535DDBF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1F489-B701-4C74-9747-27C8656A89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Rockwell" panose="02060603020205020403" pitchFamily="18" charset="0"/>
              </a:rPr>
              <a:t>Education Savings Account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699F35-1401-4ECD-9F96-7017DB9FA1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District Webinar – August 12, 2025</a:t>
            </a:r>
          </a:p>
        </p:txBody>
      </p:sp>
      <p:pic>
        <p:nvPicPr>
          <p:cNvPr id="4" name="Picture 195405990">
            <a:extLst>
              <a:ext uri="{FF2B5EF4-FFF2-40B4-BE49-F238E27FC236}">
                <a16:creationId xmlns:a16="http://schemas.microsoft.com/office/drawing/2014/main" id="{C9D975D0-2F12-0744-C5BE-DDD975F445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32" y="5467214"/>
            <a:ext cx="1249271" cy="124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6906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566059-2257-6918-C59F-131C66038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8582D-4085-2B7C-3212-C527704E6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609963"/>
            <a:ext cx="9875520" cy="53086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Rockwell" panose="02060603020205020403" pitchFamily="18" charset="0"/>
              </a:rPr>
              <a:t>Office of Public Instruction’s Responsibilities: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564BDC3-5873-FF67-99BE-5C3CA0C7C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104" y="1236593"/>
            <a:ext cx="9009680" cy="4384813"/>
          </a:xfrm>
        </p:spPr>
        <p:txBody>
          <a:bodyPr>
            <a:normAutofit/>
          </a:bodyPr>
          <a:lstStyle/>
          <a:p>
            <a:pPr marL="45720" indent="0" algn="l">
              <a:buNone/>
            </a:pPr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spcBef>
                <a:spcPts val="0"/>
              </a:spcBef>
              <a:buClr>
                <a:srgbClr val="002060"/>
              </a:buClr>
            </a:pPr>
            <a:r>
              <a:rPr lang="en-US" sz="18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Invoice districts monthly.</a:t>
            </a:r>
          </a:p>
          <a:p>
            <a:pPr marL="285750" indent="-285750">
              <a:spcBef>
                <a:spcPts val="0"/>
              </a:spcBef>
              <a:buClr>
                <a:srgbClr val="002060"/>
              </a:buClr>
            </a:pPr>
            <a:endParaRPr lang="en-US" sz="18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0"/>
              </a:spcBef>
              <a:buClr>
                <a:srgbClr val="002060"/>
              </a:buClr>
            </a:pPr>
            <a:r>
              <a:rPr lang="en-US" sz="18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Track student trust deposits and balances.</a:t>
            </a:r>
          </a:p>
          <a:p>
            <a:pPr marL="285750" indent="-285750">
              <a:spcBef>
                <a:spcPts val="0"/>
              </a:spcBef>
              <a:buClr>
                <a:srgbClr val="002060"/>
              </a:buClr>
            </a:pPr>
            <a:endParaRPr lang="en-US" sz="18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0"/>
              </a:spcBef>
              <a:buClr>
                <a:srgbClr val="002060"/>
              </a:buClr>
            </a:pPr>
            <a:r>
              <a:rPr lang="en-US" sz="18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Verify that expenditures submitted to OPI are for allowable educational expenses.</a:t>
            </a:r>
          </a:p>
          <a:p>
            <a:pPr marL="0" indent="0">
              <a:spcBef>
                <a:spcPts val="0"/>
              </a:spcBef>
              <a:buClr>
                <a:srgbClr val="002060"/>
              </a:buClr>
              <a:buNone/>
            </a:pPr>
            <a:endParaRPr lang="en-US" sz="18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0"/>
              </a:spcBef>
              <a:buClr>
                <a:srgbClr val="002060"/>
              </a:buClr>
            </a:pPr>
            <a:r>
              <a:rPr lang="en-US" sz="18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Notify the district if a student is removed from ESA for any reason.</a:t>
            </a:r>
          </a:p>
          <a:p>
            <a:pPr marL="285750" indent="-285750">
              <a:spcBef>
                <a:spcPts val="0"/>
              </a:spcBef>
              <a:buClr>
                <a:srgbClr val="002060"/>
              </a:buClr>
            </a:pPr>
            <a:endParaRPr lang="en-US" sz="18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0"/>
              </a:spcBef>
              <a:buClr>
                <a:srgbClr val="002060"/>
              </a:buClr>
            </a:pPr>
            <a:r>
              <a:rPr lang="en-US" sz="18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Verify student residency for each year they are enrolled in the ESA program.</a:t>
            </a:r>
            <a:endParaRPr lang="en-US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45870" indent="-285750">
              <a:spcBef>
                <a:spcPts val="0"/>
              </a:spcBef>
            </a:pPr>
            <a:endParaRPr lang="en-US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dirty="0">
              <a:solidFill>
                <a:srgbClr val="4472C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195405990">
            <a:extLst>
              <a:ext uri="{FF2B5EF4-FFF2-40B4-BE49-F238E27FC236}">
                <a16:creationId xmlns:a16="http://schemas.microsoft.com/office/drawing/2014/main" id="{656F0DE2-CCDE-C82C-977A-4F6F39FEDC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32" y="5467214"/>
            <a:ext cx="1249271" cy="124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8596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609963"/>
            <a:ext cx="9875520" cy="53086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Rockwell"/>
              </a:rPr>
              <a:t>Infinite Campus Data Entry</a:t>
            </a:r>
            <a:endParaRPr lang="en-US" sz="3600" dirty="0">
              <a:latin typeface="Rockwell" panose="02060603020205020403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71B0243-637A-8DE5-92C8-7ECF3E821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104" y="1236593"/>
            <a:ext cx="9009680" cy="43848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" indent="0" algn="l">
              <a:buNone/>
            </a:pPr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Clr>
                <a:srgbClr val="002060"/>
              </a:buClr>
              <a:buNone/>
            </a:pPr>
            <a:endParaRPr lang="en-US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45870" indent="-285750">
              <a:spcBef>
                <a:spcPts val="0"/>
              </a:spcBef>
            </a:pPr>
            <a:endParaRPr lang="en-US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dirty="0">
              <a:solidFill>
                <a:srgbClr val="4472C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195405990">
            <a:extLst>
              <a:ext uri="{FF2B5EF4-FFF2-40B4-BE49-F238E27FC236}">
                <a16:creationId xmlns:a16="http://schemas.microsoft.com/office/drawing/2014/main" id="{A9E3D55A-A577-019D-66C0-3FA263B57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32" y="5467214"/>
            <a:ext cx="1249271" cy="124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A2D0EFF-E4FF-15AE-F87A-ECFA158D91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1977" y="1563221"/>
            <a:ext cx="5360340" cy="438710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661246D-31F9-ECF7-6DFA-CF7C62E5D30F}"/>
              </a:ext>
            </a:extLst>
          </p:cNvPr>
          <p:cNvSpPr txBox="1"/>
          <p:nvPr/>
        </p:nvSpPr>
        <p:spPr>
          <a:xfrm>
            <a:off x="756397" y="1462368"/>
            <a:ext cx="4958602" cy="35394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It is highly recommended that districts create separate calendars for Educational Savings Account Enrollments.</a:t>
            </a:r>
          </a:p>
          <a:p>
            <a:endParaRPr lang="en-US" sz="2800" dirty="0"/>
          </a:p>
          <a:p>
            <a:r>
              <a:rPr lang="en-US" sz="2800" dirty="0"/>
              <a:t>Calendar Type should be set to O: Other (this is not a regular instructional calendar).</a:t>
            </a:r>
          </a:p>
        </p:txBody>
      </p:sp>
    </p:spTree>
    <p:extLst>
      <p:ext uri="{BB962C8B-B14F-4D97-AF65-F5344CB8AC3E}">
        <p14:creationId xmlns:p14="http://schemas.microsoft.com/office/powerpoint/2010/main" val="3579567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A8E85-F278-D674-9DF4-91362F82E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E3046-A29D-E197-5579-07B05A1E9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609963"/>
            <a:ext cx="9875520" cy="53086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Rockwell"/>
              </a:rPr>
              <a:t>Infinite Campus Data Entry</a:t>
            </a:r>
            <a:endParaRPr lang="en-US" sz="3600" dirty="0">
              <a:latin typeface="Rockwell" panose="02060603020205020403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85F68AD-2E04-930C-8B57-975CAB568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104" y="1236593"/>
            <a:ext cx="9009680" cy="43848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" indent="0" algn="l">
              <a:buNone/>
            </a:pPr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Clr>
                <a:srgbClr val="002060"/>
              </a:buClr>
              <a:buNone/>
            </a:pPr>
            <a:endParaRPr lang="en-US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45870" indent="-285750">
              <a:spcBef>
                <a:spcPts val="0"/>
              </a:spcBef>
            </a:pPr>
            <a:endParaRPr lang="en-US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dirty="0">
              <a:solidFill>
                <a:srgbClr val="4472C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195405990">
            <a:extLst>
              <a:ext uri="{FF2B5EF4-FFF2-40B4-BE49-F238E27FC236}">
                <a16:creationId xmlns:a16="http://schemas.microsoft.com/office/drawing/2014/main" id="{F31E6351-9432-48AF-A982-C54DEA54DC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32" y="5467214"/>
            <a:ext cx="1249271" cy="124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E40275A-D69E-F9CF-3A40-09AD7A880B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7764" y="1767517"/>
            <a:ext cx="6185648" cy="331736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D421DBB-0E3A-C686-B352-CBC144CFD0AE}"/>
              </a:ext>
            </a:extLst>
          </p:cNvPr>
          <p:cNvSpPr txBox="1"/>
          <p:nvPr/>
        </p:nvSpPr>
        <p:spPr>
          <a:xfrm>
            <a:off x="448235" y="1524000"/>
            <a:ext cx="5199528" cy="48320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A. Start Date – The first day of school in the fall.</a:t>
            </a:r>
          </a:p>
          <a:p>
            <a:r>
              <a:rPr lang="en-US" sz="2800" dirty="0"/>
              <a:t>B. Grade – The student's grade level for 25-26.</a:t>
            </a:r>
          </a:p>
          <a:p>
            <a:r>
              <a:rPr lang="en-US" sz="2800"/>
              <a:t>C. Service Type – S: Partial.</a:t>
            </a:r>
            <a:endParaRPr lang="en-US" sz="2800" dirty="0"/>
          </a:p>
          <a:p>
            <a:r>
              <a:rPr lang="en-US" sz="2800" dirty="0"/>
              <a:t>D. Local Start Status – 08: Transfer from home school within the state or 09: Transfer from private school within the state.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62865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48BE2-F475-08DF-414F-024E1D28F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C62F3-564B-DD74-6EE3-491564A97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609963"/>
            <a:ext cx="9875520" cy="53086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Rockwell"/>
              </a:rPr>
              <a:t>Infinite Campus Data Entry</a:t>
            </a:r>
            <a:endParaRPr lang="en-US" sz="3600" dirty="0">
              <a:latin typeface="Rockwell" panose="02060603020205020403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49F4DE-9215-9DB5-F527-E5607FEDC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104" y="1236593"/>
            <a:ext cx="9009680" cy="43848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" indent="0" algn="l">
              <a:buNone/>
            </a:pPr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Clr>
                <a:srgbClr val="002060"/>
              </a:buClr>
              <a:buNone/>
            </a:pPr>
            <a:endParaRPr lang="en-US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45870" indent="-285750">
              <a:spcBef>
                <a:spcPts val="0"/>
              </a:spcBef>
            </a:pPr>
            <a:endParaRPr lang="en-US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dirty="0">
              <a:solidFill>
                <a:srgbClr val="4472C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195405990">
            <a:extLst>
              <a:ext uri="{FF2B5EF4-FFF2-40B4-BE49-F238E27FC236}">
                <a16:creationId xmlns:a16="http://schemas.microsoft.com/office/drawing/2014/main" id="{BCAAC751-883D-D67C-84F0-AD72EAB3B0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32" y="5467214"/>
            <a:ext cx="1249271" cy="124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5B88F32-0D28-649D-6803-CE34907E56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7764" y="1767517"/>
            <a:ext cx="6185648" cy="331736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27A56FA-B5FB-43C4-012B-A60CAD210351}"/>
              </a:ext>
            </a:extLst>
          </p:cNvPr>
          <p:cNvSpPr txBox="1"/>
          <p:nvPr/>
        </p:nvSpPr>
        <p:spPr>
          <a:xfrm>
            <a:off x="224117" y="1764926"/>
            <a:ext cx="5199528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Enter Aggregate Hours as Full-Time for Fall and Spring ANB.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32058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1166D-5B6A-40E3-A203-57D53B13A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B76E8-B7D0-881B-E9B6-BF10EEBDC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609963"/>
            <a:ext cx="9875520" cy="53086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Rockwell"/>
              </a:rPr>
              <a:t>Infinite Campus Data Entry</a:t>
            </a:r>
            <a:endParaRPr lang="en-US" sz="3600" dirty="0">
              <a:latin typeface="Rockwell" panose="02060603020205020403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3E2C9B-39D0-6250-0506-43242307C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104" y="1236593"/>
            <a:ext cx="9009680" cy="43848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" indent="0" algn="l">
              <a:buNone/>
            </a:pPr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Clr>
                <a:srgbClr val="002060"/>
              </a:buClr>
              <a:buNone/>
            </a:pPr>
            <a:endParaRPr lang="en-US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45870" indent="-285750">
              <a:spcBef>
                <a:spcPts val="0"/>
              </a:spcBef>
            </a:pPr>
            <a:endParaRPr lang="en-US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dirty="0">
              <a:solidFill>
                <a:srgbClr val="4472C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195405990">
            <a:extLst>
              <a:ext uri="{FF2B5EF4-FFF2-40B4-BE49-F238E27FC236}">
                <a16:creationId xmlns:a16="http://schemas.microsoft.com/office/drawing/2014/main" id="{140B2D50-577F-1EFA-2275-657BF12828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32" y="5467214"/>
            <a:ext cx="1249271" cy="124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E1DC419-F60D-352A-8A0A-942A5ABDA0A0}"/>
              </a:ext>
            </a:extLst>
          </p:cNvPr>
          <p:cNvSpPr txBox="1"/>
          <p:nvPr/>
        </p:nvSpPr>
        <p:spPr>
          <a:xfrm>
            <a:off x="448235" y="1238250"/>
            <a:ext cx="5199528" cy="56938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Create a Flag to identify the student as an Educational Savings Account participant.</a:t>
            </a:r>
          </a:p>
          <a:p>
            <a:endParaRPr lang="en-US" sz="2800" dirty="0"/>
          </a:p>
          <a:p>
            <a:pPr marL="457200" indent="-457200">
              <a:buFont typeface="Arial"/>
              <a:buChar char="•"/>
            </a:pPr>
            <a:r>
              <a:rPr lang="en-US" sz="2800" dirty="0"/>
              <a:t>Flag – ESA: Educational Savings Account (ESA)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/>
              <a:t>Start Date: First day of school</a:t>
            </a:r>
            <a:endParaRPr lang="en-US"/>
          </a:p>
          <a:p>
            <a:pPr marL="457200" indent="-457200">
              <a:buFont typeface="Arial"/>
              <a:buChar char="•"/>
            </a:pPr>
            <a:endParaRPr lang="en-US" sz="2800" dirty="0"/>
          </a:p>
          <a:p>
            <a:r>
              <a:rPr lang="en-US" sz="2800" dirty="0"/>
              <a:t>*Continuing students do not need a new flag for the 25-26 year.</a:t>
            </a:r>
          </a:p>
          <a:p>
            <a:pPr marL="457200" indent="-457200">
              <a:buFont typeface="Arial"/>
              <a:buChar char="•"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B687ADC-372C-8321-8151-0463997A43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1827" y="1871383"/>
            <a:ext cx="5287803" cy="3417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940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D83B3-286A-18DF-DEA3-3C8995B87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F997C-4AD9-B75F-65DE-4A3474E3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609963"/>
            <a:ext cx="9875520" cy="53086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Rockwell"/>
              </a:rPr>
              <a:t>Infinite Campus Data Entry</a:t>
            </a:r>
            <a:endParaRPr lang="en-US" sz="3600" dirty="0">
              <a:latin typeface="Rockwell" panose="02060603020205020403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0F4D251-DA7D-E642-DD32-B70ED3CF6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104" y="1236593"/>
            <a:ext cx="9009680" cy="43848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" indent="0" algn="l">
              <a:buNone/>
            </a:pPr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Clr>
                <a:srgbClr val="002060"/>
              </a:buClr>
              <a:buNone/>
            </a:pPr>
            <a:endParaRPr lang="en-US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45870" indent="-285750">
              <a:spcBef>
                <a:spcPts val="0"/>
              </a:spcBef>
            </a:pPr>
            <a:endParaRPr lang="en-US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dirty="0">
              <a:solidFill>
                <a:srgbClr val="4472C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195405990">
            <a:extLst>
              <a:ext uri="{FF2B5EF4-FFF2-40B4-BE49-F238E27FC236}">
                <a16:creationId xmlns:a16="http://schemas.microsoft.com/office/drawing/2014/main" id="{FDA8A2D5-E5BA-C845-6C3E-213165EDC3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32" y="5467214"/>
            <a:ext cx="1249271" cy="124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3623107-DB1D-A663-6405-3F5ED17FCCF8}"/>
              </a:ext>
            </a:extLst>
          </p:cNvPr>
          <p:cNvSpPr txBox="1"/>
          <p:nvPr/>
        </p:nvSpPr>
        <p:spPr>
          <a:xfrm>
            <a:off x="224117" y="1490383"/>
            <a:ext cx="5165911" cy="46474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**Coming Soon!!</a:t>
            </a:r>
          </a:p>
          <a:p>
            <a:r>
              <a:rPr lang="en-US" sz="2400" dirty="0"/>
              <a:t>We are moving the identifier for Educational Savings Account students from Flags to Enrollment:</a:t>
            </a:r>
            <a:endParaRPr lang="en-US" sz="2400"/>
          </a:p>
          <a:p>
            <a:pPr marL="457200" indent="-457200">
              <a:buFont typeface="Wingdings"/>
              <a:buChar char="§"/>
            </a:pPr>
            <a:r>
              <a:rPr lang="en-US" sz="2400" dirty="0"/>
              <a:t>Doesn't require the extra step of creating a flag</a:t>
            </a:r>
          </a:p>
          <a:p>
            <a:pPr marL="457200" indent="-457200">
              <a:buFont typeface="Wingdings"/>
              <a:buChar char="§"/>
            </a:pPr>
            <a:r>
              <a:rPr lang="en-US" sz="2400" dirty="0"/>
              <a:t>Functions like other enrollment exceptions</a:t>
            </a:r>
          </a:p>
          <a:p>
            <a:pPr marL="457200" indent="-457200">
              <a:buFont typeface="Wingdings"/>
              <a:buChar char="§"/>
            </a:pPr>
            <a:r>
              <a:rPr lang="en-US" sz="2400" dirty="0"/>
              <a:t>We will contact districts when it's time to switch.</a:t>
            </a:r>
          </a:p>
          <a:p>
            <a:endParaRPr lang="en-US" sz="2800" dirty="0"/>
          </a:p>
          <a:p>
            <a:endParaRPr lang="en-US" sz="2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81B233A-F4DE-23C9-1BC8-EFA139AF96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3916" y="1489262"/>
            <a:ext cx="6188450" cy="432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459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98601-B833-ACF7-A288-F522DD0CE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02AF8-3906-833F-3932-4847759F2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609963"/>
            <a:ext cx="9875520" cy="53086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Rockwell"/>
              </a:rPr>
              <a:t>Infinite Campus Data Entry</a:t>
            </a:r>
            <a:endParaRPr lang="en-US" sz="3600" dirty="0">
              <a:latin typeface="Rockwell" panose="02060603020205020403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0C1D42-2570-BBBF-F73D-F907A9F5B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104" y="1236593"/>
            <a:ext cx="9009680" cy="43848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" indent="0" algn="l">
              <a:buNone/>
            </a:pPr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Clr>
                <a:srgbClr val="002060"/>
              </a:buClr>
              <a:buNone/>
            </a:pPr>
            <a:endParaRPr lang="en-US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45870" indent="-285750">
              <a:spcBef>
                <a:spcPts val="0"/>
              </a:spcBef>
            </a:pPr>
            <a:endParaRPr lang="en-US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dirty="0">
              <a:solidFill>
                <a:srgbClr val="4472C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195405990">
            <a:extLst>
              <a:ext uri="{FF2B5EF4-FFF2-40B4-BE49-F238E27FC236}">
                <a16:creationId xmlns:a16="http://schemas.microsoft.com/office/drawing/2014/main" id="{E6B36EDE-950F-BC3E-DD5C-7AEA9189C7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32" y="5467214"/>
            <a:ext cx="1249271" cy="124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B1A618F-3363-4BA2-92C4-D3E798523987}"/>
              </a:ext>
            </a:extLst>
          </p:cNvPr>
          <p:cNvSpPr txBox="1"/>
          <p:nvPr/>
        </p:nvSpPr>
        <p:spPr>
          <a:xfrm>
            <a:off x="739588" y="1714501"/>
            <a:ext cx="10477499" cy="28007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EDUCATE Unit (for Infinite Campus Questions)</a:t>
            </a:r>
          </a:p>
          <a:p>
            <a:endParaRPr lang="en-US" sz="2400" dirty="0"/>
          </a:p>
          <a:p>
            <a:r>
              <a:rPr lang="en-US" sz="2400" dirty="0">
                <a:hlinkClick r:id="rId4"/>
              </a:rPr>
              <a:t>opiaimhelp@mt.gov</a:t>
            </a:r>
            <a:endParaRPr lang="en-US" sz="2400" dirty="0"/>
          </a:p>
          <a:p>
            <a:r>
              <a:rPr lang="en-US" sz="2400" dirty="0"/>
              <a:t>(406) 444-3800 or (877) 424-6681</a:t>
            </a:r>
          </a:p>
          <a:p>
            <a:r>
              <a:rPr lang="en-US" sz="2400" dirty="0">
                <a:ea typeface="+mn-lt"/>
                <a:cs typeface="+mn-lt"/>
                <a:hlinkClick r:id="rId5"/>
              </a:rPr>
              <a:t>EDUCATE (Infinite Campus)</a:t>
            </a:r>
            <a:endParaRPr lang="en-US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913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609963"/>
            <a:ext cx="9875520" cy="53086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Rockwell" panose="02060603020205020403" pitchFamily="18" charset="0"/>
              </a:rPr>
              <a:t>What is the Education Savings Account?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71B0243-637A-8DE5-92C8-7ECF3E821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104" y="1399760"/>
            <a:ext cx="9327732" cy="4384813"/>
          </a:xfrm>
        </p:spPr>
        <p:txBody>
          <a:bodyPr>
            <a:normAutofit lnSpcReduction="10000"/>
          </a:bodyPr>
          <a:lstStyle/>
          <a:p>
            <a:pPr>
              <a:buClr>
                <a:schemeClr val="tx2"/>
              </a:buClr>
            </a:pPr>
            <a:r>
              <a:rPr lang="en-US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Education Savings Account is a reimbursement program for parents of a child with a disability under IDEA. The purpose of this program is to provide parents with more flexibility when it comes to their child’s education outside of a public school system. </a:t>
            </a:r>
          </a:p>
          <a:p>
            <a:pPr>
              <a:buClr>
                <a:schemeClr val="tx2"/>
              </a:buClr>
            </a:pPr>
            <a:r>
              <a:rPr lang="en-US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a student is determined eligible and enrolls in the ESA program, they cannot be enrolled in a Montana public school at the same time. If a student were to re-enroll back into a public school, then it would terminate them from the program and any future funding they would receive. </a:t>
            </a:r>
            <a:endParaRPr lang="en-US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buClr>
                <a:schemeClr val="tx2"/>
              </a:buClr>
            </a:pPr>
            <a:r>
              <a:rPr lang="en-US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If a student is approved for the program, funds will be deposited into the students trust account </a:t>
            </a:r>
            <a:r>
              <a:rPr lang="en-US" sz="1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monthly. The</a:t>
            </a:r>
            <a:r>
              <a:rPr lang="en-US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parent  of the approved ESA student can submit reimbursement requests for tutoring expenses, textbooks, tuition costs, or additional online courses that their child may require to succeed. For a full list of allowable and unallowable reimbursements, please visit our </a:t>
            </a:r>
            <a:r>
              <a:rPr lang="en-US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ESA website</a:t>
            </a:r>
            <a:r>
              <a:rPr lang="en-US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</a:p>
          <a:p>
            <a:pPr>
              <a:buClr>
                <a:schemeClr val="tx2"/>
              </a:buClr>
            </a:pPr>
            <a:r>
              <a:rPr lang="en-US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team at OPI will review the requests monthly to determine if the expenses are allowable before reimbursements are drawn from the student’s trust account. </a:t>
            </a:r>
          </a:p>
          <a:p>
            <a:pPr>
              <a:buClr>
                <a:schemeClr val="tx2"/>
              </a:buClr>
            </a:pPr>
            <a:r>
              <a:rPr lang="en-US" sz="1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the child remains enrolled in the ESA program, they will have access to these funds up until their 24</a:t>
            </a:r>
            <a:r>
              <a:rPr lang="en-US" sz="1800" baseline="30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birthday. </a:t>
            </a: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pic>
        <p:nvPicPr>
          <p:cNvPr id="6" name="Picture 195405990">
            <a:extLst>
              <a:ext uri="{FF2B5EF4-FFF2-40B4-BE49-F238E27FC236}">
                <a16:creationId xmlns:a16="http://schemas.microsoft.com/office/drawing/2014/main" id="{A9E3D55A-A577-019D-66C0-3FA263B57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32" y="5467214"/>
            <a:ext cx="1249271" cy="124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4077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609963"/>
            <a:ext cx="9875520" cy="53086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Rockwell" panose="02060603020205020403" pitchFamily="18" charset="0"/>
              </a:rPr>
              <a:t>What determines if a student is eligible for ESA?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71B0243-637A-8DE5-92C8-7ECF3E821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103" y="1409700"/>
            <a:ext cx="9188584" cy="4384813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</a:pPr>
            <a:r>
              <a:rPr lang="en-US" sz="1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be eligible for the ESA program in May 2025 and November 2025 students must:</a:t>
            </a:r>
          </a:p>
          <a:p>
            <a:pPr lvl="2">
              <a:buClr>
                <a:schemeClr val="tx2"/>
              </a:buClr>
            </a:pPr>
            <a:r>
              <a:rPr lang="en-US" sz="17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17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17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between the ages of 5-19 by September 10</a:t>
            </a:r>
            <a:r>
              <a:rPr lang="en-US" sz="1700" baseline="300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endParaRPr lang="en-US" sz="17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Clr>
                <a:schemeClr val="tx2"/>
              </a:buClr>
            </a:pPr>
            <a:r>
              <a:rPr lang="en-US" sz="17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 identified as a “child with a disability” under IDEA</a:t>
            </a:r>
          </a:p>
          <a:p>
            <a:pPr lvl="2">
              <a:buClr>
                <a:schemeClr val="tx2"/>
              </a:buClr>
            </a:pPr>
            <a:r>
              <a:rPr lang="en-US" sz="17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Have been enrolled in a Montana </a:t>
            </a:r>
            <a:r>
              <a:rPr lang="en-US" sz="17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public school in the 2024-2025 school year and counted for ANB purposes</a:t>
            </a:r>
          </a:p>
          <a:p>
            <a:pPr lvl="2">
              <a:buClr>
                <a:schemeClr val="tx2"/>
              </a:buClr>
            </a:pPr>
            <a:r>
              <a:rPr lang="en-US" sz="17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 eligible to enter kindergarten</a:t>
            </a:r>
          </a:p>
          <a:p>
            <a:pPr lvl="2">
              <a:buClr>
                <a:schemeClr val="tx2"/>
              </a:buClr>
            </a:pPr>
            <a:r>
              <a:rPr lang="en-US" sz="17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 a new to Montana resident</a:t>
            </a:r>
          </a:p>
          <a:p>
            <a:pPr>
              <a:buClr>
                <a:schemeClr val="tx2"/>
              </a:buClr>
            </a:pPr>
            <a:r>
              <a:rPr lang="en-US" sz="1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applying for the program, the parent is asked to provide a copy of the child’s IEP, evaluation report, or private place service plan from the school district to review. </a:t>
            </a:r>
          </a:p>
          <a:p>
            <a:pPr>
              <a:buClr>
                <a:schemeClr val="tx2"/>
              </a:buClr>
            </a:pPr>
            <a:r>
              <a:rPr lang="en-US" sz="1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Parent must provide two proof of residency documents to verify the students resident school district.</a:t>
            </a:r>
          </a:p>
          <a:p>
            <a:pPr>
              <a:buClr>
                <a:schemeClr val="tx2"/>
              </a:buClr>
            </a:pPr>
            <a:r>
              <a:rPr lang="en-US" sz="18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Parents will need to complete an address verification form for each year the student is enrolled in the program.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pic>
        <p:nvPicPr>
          <p:cNvPr id="6" name="Picture 195405990">
            <a:extLst>
              <a:ext uri="{FF2B5EF4-FFF2-40B4-BE49-F238E27FC236}">
                <a16:creationId xmlns:a16="http://schemas.microsoft.com/office/drawing/2014/main" id="{A9E3D55A-A577-019D-66C0-3FA263B57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32" y="5467214"/>
            <a:ext cx="1249271" cy="124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978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609963"/>
            <a:ext cx="9875520" cy="53086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Rockwell" panose="02060603020205020403" pitchFamily="18" charset="0"/>
              </a:rPr>
              <a:t>District Student Amounts: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71B0243-637A-8DE5-92C8-7ECF3E821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103" y="1310309"/>
            <a:ext cx="9245877" cy="4384813"/>
          </a:xfrm>
        </p:spPr>
        <p:txBody>
          <a:bodyPr>
            <a:normAutofit/>
          </a:bodyPr>
          <a:lstStyle/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pic>
        <p:nvPicPr>
          <p:cNvPr id="6" name="Picture 195405990">
            <a:extLst>
              <a:ext uri="{FF2B5EF4-FFF2-40B4-BE49-F238E27FC236}">
                <a16:creationId xmlns:a16="http://schemas.microsoft.com/office/drawing/2014/main" id="{A9E3D55A-A577-019D-66C0-3FA263B57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32" y="5467214"/>
            <a:ext cx="1249271" cy="124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C08E902-AF21-E87C-05B5-D2413C19B86E}"/>
              </a:ext>
            </a:extLst>
          </p:cNvPr>
          <p:cNvSpPr txBox="1"/>
          <p:nvPr/>
        </p:nvSpPr>
        <p:spPr>
          <a:xfrm>
            <a:off x="1012820" y="1429578"/>
            <a:ext cx="883685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District and student amounts for SY2025-2026 are located on our </a:t>
            </a: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ESA website</a:t>
            </a: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under </a:t>
            </a: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“What do school districts need to know?”</a:t>
            </a:r>
            <a:endParaRPr lang="en-US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Clr>
                <a:srgbClr val="002060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ESA students approved in the May application window:</a:t>
            </a:r>
          </a:p>
          <a:p>
            <a:pPr marL="1200150" lvl="2" indent="-285750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Receive full allocation award for SY25-26</a:t>
            </a:r>
          </a:p>
          <a:p>
            <a:pPr marL="1200150" lvl="2" indent="-285750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Payments will be split into 10 equal payments for the fiscal year. </a:t>
            </a:r>
          </a:p>
          <a:p>
            <a:pPr marL="742950" lvl="1" indent="-285750">
              <a:buClr>
                <a:srgbClr val="002060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ESA students approved in the November application window:</a:t>
            </a:r>
          </a:p>
          <a:p>
            <a:pPr marL="1200150" lvl="2" indent="-285750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Receive half allocation award for SY25-26</a:t>
            </a:r>
          </a:p>
          <a:p>
            <a:pPr marL="1200150" lvl="2" indent="-285750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Payments will be split into 5 equal payments for the remainder of the fiscal year. </a:t>
            </a:r>
            <a:endParaRPr lang="en-US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Clr>
                <a:srgbClr val="002060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Allocation amounts will be calculated each year and posted to the website. </a:t>
            </a:r>
          </a:p>
        </p:txBody>
      </p:sp>
    </p:spTree>
    <p:extLst>
      <p:ext uri="{BB962C8B-B14F-4D97-AF65-F5344CB8AC3E}">
        <p14:creationId xmlns:p14="http://schemas.microsoft.com/office/powerpoint/2010/main" val="948617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609963"/>
            <a:ext cx="9875520" cy="53086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Rockwell" panose="02060603020205020403" pitchFamily="18" charset="0"/>
              </a:rPr>
              <a:t>Payment Schedule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71B0243-637A-8DE5-92C8-7ECF3E821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103" y="1310309"/>
            <a:ext cx="9405588" cy="4384813"/>
          </a:xfrm>
        </p:spPr>
        <p:txBody>
          <a:bodyPr>
            <a:normAutofit/>
          </a:bodyPr>
          <a:lstStyle/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pic>
        <p:nvPicPr>
          <p:cNvPr id="6" name="Picture 195405990">
            <a:extLst>
              <a:ext uri="{FF2B5EF4-FFF2-40B4-BE49-F238E27FC236}">
                <a16:creationId xmlns:a16="http://schemas.microsoft.com/office/drawing/2014/main" id="{A9E3D55A-A577-019D-66C0-3FA263B57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32" y="5467214"/>
            <a:ext cx="1249271" cy="124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8323850-54B4-BBED-13B5-3F4A0DC48694}"/>
              </a:ext>
            </a:extLst>
          </p:cNvPr>
          <p:cNvSpPr txBox="1"/>
          <p:nvPr/>
        </p:nvSpPr>
        <p:spPr>
          <a:xfrm>
            <a:off x="1476103" y="1494185"/>
            <a:ext cx="969548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Districts will receive a monthly invoice from OPI following the distribution of the BASE aid payment. </a:t>
            </a:r>
          </a:p>
          <a:p>
            <a:pPr marL="742950" lvl="1" indent="-285750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invoice will include all students and remit total.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</a:pPr>
            <a:endParaRPr lang="en-US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Payments </a:t>
            </a: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need to be </a:t>
            </a: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remitted back to OPI by the 10</a:t>
            </a:r>
            <a:r>
              <a:rPr lang="en-US" baseline="300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each month. 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OPI will deposit the funds into the students trust account for reimbursement.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Funds will remain in the account and roll over each year.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</a:pPr>
            <a:endParaRPr lang="en-US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following fiscal year, new allocations will be awarded to each student. </a:t>
            </a:r>
          </a:p>
          <a:p>
            <a:pPr marL="742950" lvl="1" indent="-285750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Districts will be notified of new allocation awards for students continuing enrollment. </a:t>
            </a:r>
            <a:endParaRPr lang="en-US" dirty="0">
              <a:solidFill>
                <a:srgbClr val="4472C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168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609963"/>
            <a:ext cx="9875520" cy="53086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Rockwell" panose="02060603020205020403" pitchFamily="18" charset="0"/>
              </a:rPr>
              <a:t>School District Coding: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71B0243-637A-8DE5-92C8-7ECF3E821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103" y="1236593"/>
            <a:ext cx="9571383" cy="4384813"/>
          </a:xfrm>
        </p:spPr>
        <p:txBody>
          <a:bodyPr>
            <a:normAutofit/>
          </a:bodyPr>
          <a:lstStyle/>
          <a:p>
            <a:pPr marL="45720" indent="0" algn="l">
              <a:buNone/>
            </a:pPr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buClr>
                <a:schemeClr val="tx2"/>
              </a:buClr>
            </a:pPr>
            <a:r>
              <a:rPr lang="en-US" sz="1800" b="0" i="0" u="none" strike="noStrike" baseline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Fund: X01 General Fund </a:t>
            </a:r>
          </a:p>
          <a:p>
            <a:pPr>
              <a:buClr>
                <a:schemeClr val="tx2"/>
              </a:buClr>
            </a:pPr>
            <a:r>
              <a:rPr lang="en-US" sz="1800" b="0" i="0" u="none" strike="noStrike" baseline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 Code: 999 Transfers to OPI </a:t>
            </a:r>
          </a:p>
          <a:p>
            <a:pPr>
              <a:buClr>
                <a:schemeClr val="tx2"/>
              </a:buClr>
            </a:pPr>
            <a:r>
              <a:rPr lang="en-US" sz="1800" b="0" i="0" u="none" strike="noStrike" baseline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Function Code: 62XX Resource Transfers </a:t>
            </a:r>
          </a:p>
          <a:p>
            <a:pPr>
              <a:buClr>
                <a:schemeClr val="tx2"/>
              </a:buClr>
            </a:pPr>
            <a:r>
              <a:rPr lang="en-US" sz="1800" b="0" i="0" u="none" strike="noStrike" baseline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Object Code: 950 Transfer to the OPI for the ESA Program </a:t>
            </a:r>
          </a:p>
          <a:p>
            <a:pPr>
              <a:buClr>
                <a:schemeClr val="tx2"/>
              </a:buClr>
            </a:pPr>
            <a:endParaRPr lang="en-US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tx2"/>
              </a:buClr>
            </a:pPr>
            <a:r>
              <a:rPr lang="en-US" sz="18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Monthly invoices will include the coding to remit the funds back to the Office of Public Instruction. </a:t>
            </a:r>
            <a:endParaRPr lang="en-US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pic>
        <p:nvPicPr>
          <p:cNvPr id="6" name="Picture 195405990">
            <a:extLst>
              <a:ext uri="{FF2B5EF4-FFF2-40B4-BE49-F238E27FC236}">
                <a16:creationId xmlns:a16="http://schemas.microsoft.com/office/drawing/2014/main" id="{A9E3D55A-A577-019D-66C0-3FA263B57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32" y="5467214"/>
            <a:ext cx="1249271" cy="124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8235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609963"/>
            <a:ext cx="9875520" cy="53086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Rockwell" panose="02060603020205020403" pitchFamily="18" charset="0"/>
              </a:rPr>
              <a:t>What if the student is out of district or moved?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71B0243-637A-8DE5-92C8-7ECF3E821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1093" y="1140823"/>
            <a:ext cx="9039497" cy="4150415"/>
          </a:xfrm>
        </p:spPr>
        <p:txBody>
          <a:bodyPr>
            <a:normAutofit/>
          </a:bodyPr>
          <a:lstStyle/>
          <a:p>
            <a:pPr marL="45720" indent="0" algn="l">
              <a:buNone/>
            </a:pPr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buClr>
                <a:schemeClr val="tx2"/>
              </a:buClr>
            </a:pPr>
            <a:r>
              <a:rPr lang="en-US" sz="1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 </a:t>
            </a:r>
            <a:r>
              <a:rPr lang="en-US" sz="1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20-7-1709, MCA</a:t>
            </a:r>
            <a:r>
              <a:rPr lang="en-US" sz="1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the resident school district will remit payment to OPI for the ESA student.</a:t>
            </a:r>
          </a:p>
          <a:p>
            <a:pPr>
              <a:buClr>
                <a:schemeClr val="tx2"/>
              </a:buClr>
            </a:pPr>
            <a:r>
              <a:rPr lang="en-US" sz="18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Parents will be required to submit an address verification form to OPI each year the student is enrolled in the program. </a:t>
            </a:r>
            <a:endParaRPr lang="en-US" sz="14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tx2"/>
              </a:buClr>
            </a:pPr>
            <a:r>
              <a:rPr lang="en-US" sz="18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a student moved, the parent must need to supply OPI with two updated proof of residency documents.  </a:t>
            </a:r>
            <a:endParaRPr lang="en-US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dirty="0">
              <a:solidFill>
                <a:srgbClr val="4472C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195405990">
            <a:extLst>
              <a:ext uri="{FF2B5EF4-FFF2-40B4-BE49-F238E27FC236}">
                <a16:creationId xmlns:a16="http://schemas.microsoft.com/office/drawing/2014/main" id="{A9E3D55A-A577-019D-66C0-3FA263B57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32" y="5467214"/>
            <a:ext cx="1249271" cy="124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2345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2F772-A4AC-8C0E-5592-87F1BEC59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573248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Rockwell" panose="02060603020205020403" pitchFamily="18" charset="0"/>
              </a:rPr>
              <a:t>Year One Pre-Pay Form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EE1C9-9E43-05DB-9F2C-858880C93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392572"/>
            <a:ext cx="9872871" cy="4703428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A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new repayment option for districts participating in in the ESA program was 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passed during the 2025 legislative session. </a:t>
            </a:r>
          </a:p>
          <a:p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D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istricts may elect to have the OPI cover the ESA amount 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in the first year of a student's participation in the program in the school district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  <a:endParaRPr lang="en-US" sz="16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If this option is chosen, the districts BASE aid will be reduced in a future year by the amount originally provided, plus an inflationary adjustment set by the legislature. </a:t>
            </a: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O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ffers districts short term financial flexibility while requiring repayment once the student exits the ESA program. 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District’s must complete the ESA Year One Prepay form.</a:t>
            </a:r>
          </a:p>
          <a:p>
            <a:pPr lvl="1"/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Link to form: </a:t>
            </a:r>
            <a:r>
              <a:rPr lang="en-US" sz="1800" dirty="0">
                <a:solidFill>
                  <a:srgbClr val="467885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ESA Year One Prepay Form </a:t>
            </a: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signed letter from the board chair and authorized representative on official district letterhead must be uploaded within the form to indicate intent.	</a:t>
            </a:r>
          </a:p>
          <a:p>
            <a:pPr lvl="1"/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 ESA Year One Prepay form is required for each student. </a:t>
            </a:r>
          </a:p>
          <a:p>
            <a:pPr lvl="1"/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Forms are due back to OPI by August 29, 2025. </a:t>
            </a:r>
          </a:p>
        </p:txBody>
      </p:sp>
    </p:spTree>
    <p:extLst>
      <p:ext uri="{BB962C8B-B14F-4D97-AF65-F5344CB8AC3E}">
        <p14:creationId xmlns:p14="http://schemas.microsoft.com/office/powerpoint/2010/main" val="1151597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609963"/>
            <a:ext cx="9875520" cy="53086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Rockwell" panose="02060603020205020403" pitchFamily="18" charset="0"/>
              </a:rPr>
              <a:t>District Responsibilities: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71B0243-637A-8DE5-92C8-7ECF3E821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103" y="1140823"/>
            <a:ext cx="9432235" cy="4384813"/>
          </a:xfrm>
        </p:spPr>
        <p:txBody>
          <a:bodyPr>
            <a:normAutofit/>
          </a:bodyPr>
          <a:lstStyle/>
          <a:p>
            <a:pPr marL="45720" indent="0" algn="l">
              <a:buNone/>
            </a:pPr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spcBef>
                <a:spcPts val="0"/>
              </a:spcBef>
              <a:buClr>
                <a:srgbClr val="002060"/>
              </a:buClr>
            </a:pPr>
            <a:r>
              <a:rPr lang="en-US" sz="1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 that OPI receives payment back by the 10</a:t>
            </a:r>
            <a:r>
              <a:rPr lang="en-US" sz="1800" baseline="300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the month to be deposited into the students trust account for reimbursements.</a:t>
            </a:r>
          </a:p>
          <a:p>
            <a:pPr marL="285750" indent="-285750">
              <a:spcBef>
                <a:spcPts val="0"/>
              </a:spcBef>
              <a:buClr>
                <a:srgbClr val="002060"/>
              </a:buClr>
            </a:pPr>
            <a:endParaRPr lang="en-US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0"/>
              </a:spcBef>
              <a:buClr>
                <a:srgbClr val="002060"/>
              </a:buClr>
            </a:pPr>
            <a:r>
              <a:rPr lang="en-US" sz="1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a student were to enroll back into public school, the district will need to notify OPI as soon as possible as this terminates participation in ESA.</a:t>
            </a:r>
          </a:p>
          <a:p>
            <a:pPr marL="285750" indent="-285750">
              <a:spcBef>
                <a:spcPts val="0"/>
              </a:spcBef>
              <a:buClr>
                <a:srgbClr val="002060"/>
              </a:buClr>
            </a:pPr>
            <a:endParaRPr lang="en-US" sz="18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a SSID # (if the student does not have one)</a:t>
            </a:r>
          </a:p>
          <a:p>
            <a:pPr lvl="1"/>
            <a:r>
              <a:rPr lang="en-US" sz="18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to Montana students or students entering kindergarten.</a:t>
            </a:r>
            <a:endParaRPr lang="en-US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 enrollment to flag ESA students in AIM for ANB purposes.</a:t>
            </a:r>
          </a:p>
          <a:p>
            <a:pPr lvl="1"/>
            <a:r>
              <a:rPr lang="en-US" sz="16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AIMS Guidance</a:t>
            </a:r>
            <a:endParaRPr lang="en-US" sz="16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the year one prepay form is requested, an additional flag will need to be set up in AIM.  </a:t>
            </a:r>
          </a:p>
          <a:p>
            <a:pPr marL="274320" lvl="1" indent="0">
              <a:buNone/>
            </a:pPr>
            <a:endParaRPr lang="en-US" sz="16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74320" lvl="1" indent="0">
              <a:buNone/>
            </a:pPr>
            <a:endParaRPr lang="en-US" sz="16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195405990">
            <a:extLst>
              <a:ext uri="{FF2B5EF4-FFF2-40B4-BE49-F238E27FC236}">
                <a16:creationId xmlns:a16="http://schemas.microsoft.com/office/drawing/2014/main" id="{A9E3D55A-A577-019D-66C0-3FA263B57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32" y="5467214"/>
            <a:ext cx="1249271" cy="124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6207048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85775_Student does teacher does_v2.potx" id="{618315E5-C348-40CF-AD40-05C2F7C13378}" vid="{0C991BBE-F1C3-4926-9687-DBEAAE8C92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79B27744-7857-4992-B755-05855FC591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BF1ABED-93B7-45AC-A513-2CB1FF159A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6CA70E-ED75-4FF0-A862-8EF12B73775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Student does, teacher does</Template>
  <TotalTime>435</TotalTime>
  <Words>1281</Words>
  <Application>Microsoft Office PowerPoint</Application>
  <PresentationFormat>Widescreen</PresentationFormat>
  <Paragraphs>135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Corbel</vt:lpstr>
      <vt:lpstr>Rockwell</vt:lpstr>
      <vt:lpstr>Tahoma</vt:lpstr>
      <vt:lpstr>Times New Roman</vt:lpstr>
      <vt:lpstr>Wingdings</vt:lpstr>
      <vt:lpstr>Basis</vt:lpstr>
      <vt:lpstr>Education Savings Account</vt:lpstr>
      <vt:lpstr>What is the Education Savings Account?</vt:lpstr>
      <vt:lpstr>What determines if a student is eligible for ESA?</vt:lpstr>
      <vt:lpstr>District Student Amounts:</vt:lpstr>
      <vt:lpstr>Payment Schedule</vt:lpstr>
      <vt:lpstr>School District Coding:</vt:lpstr>
      <vt:lpstr>What if the student is out of district or moved?</vt:lpstr>
      <vt:lpstr>Year One Pre-Pay Form</vt:lpstr>
      <vt:lpstr>District Responsibilities:</vt:lpstr>
      <vt:lpstr>Office of Public Instruction’s Responsibilities:</vt:lpstr>
      <vt:lpstr>Infinite Campus Data Entry</vt:lpstr>
      <vt:lpstr>Infinite Campus Data Entry</vt:lpstr>
      <vt:lpstr>Infinite Campus Data Entry</vt:lpstr>
      <vt:lpstr>Infinite Campus Data Entry</vt:lpstr>
      <vt:lpstr>Infinite Campus Data Entry</vt:lpstr>
      <vt:lpstr>Infinite Campus Data Entry</vt:lpstr>
    </vt:vector>
  </TitlesOfParts>
  <Company>State of Montana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Williams, Whitney</dc:creator>
  <cp:lastModifiedBy>Williams, Whitney</cp:lastModifiedBy>
  <cp:revision>136</cp:revision>
  <dcterms:created xsi:type="dcterms:W3CDTF">2025-01-13T17:40:11Z</dcterms:created>
  <dcterms:modified xsi:type="dcterms:W3CDTF">2025-08-12T19:40:27Z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