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notesMasterIdLst>
    <p:notesMasterId r:id="rId13"/>
  </p:notesMasterIdLst>
  <p:sldIdLst>
    <p:sldId id="256" r:id="rId5"/>
    <p:sldId id="265" r:id="rId6"/>
    <p:sldId id="268" r:id="rId7"/>
    <p:sldId id="264" r:id="rId8"/>
    <p:sldId id="266" r:id="rId9"/>
    <p:sldId id="261" r:id="rId10"/>
    <p:sldId id="267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925D11F-9B78-4943-BDD1-2B5E8D8A7889}">
          <p14:sldIdLst>
            <p14:sldId id="256"/>
            <p14:sldId id="265"/>
            <p14:sldId id="268"/>
            <p14:sldId id="264"/>
            <p14:sldId id="266"/>
            <p14:sldId id="261"/>
            <p14:sldId id="267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89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68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D08F5A-C161-495C-8CCD-B0885D7D8683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92EDA70D-B1E8-4013-B58F-8C98FBD89846}">
      <dgm:prSet phldrT="[Text]"/>
      <dgm:spPr/>
      <dgm:t>
        <a:bodyPr/>
        <a:lstStyle/>
        <a:p>
          <a:r>
            <a:rPr lang="en-US" dirty="0"/>
            <a:t>Task Force</a:t>
          </a:r>
        </a:p>
      </dgm:t>
    </dgm:pt>
    <dgm:pt modelId="{64EF20CE-7937-4BD4-B171-06222A40F604}" type="parTrans" cxnId="{AC8C73FE-8AE1-42C2-809C-D613B39EAAA4}">
      <dgm:prSet/>
      <dgm:spPr/>
      <dgm:t>
        <a:bodyPr/>
        <a:lstStyle/>
        <a:p>
          <a:endParaRPr lang="en-US"/>
        </a:p>
      </dgm:t>
    </dgm:pt>
    <dgm:pt modelId="{0FDADAA8-7573-491D-9147-5D947CFE3214}" type="sibTrans" cxnId="{AC8C73FE-8AE1-42C2-809C-D613B39EAAA4}">
      <dgm:prSet/>
      <dgm:spPr/>
      <dgm:t>
        <a:bodyPr/>
        <a:lstStyle/>
        <a:p>
          <a:endParaRPr lang="en-US"/>
        </a:p>
      </dgm:t>
    </dgm:pt>
    <dgm:pt modelId="{D5E7F87F-3BE6-40A5-AB17-E39100942E23}">
      <dgm:prSet phldrT="[Text]" custT="1"/>
      <dgm:spPr/>
      <dgm:t>
        <a:bodyPr/>
        <a:lstStyle/>
        <a:p>
          <a:r>
            <a:rPr lang="en-US" sz="1400" dirty="0"/>
            <a:t>Reviews research and makes recommendations</a:t>
          </a:r>
          <a:r>
            <a:rPr lang="en-US" sz="1100" dirty="0"/>
            <a:t>.	</a:t>
          </a:r>
        </a:p>
      </dgm:t>
    </dgm:pt>
    <dgm:pt modelId="{E2841F76-645C-4EC5-8BFA-257A408B026D}" type="parTrans" cxnId="{870C5552-29E4-4FED-B7E6-6B38627103DA}">
      <dgm:prSet/>
      <dgm:spPr/>
      <dgm:t>
        <a:bodyPr/>
        <a:lstStyle/>
        <a:p>
          <a:endParaRPr lang="en-US"/>
        </a:p>
      </dgm:t>
    </dgm:pt>
    <dgm:pt modelId="{4C14BFED-E797-4AD2-88C2-581E618FDC1C}" type="sibTrans" cxnId="{870C5552-29E4-4FED-B7E6-6B38627103DA}">
      <dgm:prSet/>
      <dgm:spPr/>
      <dgm:t>
        <a:bodyPr/>
        <a:lstStyle/>
        <a:p>
          <a:endParaRPr lang="en-US"/>
        </a:p>
      </dgm:t>
    </dgm:pt>
    <dgm:pt modelId="{6FE28C86-18F4-4774-8573-A3393DCB4642}">
      <dgm:prSet phldrT="[Text]"/>
      <dgm:spPr/>
      <dgm:t>
        <a:bodyPr/>
        <a:lstStyle/>
        <a:p>
          <a:r>
            <a:rPr lang="en-US" dirty="0"/>
            <a:t>OPI Legal/</a:t>
          </a:r>
        </a:p>
        <a:p>
          <a:r>
            <a:rPr lang="en-US" dirty="0"/>
            <a:t>Communication Team</a:t>
          </a:r>
        </a:p>
      </dgm:t>
    </dgm:pt>
    <dgm:pt modelId="{94356BEC-E50B-42B3-A71D-EFE7415B226B}" type="parTrans" cxnId="{D9922E7E-879F-4271-9AE1-1B8F570B0383}">
      <dgm:prSet/>
      <dgm:spPr/>
      <dgm:t>
        <a:bodyPr/>
        <a:lstStyle/>
        <a:p>
          <a:endParaRPr lang="en-US"/>
        </a:p>
      </dgm:t>
    </dgm:pt>
    <dgm:pt modelId="{2BE74857-1A0C-4855-B966-D912F4372D9E}" type="sibTrans" cxnId="{D9922E7E-879F-4271-9AE1-1B8F570B0383}">
      <dgm:prSet/>
      <dgm:spPr/>
      <dgm:t>
        <a:bodyPr/>
        <a:lstStyle/>
        <a:p>
          <a:endParaRPr lang="en-US"/>
        </a:p>
      </dgm:t>
    </dgm:pt>
    <dgm:pt modelId="{13663040-B682-41CE-9439-E3702DF3BB70}">
      <dgm:prSet phldrT="[Text]" custT="1"/>
      <dgm:spPr/>
      <dgm:t>
        <a:bodyPr/>
        <a:lstStyle/>
        <a:p>
          <a:r>
            <a:rPr lang="en-US" sz="1400" dirty="0"/>
            <a:t>Crafts the wording for the recommendations.</a:t>
          </a:r>
        </a:p>
      </dgm:t>
    </dgm:pt>
    <dgm:pt modelId="{076B08DA-3699-40E6-AD2F-4F768528DBD4}" type="parTrans" cxnId="{E0F779D3-8F9D-4AA0-9BBA-8CA32F0A8D83}">
      <dgm:prSet/>
      <dgm:spPr/>
      <dgm:t>
        <a:bodyPr/>
        <a:lstStyle/>
        <a:p>
          <a:endParaRPr lang="en-US"/>
        </a:p>
      </dgm:t>
    </dgm:pt>
    <dgm:pt modelId="{061E0FDA-7E42-408C-B693-43F9E28ABC9B}" type="sibTrans" cxnId="{E0F779D3-8F9D-4AA0-9BBA-8CA32F0A8D83}">
      <dgm:prSet/>
      <dgm:spPr/>
      <dgm:t>
        <a:bodyPr/>
        <a:lstStyle/>
        <a:p>
          <a:endParaRPr lang="en-US"/>
        </a:p>
      </dgm:t>
    </dgm:pt>
    <dgm:pt modelId="{B0716DE3-AD00-499C-A9D1-DC11A6502FDD}">
      <dgm:prSet phldrT="[Text]"/>
      <dgm:spPr/>
      <dgm:t>
        <a:bodyPr/>
        <a:lstStyle/>
        <a:p>
          <a:r>
            <a:rPr lang="en-US" dirty="0"/>
            <a:t>Superintendent</a:t>
          </a:r>
        </a:p>
      </dgm:t>
    </dgm:pt>
    <dgm:pt modelId="{54CD81B8-7807-4B13-8DAC-343939F844E2}" type="parTrans" cxnId="{E70BDF51-E28C-4C2E-A4DC-63C1CE3010CD}">
      <dgm:prSet/>
      <dgm:spPr/>
      <dgm:t>
        <a:bodyPr/>
        <a:lstStyle/>
        <a:p>
          <a:endParaRPr lang="en-US"/>
        </a:p>
      </dgm:t>
    </dgm:pt>
    <dgm:pt modelId="{05395383-966C-423F-A0C5-9531ED14AB05}" type="sibTrans" cxnId="{E70BDF51-E28C-4C2E-A4DC-63C1CE3010CD}">
      <dgm:prSet/>
      <dgm:spPr/>
      <dgm:t>
        <a:bodyPr/>
        <a:lstStyle/>
        <a:p>
          <a:endParaRPr lang="en-US"/>
        </a:p>
      </dgm:t>
    </dgm:pt>
    <dgm:pt modelId="{D1EA5E9F-F201-4F5C-AB46-3B63119074F9}">
      <dgm:prSet phldrT="[Text]"/>
      <dgm:spPr/>
      <dgm:t>
        <a:bodyPr/>
        <a:lstStyle/>
        <a:p>
          <a:r>
            <a:rPr lang="en-US" dirty="0"/>
            <a:t>After the recommendations have been written by the legal/communication team they are sent back to the Task Force to review. From there the Superintendent takes to the Board of Public Ed. </a:t>
          </a:r>
        </a:p>
      </dgm:t>
    </dgm:pt>
    <dgm:pt modelId="{8AAD2019-58D8-499F-B25E-B34A4E1E76B2}" type="parTrans" cxnId="{18932D44-A966-4830-A996-A40CB51ED888}">
      <dgm:prSet/>
      <dgm:spPr/>
      <dgm:t>
        <a:bodyPr/>
        <a:lstStyle/>
        <a:p>
          <a:endParaRPr lang="en-US"/>
        </a:p>
      </dgm:t>
    </dgm:pt>
    <dgm:pt modelId="{E922C622-F416-4A0F-A2BB-DFE584A585E8}" type="sibTrans" cxnId="{18932D44-A966-4830-A996-A40CB51ED888}">
      <dgm:prSet/>
      <dgm:spPr/>
      <dgm:t>
        <a:bodyPr/>
        <a:lstStyle/>
        <a:p>
          <a:endParaRPr lang="en-US"/>
        </a:p>
      </dgm:t>
    </dgm:pt>
    <dgm:pt modelId="{9F1933CC-8ECF-4224-A160-8DCD45744825}" type="pres">
      <dgm:prSet presAssocID="{44D08F5A-C161-495C-8CCD-B0885D7D8683}" presName="rootnode" presStyleCnt="0">
        <dgm:presLayoutVars>
          <dgm:chMax/>
          <dgm:chPref/>
          <dgm:dir/>
          <dgm:animLvl val="lvl"/>
        </dgm:presLayoutVars>
      </dgm:prSet>
      <dgm:spPr/>
    </dgm:pt>
    <dgm:pt modelId="{EF697D50-12DD-4733-A2A3-D054D7F009F9}" type="pres">
      <dgm:prSet presAssocID="{92EDA70D-B1E8-4013-B58F-8C98FBD89846}" presName="composite" presStyleCnt="0"/>
      <dgm:spPr/>
    </dgm:pt>
    <dgm:pt modelId="{45280242-8556-4EC5-B26B-035E94C9E497}" type="pres">
      <dgm:prSet presAssocID="{92EDA70D-B1E8-4013-B58F-8C98FBD89846}" presName="bentUpArrow1" presStyleLbl="alignImgPlace1" presStyleIdx="0" presStyleCnt="2"/>
      <dgm:spPr/>
    </dgm:pt>
    <dgm:pt modelId="{81ADD3E6-C178-4826-B9C3-1B4F822EF8DF}" type="pres">
      <dgm:prSet presAssocID="{92EDA70D-B1E8-4013-B58F-8C98FBD89846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32B52521-8A16-4C59-A462-8B4BAA8081A5}" type="pres">
      <dgm:prSet presAssocID="{92EDA70D-B1E8-4013-B58F-8C98FBD89846}" presName="ChildText" presStyleLbl="revTx" presStyleIdx="0" presStyleCnt="3" custScaleX="245256" custLinFactNeighborX="92638" custLinFactNeighborY="10013">
        <dgm:presLayoutVars>
          <dgm:chMax val="0"/>
          <dgm:chPref val="0"/>
          <dgm:bulletEnabled val="1"/>
        </dgm:presLayoutVars>
      </dgm:prSet>
      <dgm:spPr/>
    </dgm:pt>
    <dgm:pt modelId="{50285F70-910A-4B3A-A38D-B7B1B569D125}" type="pres">
      <dgm:prSet presAssocID="{0FDADAA8-7573-491D-9147-5D947CFE3214}" presName="sibTrans" presStyleCnt="0"/>
      <dgm:spPr/>
    </dgm:pt>
    <dgm:pt modelId="{A1823254-C2BF-4C19-B669-3D69B8ED9479}" type="pres">
      <dgm:prSet presAssocID="{6FE28C86-18F4-4774-8573-A3393DCB4642}" presName="composite" presStyleCnt="0"/>
      <dgm:spPr/>
    </dgm:pt>
    <dgm:pt modelId="{0F66EA8D-12B8-4F78-A1C2-0A33C7B26E6A}" type="pres">
      <dgm:prSet presAssocID="{6FE28C86-18F4-4774-8573-A3393DCB4642}" presName="bentUpArrow1" presStyleLbl="alignImgPlace1" presStyleIdx="1" presStyleCnt="2"/>
      <dgm:spPr/>
    </dgm:pt>
    <dgm:pt modelId="{A3956431-24F8-448D-83FC-DD0A60568698}" type="pres">
      <dgm:prSet presAssocID="{6FE28C86-18F4-4774-8573-A3393DCB4642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</dgm:pt>
    <dgm:pt modelId="{6C4B1C3C-5295-4EF6-9246-A1C91CF1A306}" type="pres">
      <dgm:prSet presAssocID="{6FE28C86-18F4-4774-8573-A3393DCB4642}" presName="ChildText" presStyleLbl="revTx" presStyleIdx="1" presStyleCnt="3" custScaleX="248709" custLinFactNeighborX="83671" custLinFactNeighborY="-2228">
        <dgm:presLayoutVars>
          <dgm:chMax val="0"/>
          <dgm:chPref val="0"/>
          <dgm:bulletEnabled val="1"/>
        </dgm:presLayoutVars>
      </dgm:prSet>
      <dgm:spPr/>
    </dgm:pt>
    <dgm:pt modelId="{240AFDCD-0B05-45E0-AE9B-73707826D382}" type="pres">
      <dgm:prSet presAssocID="{2BE74857-1A0C-4855-B966-D912F4372D9E}" presName="sibTrans" presStyleCnt="0"/>
      <dgm:spPr/>
    </dgm:pt>
    <dgm:pt modelId="{40D87D96-332D-4F9E-83E8-5677B728888E}" type="pres">
      <dgm:prSet presAssocID="{B0716DE3-AD00-499C-A9D1-DC11A6502FDD}" presName="composite" presStyleCnt="0"/>
      <dgm:spPr/>
    </dgm:pt>
    <dgm:pt modelId="{D6A13DB9-AE19-4896-B5D4-7D72BE801322}" type="pres">
      <dgm:prSet presAssocID="{B0716DE3-AD00-499C-A9D1-DC11A6502FDD}" presName="ParentText" presStyleLbl="node1" presStyleIdx="2" presStyleCnt="3" custLinFactNeighborX="-19607" custLinFactNeighborY="-2157">
        <dgm:presLayoutVars>
          <dgm:chMax val="1"/>
          <dgm:chPref val="1"/>
          <dgm:bulletEnabled val="1"/>
        </dgm:presLayoutVars>
      </dgm:prSet>
      <dgm:spPr/>
    </dgm:pt>
    <dgm:pt modelId="{1AD58699-4610-4D12-830B-4833168D4219}" type="pres">
      <dgm:prSet presAssocID="{B0716DE3-AD00-499C-A9D1-DC11A6502FDD}" presName="FinalChildText" presStyleLbl="revTx" presStyleIdx="2" presStyleCnt="3" custScaleX="254335" custLinFactNeighborX="79118" custLinFactNeighborY="-846">
        <dgm:presLayoutVars>
          <dgm:chMax val="0"/>
          <dgm:chPref val="0"/>
          <dgm:bulletEnabled val="1"/>
        </dgm:presLayoutVars>
      </dgm:prSet>
      <dgm:spPr/>
    </dgm:pt>
  </dgm:ptLst>
  <dgm:cxnLst>
    <dgm:cxn modelId="{5792C822-8EBD-4445-8257-B722416BD7C9}" type="presOf" srcId="{13663040-B682-41CE-9439-E3702DF3BB70}" destId="{6C4B1C3C-5295-4EF6-9246-A1C91CF1A306}" srcOrd="0" destOrd="0" presId="urn:microsoft.com/office/officeart/2005/8/layout/StepDownProcess"/>
    <dgm:cxn modelId="{18932D44-A966-4830-A996-A40CB51ED888}" srcId="{B0716DE3-AD00-499C-A9D1-DC11A6502FDD}" destId="{D1EA5E9F-F201-4F5C-AB46-3B63119074F9}" srcOrd="0" destOrd="0" parTransId="{8AAD2019-58D8-499F-B25E-B34A4E1E76B2}" sibTransId="{E922C622-F416-4A0F-A2BB-DFE584A585E8}"/>
    <dgm:cxn modelId="{9E29BE65-8BAB-47EE-B3F5-ED8B851D61D8}" type="presOf" srcId="{D1EA5E9F-F201-4F5C-AB46-3B63119074F9}" destId="{1AD58699-4610-4D12-830B-4833168D4219}" srcOrd="0" destOrd="0" presId="urn:microsoft.com/office/officeart/2005/8/layout/StepDownProcess"/>
    <dgm:cxn modelId="{1860454F-4A31-40C8-BCAF-E64BCE1D55A5}" type="presOf" srcId="{44D08F5A-C161-495C-8CCD-B0885D7D8683}" destId="{9F1933CC-8ECF-4224-A160-8DCD45744825}" srcOrd="0" destOrd="0" presId="urn:microsoft.com/office/officeart/2005/8/layout/StepDownProcess"/>
    <dgm:cxn modelId="{E70BDF51-E28C-4C2E-A4DC-63C1CE3010CD}" srcId="{44D08F5A-C161-495C-8CCD-B0885D7D8683}" destId="{B0716DE3-AD00-499C-A9D1-DC11A6502FDD}" srcOrd="2" destOrd="0" parTransId="{54CD81B8-7807-4B13-8DAC-343939F844E2}" sibTransId="{05395383-966C-423F-A0C5-9531ED14AB05}"/>
    <dgm:cxn modelId="{870C5552-29E4-4FED-B7E6-6B38627103DA}" srcId="{92EDA70D-B1E8-4013-B58F-8C98FBD89846}" destId="{D5E7F87F-3BE6-40A5-AB17-E39100942E23}" srcOrd="0" destOrd="0" parTransId="{E2841F76-645C-4EC5-8BFA-257A408B026D}" sibTransId="{4C14BFED-E797-4AD2-88C2-581E618FDC1C}"/>
    <dgm:cxn modelId="{42262356-A87A-4169-B622-3D75E55EB47E}" type="presOf" srcId="{92EDA70D-B1E8-4013-B58F-8C98FBD89846}" destId="{81ADD3E6-C178-4826-B9C3-1B4F822EF8DF}" srcOrd="0" destOrd="0" presId="urn:microsoft.com/office/officeart/2005/8/layout/StepDownProcess"/>
    <dgm:cxn modelId="{D9922E7E-879F-4271-9AE1-1B8F570B0383}" srcId="{44D08F5A-C161-495C-8CCD-B0885D7D8683}" destId="{6FE28C86-18F4-4774-8573-A3393DCB4642}" srcOrd="1" destOrd="0" parTransId="{94356BEC-E50B-42B3-A71D-EFE7415B226B}" sibTransId="{2BE74857-1A0C-4855-B966-D912F4372D9E}"/>
    <dgm:cxn modelId="{C09FC594-B914-40DB-8F1D-D7AC6C71A4A2}" type="presOf" srcId="{6FE28C86-18F4-4774-8573-A3393DCB4642}" destId="{A3956431-24F8-448D-83FC-DD0A60568698}" srcOrd="0" destOrd="0" presId="urn:microsoft.com/office/officeart/2005/8/layout/StepDownProcess"/>
    <dgm:cxn modelId="{96C38FA0-18C7-4DAB-9FCC-9960086B239B}" type="presOf" srcId="{D5E7F87F-3BE6-40A5-AB17-E39100942E23}" destId="{32B52521-8A16-4C59-A462-8B4BAA8081A5}" srcOrd="0" destOrd="0" presId="urn:microsoft.com/office/officeart/2005/8/layout/StepDownProcess"/>
    <dgm:cxn modelId="{E0F779D3-8F9D-4AA0-9BBA-8CA32F0A8D83}" srcId="{6FE28C86-18F4-4774-8573-A3393DCB4642}" destId="{13663040-B682-41CE-9439-E3702DF3BB70}" srcOrd="0" destOrd="0" parTransId="{076B08DA-3699-40E6-AD2F-4F768528DBD4}" sibTransId="{061E0FDA-7E42-408C-B693-43F9E28ABC9B}"/>
    <dgm:cxn modelId="{ED22BEF1-FE76-4B2B-95CD-0DCAED6060A1}" type="presOf" srcId="{B0716DE3-AD00-499C-A9D1-DC11A6502FDD}" destId="{D6A13DB9-AE19-4896-B5D4-7D72BE801322}" srcOrd="0" destOrd="0" presId="urn:microsoft.com/office/officeart/2005/8/layout/StepDownProcess"/>
    <dgm:cxn modelId="{AC8C73FE-8AE1-42C2-809C-D613B39EAAA4}" srcId="{44D08F5A-C161-495C-8CCD-B0885D7D8683}" destId="{92EDA70D-B1E8-4013-B58F-8C98FBD89846}" srcOrd="0" destOrd="0" parTransId="{64EF20CE-7937-4BD4-B171-06222A40F604}" sibTransId="{0FDADAA8-7573-491D-9147-5D947CFE3214}"/>
    <dgm:cxn modelId="{00620235-E73B-45E1-B864-F1E98E6281BE}" type="presParOf" srcId="{9F1933CC-8ECF-4224-A160-8DCD45744825}" destId="{EF697D50-12DD-4733-A2A3-D054D7F009F9}" srcOrd="0" destOrd="0" presId="urn:microsoft.com/office/officeart/2005/8/layout/StepDownProcess"/>
    <dgm:cxn modelId="{9B26F4C9-55FE-4556-AC36-9666D30E8F0C}" type="presParOf" srcId="{EF697D50-12DD-4733-A2A3-D054D7F009F9}" destId="{45280242-8556-4EC5-B26B-035E94C9E497}" srcOrd="0" destOrd="0" presId="urn:microsoft.com/office/officeart/2005/8/layout/StepDownProcess"/>
    <dgm:cxn modelId="{C639DE3C-D873-4BDE-98C8-3BBE88E2C941}" type="presParOf" srcId="{EF697D50-12DD-4733-A2A3-D054D7F009F9}" destId="{81ADD3E6-C178-4826-B9C3-1B4F822EF8DF}" srcOrd="1" destOrd="0" presId="urn:microsoft.com/office/officeart/2005/8/layout/StepDownProcess"/>
    <dgm:cxn modelId="{8225E2D2-17C4-4B73-8C88-CD034C83C333}" type="presParOf" srcId="{EF697D50-12DD-4733-A2A3-D054D7F009F9}" destId="{32B52521-8A16-4C59-A462-8B4BAA8081A5}" srcOrd="2" destOrd="0" presId="urn:microsoft.com/office/officeart/2005/8/layout/StepDownProcess"/>
    <dgm:cxn modelId="{D74BF99D-4020-467B-9FF0-80491386219E}" type="presParOf" srcId="{9F1933CC-8ECF-4224-A160-8DCD45744825}" destId="{50285F70-910A-4B3A-A38D-B7B1B569D125}" srcOrd="1" destOrd="0" presId="urn:microsoft.com/office/officeart/2005/8/layout/StepDownProcess"/>
    <dgm:cxn modelId="{A9005F37-0876-4412-87DF-FE2C91B9890F}" type="presParOf" srcId="{9F1933CC-8ECF-4224-A160-8DCD45744825}" destId="{A1823254-C2BF-4C19-B669-3D69B8ED9479}" srcOrd="2" destOrd="0" presId="urn:microsoft.com/office/officeart/2005/8/layout/StepDownProcess"/>
    <dgm:cxn modelId="{3E688560-91C4-4E08-9009-13679F30960E}" type="presParOf" srcId="{A1823254-C2BF-4C19-B669-3D69B8ED9479}" destId="{0F66EA8D-12B8-4F78-A1C2-0A33C7B26E6A}" srcOrd="0" destOrd="0" presId="urn:microsoft.com/office/officeart/2005/8/layout/StepDownProcess"/>
    <dgm:cxn modelId="{5F9390D1-E5A4-48A8-ADD4-CF7E6D1C89F9}" type="presParOf" srcId="{A1823254-C2BF-4C19-B669-3D69B8ED9479}" destId="{A3956431-24F8-448D-83FC-DD0A60568698}" srcOrd="1" destOrd="0" presId="urn:microsoft.com/office/officeart/2005/8/layout/StepDownProcess"/>
    <dgm:cxn modelId="{F090C6CF-3369-44F7-BC6A-54E3D3DF8069}" type="presParOf" srcId="{A1823254-C2BF-4C19-B669-3D69B8ED9479}" destId="{6C4B1C3C-5295-4EF6-9246-A1C91CF1A306}" srcOrd="2" destOrd="0" presId="urn:microsoft.com/office/officeart/2005/8/layout/StepDownProcess"/>
    <dgm:cxn modelId="{962A8FD4-CDBB-4D9A-BA03-A11C9FBEB6D6}" type="presParOf" srcId="{9F1933CC-8ECF-4224-A160-8DCD45744825}" destId="{240AFDCD-0B05-45E0-AE9B-73707826D382}" srcOrd="3" destOrd="0" presId="urn:microsoft.com/office/officeart/2005/8/layout/StepDownProcess"/>
    <dgm:cxn modelId="{BD91F301-DDE6-4D08-AD34-892DC74D72C4}" type="presParOf" srcId="{9F1933CC-8ECF-4224-A160-8DCD45744825}" destId="{40D87D96-332D-4F9E-83E8-5677B728888E}" srcOrd="4" destOrd="0" presId="urn:microsoft.com/office/officeart/2005/8/layout/StepDownProcess"/>
    <dgm:cxn modelId="{7A8A0F00-0C07-4204-9E31-D460E2B3DA28}" type="presParOf" srcId="{40D87D96-332D-4F9E-83E8-5677B728888E}" destId="{D6A13DB9-AE19-4896-B5D4-7D72BE801322}" srcOrd="0" destOrd="0" presId="urn:microsoft.com/office/officeart/2005/8/layout/StepDownProcess"/>
    <dgm:cxn modelId="{944A6766-67F1-49F8-8A05-85B74DB0242C}" type="presParOf" srcId="{40D87D96-332D-4F9E-83E8-5677B728888E}" destId="{1AD58699-4610-4D12-830B-4833168D4219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280242-8556-4EC5-B26B-035E94C9E497}">
      <dsp:nvSpPr>
        <dsp:cNvPr id="0" name=""/>
        <dsp:cNvSpPr/>
      </dsp:nvSpPr>
      <dsp:spPr>
        <a:xfrm rot="5400000">
          <a:off x="1140648" y="1259112"/>
          <a:ext cx="1113576" cy="12677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ADD3E6-C178-4826-B9C3-1B4F822EF8DF}">
      <dsp:nvSpPr>
        <dsp:cNvPr id="0" name=""/>
        <dsp:cNvSpPr/>
      </dsp:nvSpPr>
      <dsp:spPr>
        <a:xfrm>
          <a:off x="845617" y="24690"/>
          <a:ext cx="1874607" cy="1312164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Task Force</a:t>
          </a:r>
        </a:p>
      </dsp:txBody>
      <dsp:txXfrm>
        <a:off x="909683" y="88756"/>
        <a:ext cx="1746475" cy="1184032"/>
      </dsp:txXfrm>
    </dsp:sp>
    <dsp:sp modelId="{32B52521-8A16-4C59-A462-8B4BAA8081A5}">
      <dsp:nvSpPr>
        <dsp:cNvPr id="0" name=""/>
        <dsp:cNvSpPr/>
      </dsp:nvSpPr>
      <dsp:spPr>
        <a:xfrm>
          <a:off x="2993043" y="256028"/>
          <a:ext cx="3343846" cy="1060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Reviews research and makes recommendations</a:t>
          </a:r>
          <a:r>
            <a:rPr lang="en-US" sz="1100" kern="1200" dirty="0"/>
            <a:t>.	</a:t>
          </a:r>
        </a:p>
      </dsp:txBody>
      <dsp:txXfrm>
        <a:off x="2993043" y="256028"/>
        <a:ext cx="3343846" cy="1060549"/>
      </dsp:txXfrm>
    </dsp:sp>
    <dsp:sp modelId="{0F66EA8D-12B8-4F78-A1C2-0A33C7B26E6A}">
      <dsp:nvSpPr>
        <dsp:cNvPr id="0" name=""/>
        <dsp:cNvSpPr/>
      </dsp:nvSpPr>
      <dsp:spPr>
        <a:xfrm rot="5400000">
          <a:off x="3170201" y="2733106"/>
          <a:ext cx="1113576" cy="12677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dk1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956431-24F8-448D-83FC-DD0A60568698}">
      <dsp:nvSpPr>
        <dsp:cNvPr id="0" name=""/>
        <dsp:cNvSpPr/>
      </dsp:nvSpPr>
      <dsp:spPr>
        <a:xfrm>
          <a:off x="2875171" y="1498684"/>
          <a:ext cx="1874607" cy="1312164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OPI Legal/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Communication Team</a:t>
          </a:r>
        </a:p>
      </dsp:txBody>
      <dsp:txXfrm>
        <a:off x="2939237" y="1562750"/>
        <a:ext cx="1746475" cy="1184032"/>
      </dsp:txXfrm>
    </dsp:sp>
    <dsp:sp modelId="{6C4B1C3C-5295-4EF6-9246-A1C91CF1A306}">
      <dsp:nvSpPr>
        <dsp:cNvPr id="0" name=""/>
        <dsp:cNvSpPr/>
      </dsp:nvSpPr>
      <dsp:spPr>
        <a:xfrm>
          <a:off x="4876800" y="1600200"/>
          <a:ext cx="3390925" cy="1060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Crafts the wording for the recommendations.</a:t>
          </a:r>
        </a:p>
      </dsp:txBody>
      <dsp:txXfrm>
        <a:off x="4876800" y="1600200"/>
        <a:ext cx="3390925" cy="1060549"/>
      </dsp:txXfrm>
    </dsp:sp>
    <dsp:sp modelId="{D6A13DB9-AE19-4896-B5D4-7D72BE801322}">
      <dsp:nvSpPr>
        <dsp:cNvPr id="0" name=""/>
        <dsp:cNvSpPr/>
      </dsp:nvSpPr>
      <dsp:spPr>
        <a:xfrm>
          <a:off x="4537170" y="2944374"/>
          <a:ext cx="1874607" cy="1312164"/>
        </a:xfrm>
        <a:prstGeom prst="roundRect">
          <a:avLst>
            <a:gd name="adj" fmla="val 1667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Superintendent</a:t>
          </a:r>
        </a:p>
      </dsp:txBody>
      <dsp:txXfrm>
        <a:off x="4601236" y="3008440"/>
        <a:ext cx="1746475" cy="1184032"/>
      </dsp:txXfrm>
    </dsp:sp>
    <dsp:sp modelId="{1AD58699-4610-4D12-830B-4833168D4219}">
      <dsp:nvSpPr>
        <dsp:cNvPr id="0" name=""/>
        <dsp:cNvSpPr/>
      </dsp:nvSpPr>
      <dsp:spPr>
        <a:xfrm>
          <a:off x="6572840" y="3088850"/>
          <a:ext cx="3467630" cy="1060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After the recommendations have been written by the legal/communication team they are sent back to the Task Force to review. From there the Superintendent takes to the Board of Public Ed. </a:t>
          </a:r>
        </a:p>
      </dsp:txBody>
      <dsp:txXfrm>
        <a:off x="6572840" y="3088850"/>
        <a:ext cx="3467630" cy="10605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8E5756-88E6-4BA0-B15D-A405397B57F4}" type="datetimeFigureOut">
              <a:rPr lang="en-US" smtClean="0"/>
              <a:t>8/16/2021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41AAC-192C-43A2-8E6B-1E8274ACC5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471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5628" y="4960137"/>
            <a:ext cx="6633972" cy="1463040"/>
          </a:xfrm>
        </p:spPr>
        <p:txBody>
          <a:bodyPr anchor="ctr">
            <a:normAutofit/>
          </a:bodyPr>
          <a:lstStyle>
            <a:lvl1pPr algn="r">
              <a:defRPr sz="4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8"/>
            <a:ext cx="3200400" cy="507012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59128" y="6470704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9FC1CC4A-BA1B-4A89-8784-4268B27B0BC7}" type="datetime1">
              <a:rPr lang="en-US" smtClean="0"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34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2pPr>
              <a:buClr>
                <a:schemeClr val="bg1">
                  <a:lumMod val="65000"/>
                </a:schemeClr>
              </a:buClr>
              <a:defRPr/>
            </a:lvl2pPr>
            <a:lvl3pPr>
              <a:buClr>
                <a:schemeClr val="bg1">
                  <a:lumMod val="65000"/>
                </a:schemeClr>
              </a:buClr>
              <a:defRPr/>
            </a:lvl3pPr>
            <a:lvl4pPr>
              <a:buClr>
                <a:schemeClr val="bg1">
                  <a:lumMod val="65000"/>
                </a:schemeClr>
              </a:buClr>
              <a:defRPr/>
            </a:lvl4pPr>
            <a:lvl5pPr>
              <a:buClr>
                <a:schemeClr val="bg1">
                  <a:lumMod val="65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1151128" y="6470704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9B082CF-CCF3-4A21-8218-D2F2FF5907D1}" type="datetime1">
              <a:rPr lang="en-US" smtClean="0"/>
              <a:t>8/16/2021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8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37334" y="6470704"/>
            <a:ext cx="973666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45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>
            <a:lvl2pPr>
              <a:buClr>
                <a:schemeClr val="bg1">
                  <a:lumMod val="50000"/>
                </a:schemeClr>
              </a:buClr>
              <a:defRPr/>
            </a:lvl2pPr>
            <a:lvl3pPr>
              <a:buClr>
                <a:schemeClr val="bg1">
                  <a:lumMod val="50000"/>
                </a:schemeClr>
              </a:buClr>
              <a:defRPr/>
            </a:lvl3pPr>
            <a:lvl4pPr>
              <a:buClr>
                <a:schemeClr val="bg1">
                  <a:lumMod val="50000"/>
                </a:schemeClr>
              </a:buClr>
              <a:defRPr/>
            </a:lvl4pPr>
            <a:lvl5pPr>
              <a:buClr>
                <a:schemeClr val="bg1">
                  <a:lumMod val="50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0" y="0"/>
            <a:ext cx="1069299" cy="106618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14300" y="5716324"/>
            <a:ext cx="1727200" cy="330200"/>
          </a:xfrm>
          <a:prstGeom prst="rect">
            <a:avLst/>
          </a:prstGeom>
        </p:spPr>
      </p:pic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-718152" y="2053595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957A9182-7AAF-423D-94AA-3390BB4A50E6}" type="datetime1">
              <a:rPr lang="en-US" smtClean="0"/>
              <a:t>8/16/2021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-942181" y="2640065"/>
            <a:ext cx="332708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>
          <a:xfrm rot="5400000">
            <a:off x="-127914" y="3816773"/>
            <a:ext cx="973666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52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008" y="4960137"/>
            <a:ext cx="6789592" cy="1463040"/>
          </a:xfrm>
        </p:spPr>
        <p:txBody>
          <a:bodyPr anchor="ctr">
            <a:normAutofit/>
          </a:bodyPr>
          <a:lstStyle>
            <a:lvl1pPr algn="r">
              <a:defRPr sz="4000" spc="100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551315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40008" y="6470704"/>
            <a:ext cx="2154142" cy="274320"/>
          </a:xfrm>
        </p:spPr>
        <p:txBody>
          <a:bodyPr/>
          <a:lstStyle>
            <a:lvl1pPr algn="l"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AA7BD9BE-2AA4-45DF-B408-56DD8FA416C7}" type="datetime1">
              <a:rPr lang="en-US" smtClean="0"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8128" y="2286000"/>
            <a:ext cx="9720071" cy="4023360"/>
          </a:xfrm>
        </p:spPr>
        <p:txBody>
          <a:bodyPr/>
          <a:lstStyle>
            <a:lvl2pPr marL="26517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Courier New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78128" y="6470704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91264AF-4A97-4161-854F-B79B79EDB559}" type="datetime1">
              <a:rPr lang="en-US" smtClean="0"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312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>
            <a:lvl2pPr marL="26517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>
            <a:lvl2pPr marL="26517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E7F59576-95A1-47D6-A1A1-0C60DB0B4D96}" type="datetime1">
              <a:rPr lang="en-US" smtClean="0"/>
              <a:t>8/16/2021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465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>
            <a:lvl2pPr marL="265176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>
            <a:lvl2pPr marL="265176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A2983373-EE4B-44F8-A293-219BE7C227C5}" type="datetime1">
              <a:rPr lang="en-US" smtClean="0"/>
              <a:t>8/16/2021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76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DBD2250E-6F24-4943-90BF-8092AE484820}" type="datetime1">
              <a:rPr lang="en-US" smtClean="0"/>
              <a:t>8/16/2021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257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838A5FE4-014F-4695-B010-D70F11725A96}" type="datetime1">
              <a:rPr lang="en-US" smtClean="0"/>
              <a:t>8/16/2021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29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buClr>
                <a:schemeClr val="bg1">
                  <a:lumMod val="50000"/>
                </a:schemeClr>
              </a:buClr>
              <a:defRPr sz="2000"/>
            </a:lvl2pPr>
            <a:lvl3pPr>
              <a:buClr>
                <a:schemeClr val="bg1">
                  <a:lumMod val="50000"/>
                </a:schemeClr>
              </a:buClr>
              <a:defRPr sz="1600"/>
            </a:lvl3pPr>
            <a:lvl4pPr>
              <a:buClr>
                <a:schemeClr val="bg1">
                  <a:lumMod val="50000"/>
                </a:schemeClr>
              </a:buClr>
              <a:defRPr sz="1600"/>
            </a:lvl4pPr>
            <a:lvl5pPr>
              <a:buClr>
                <a:schemeClr val="bg1">
                  <a:lumMod val="50000"/>
                </a:schemeClr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EA64DAA9-90D2-4090-B831-D4C61637E970}" type="datetime1">
              <a:rPr lang="en-US" smtClean="0"/>
              <a:t>8/16/2021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681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2544" y="4960138"/>
            <a:ext cx="6567055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6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>
          <a:xfrm>
            <a:off x="1151128" y="6470704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EA41357D-1246-4291-ABAF-3AC2271437A1}" type="datetime1">
              <a:rPr lang="en-US" smtClean="0"/>
              <a:t>8/16/2021</a:t>
            </a:fld>
            <a:endParaRPr lang="en-US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8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37334" y="6470704"/>
            <a:ext cx="973666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2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51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fld id="{50FFC7FA-791E-4F4F-877B-67503E059D3B}" type="datetime1">
              <a:rPr lang="en-US" smtClean="0"/>
              <a:t>8/16/2021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222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81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1" r:id="rId2"/>
    <p:sldLayoutId id="2147483722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bg1">
            <a:lumMod val="50000"/>
          </a:schemeClr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bg1">
            <a:lumMod val="50000"/>
          </a:schemeClr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bg1">
            <a:lumMod val="50000"/>
          </a:schemeClr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bg1">
            <a:lumMod val="50000"/>
          </a:schemeClr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Crystal.Andrews@mt.gov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Chapter 57 review and recommendations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overview and updates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Advocates Meeting</a:t>
            </a:r>
          </a:p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August 17,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9E959D-26A3-48A9-8690-AF7BA72BC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14DAEF-FDAE-473C-9B3D-CEF46143AC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1205" y="0"/>
            <a:ext cx="4549589" cy="4549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04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1BAEC-B4E9-42E6-BBE7-DD7CD7B74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75519AC-0FCE-4F74-A9E0-2DF8299A42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2088" y="2034053"/>
            <a:ext cx="5178430" cy="4771791"/>
          </a:xfrm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en-US" dirty="0"/>
              <a:t>Task Force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6F662-4AAD-45AC-809F-C3CB6C8D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84163" y="2034053"/>
            <a:ext cx="5352077" cy="4771790"/>
          </a:xfrm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/>
              <a:t>Focus Group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0F4C30-FE60-49B8-B914-A727B0B7A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7379692-11FC-4041-90B2-147652A169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759022"/>
              </p:ext>
            </p:extLst>
          </p:nvPr>
        </p:nvGraphicFramePr>
        <p:xfrm>
          <a:off x="770787" y="2767726"/>
          <a:ext cx="1778000" cy="25012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8000">
                  <a:extLst>
                    <a:ext uri="{9D8B030D-6E8A-4147-A177-3AD203B41FA5}">
                      <a16:colId xmlns:a16="http://schemas.microsoft.com/office/drawing/2014/main" val="333440371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Heather Jarrett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056818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McCall Flynn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20958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Shaun Scott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02771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Erica Allen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06873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Phillip Corbett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71998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Byron Woods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768746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Diane Fladmo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83886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Christine Eggar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753622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Nick D Schumacher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956771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Mike Perry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551308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Sue Corrigan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650364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Valerie Fowler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465138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Kerry Dattilo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138738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A6290D8-5182-47FF-B8C9-F0E199CA7B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773375"/>
              </p:ext>
            </p:extLst>
          </p:nvPr>
        </p:nvGraphicFramePr>
        <p:xfrm>
          <a:off x="770787" y="5275060"/>
          <a:ext cx="1778000" cy="577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8000">
                  <a:extLst>
                    <a:ext uri="{9D8B030D-6E8A-4147-A177-3AD203B41FA5}">
                      <a16:colId xmlns:a16="http://schemas.microsoft.com/office/drawing/2014/main" val="26205981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Corrina L Guardipee-Hall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03660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Dan Schmidt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2245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Dean Jardee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1494304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238A30F-A12A-44D4-BCAD-82D7BAE494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1351191"/>
              </p:ext>
            </p:extLst>
          </p:nvPr>
        </p:nvGraphicFramePr>
        <p:xfrm>
          <a:off x="770787" y="5821088"/>
          <a:ext cx="1778000" cy="7696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8000">
                  <a:extLst>
                    <a:ext uri="{9D8B030D-6E8A-4147-A177-3AD203B41FA5}">
                      <a16:colId xmlns:a16="http://schemas.microsoft.com/office/drawing/2014/main" val="381854150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Sharon Carroll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30682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John Melick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869396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Jule Walker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949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Gary Carmichael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4465817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541F9E5-45B0-4CEF-A2B0-548EB883C9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502896"/>
              </p:ext>
            </p:extLst>
          </p:nvPr>
        </p:nvGraphicFramePr>
        <p:xfrm>
          <a:off x="770787" y="2398622"/>
          <a:ext cx="1778000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8000">
                  <a:extLst>
                    <a:ext uri="{9D8B030D-6E8A-4147-A177-3AD203B41FA5}">
                      <a16:colId xmlns:a16="http://schemas.microsoft.com/office/drawing/2014/main" val="6230856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Dylan Klapmeier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78346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Angela McLean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469816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FEB8767-2D3B-415E-9A02-8AE6ABABCB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071364"/>
              </p:ext>
            </p:extLst>
          </p:nvPr>
        </p:nvGraphicFramePr>
        <p:xfrm>
          <a:off x="5914838" y="2581950"/>
          <a:ext cx="1282700" cy="3278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2700">
                  <a:extLst>
                    <a:ext uri="{9D8B030D-6E8A-4147-A177-3AD203B41FA5}">
                      <a16:colId xmlns:a16="http://schemas.microsoft.com/office/drawing/2014/main" val="248005741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Kathryn Wright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29442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Theresa Keel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53832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Darin Hannum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508972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Scott Kinney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854035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Nicole Simonsen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14442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Tina Blair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475269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Tim Norbeck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661453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Michele Paine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92192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Shay Kidd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035311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Kristine Steinberg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95317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Katie McCrea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073973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Shelly Weight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460731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Melanie Cutietta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849477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Kerri Cobb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57013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Noelle Harper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64169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Michael Cooper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24890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Dennis </a:t>
                      </a:r>
                      <a:r>
                        <a:rPr lang="en-US" sz="1200" u="none" strike="noStrike" dirty="0" err="1">
                          <a:effectLst/>
                        </a:rPr>
                        <a:t>Derke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5064875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35F59E7A-CB34-4E63-9A9C-C35A739806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082375"/>
              </p:ext>
            </p:extLst>
          </p:nvPr>
        </p:nvGraphicFramePr>
        <p:xfrm>
          <a:off x="7192772" y="2581949"/>
          <a:ext cx="3975100" cy="3278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75100">
                  <a:extLst>
                    <a:ext uri="{9D8B030D-6E8A-4147-A177-3AD203B41FA5}">
                      <a16:colId xmlns:a16="http://schemas.microsoft.com/office/drawing/2014/main" val="3859127055"/>
                    </a:ext>
                  </a:extLst>
                </a:gridCol>
              </a:tblGrid>
              <a:tr h="19050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public educator, grades 1-3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440603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Superintendent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85346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Superintendent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64583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Superintendent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942428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K-12 Principal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527637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Middle school principal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728672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Superintendent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725373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Principal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71826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Asst Professor of Education- Mathematics at UM Western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675489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Licensure and Assessment Manager, Parent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427740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09639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7-12 Principal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39882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Research Librarian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26524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Teacher Librarian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306625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Teacher Librarian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806286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 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46187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103053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4424B75D-E9CE-4613-9FFA-CE038FC4BC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985122"/>
              </p:ext>
            </p:extLst>
          </p:nvPr>
        </p:nvGraphicFramePr>
        <p:xfrm>
          <a:off x="2543767" y="2405737"/>
          <a:ext cx="2743200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361246522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Governor's Office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79289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Montana University System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3467069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D6BBE213-FFF6-44BC-AC12-DEAFD9667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336374"/>
              </p:ext>
            </p:extLst>
          </p:nvPr>
        </p:nvGraphicFramePr>
        <p:xfrm>
          <a:off x="2543767" y="2766176"/>
          <a:ext cx="2743200" cy="25012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26205686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Superintendent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061851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Executive Director, BPE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678301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Trustee / Region 8 Director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33773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Superintendent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24009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Teacher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24415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Principal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456136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Director of Public Policy MFPE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426366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Supt.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76267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Superintendent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11392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Superintendent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65971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Trustee- Retired Spec. Ed. teacher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368733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Trustee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66247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HR Director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14729363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3AB9D43E-B9C8-44E0-BA11-52FC33475F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836808"/>
              </p:ext>
            </p:extLst>
          </p:nvPr>
        </p:nvGraphicFramePr>
        <p:xfrm>
          <a:off x="2532671" y="5265648"/>
          <a:ext cx="2743200" cy="577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55153422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Superintendent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25232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Superintendent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02989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PTA President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7513674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61EAF6BD-1474-4ED8-ABAC-4E48627759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963392"/>
              </p:ext>
            </p:extLst>
          </p:nvPr>
        </p:nvGraphicFramePr>
        <p:xfrm>
          <a:off x="2521575" y="5821088"/>
          <a:ext cx="2743200" cy="7696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153399274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High School Math Teacher-retired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23739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Director Field Placement and Licesnure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426324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MTSBA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52638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Parent   /  Teacher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0193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9098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98D6B-465E-429F-A9C5-93AEAE33F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F9128E-3764-4348-AC7A-FBEE4C74F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1F7A519-7D3F-48EF-A08A-22ECCB092C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861035"/>
              </p:ext>
            </p:extLst>
          </p:nvPr>
        </p:nvGraphicFramePr>
        <p:xfrm>
          <a:off x="1219199" y="1828800"/>
          <a:ext cx="10040471" cy="4309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0914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81013-C08B-41C3-ABB8-3B968A6BB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79ADAC-9FAC-4C6E-AE87-1DD72741D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36E99E69-31D0-4E5E-B479-93E1211589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1961215"/>
              </p:ext>
            </p:extLst>
          </p:nvPr>
        </p:nvGraphicFramePr>
        <p:xfrm>
          <a:off x="1278129" y="2473036"/>
          <a:ext cx="9133564" cy="2930236"/>
        </p:xfrm>
        <a:graphic>
          <a:graphicData uri="http://schemas.openxmlformats.org/drawingml/2006/table">
            <a:tbl>
              <a:tblPr/>
              <a:tblGrid>
                <a:gridCol w="1136435">
                  <a:extLst>
                    <a:ext uri="{9D8B030D-6E8A-4147-A177-3AD203B41FA5}">
                      <a16:colId xmlns:a16="http://schemas.microsoft.com/office/drawing/2014/main" val="1994198182"/>
                    </a:ext>
                  </a:extLst>
                </a:gridCol>
                <a:gridCol w="1262704">
                  <a:extLst>
                    <a:ext uri="{9D8B030D-6E8A-4147-A177-3AD203B41FA5}">
                      <a16:colId xmlns:a16="http://schemas.microsoft.com/office/drawing/2014/main" val="3856946971"/>
                    </a:ext>
                  </a:extLst>
                </a:gridCol>
                <a:gridCol w="1388975">
                  <a:extLst>
                    <a:ext uri="{9D8B030D-6E8A-4147-A177-3AD203B41FA5}">
                      <a16:colId xmlns:a16="http://schemas.microsoft.com/office/drawing/2014/main" val="4077414691"/>
                    </a:ext>
                  </a:extLst>
                </a:gridCol>
                <a:gridCol w="1641516">
                  <a:extLst>
                    <a:ext uri="{9D8B030D-6E8A-4147-A177-3AD203B41FA5}">
                      <a16:colId xmlns:a16="http://schemas.microsoft.com/office/drawing/2014/main" val="364097473"/>
                    </a:ext>
                  </a:extLst>
                </a:gridCol>
                <a:gridCol w="1957192">
                  <a:extLst>
                    <a:ext uri="{9D8B030D-6E8A-4147-A177-3AD203B41FA5}">
                      <a16:colId xmlns:a16="http://schemas.microsoft.com/office/drawing/2014/main" val="2237204707"/>
                    </a:ext>
                  </a:extLst>
                </a:gridCol>
                <a:gridCol w="1746742">
                  <a:extLst>
                    <a:ext uri="{9D8B030D-6E8A-4147-A177-3AD203B41FA5}">
                      <a16:colId xmlns:a16="http://schemas.microsoft.com/office/drawing/2014/main" val="2410949803"/>
                    </a:ext>
                  </a:extLst>
                </a:gridCol>
              </a:tblGrid>
              <a:tr h="994071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2400"/>
                        </a:spcBef>
                        <a:spcAft>
                          <a:spcPts val="600"/>
                        </a:spcAft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Priority Topics</a:t>
                      </a:r>
                      <a:endParaRPr lang="en-US" b="1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2400"/>
                        </a:spcBef>
                        <a:spcAft>
                          <a:spcPts val="600"/>
                        </a:spcAft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Research/Review</a:t>
                      </a:r>
                      <a:endParaRPr lang="en-US" b="1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2400"/>
                        </a:spcBef>
                        <a:spcAft>
                          <a:spcPts val="600"/>
                        </a:spcAft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Draft Superintendent’s Recommendation</a:t>
                      </a:r>
                      <a:endParaRPr lang="en-US" b="1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2400"/>
                        </a:spcBef>
                        <a:spcAft>
                          <a:spcPts val="600"/>
                        </a:spcAft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OPI Task Force</a:t>
                      </a:r>
                      <a:endParaRPr lang="en-US" b="1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2400"/>
                        </a:spcBef>
                        <a:spcAft>
                          <a:spcPts val="600"/>
                        </a:spcAft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Board of Public Education</a:t>
                      </a:r>
                      <a:endParaRPr lang="en-US" b="1">
                        <a:effectLst/>
                      </a:endParaRPr>
                    </a:p>
                    <a:p>
                      <a:pPr algn="ctr" rtl="0" fontAlgn="ctr">
                        <a:spcBef>
                          <a:spcPts val="2400"/>
                        </a:spcBef>
                        <a:spcAft>
                          <a:spcPts val="600"/>
                        </a:spcAft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MAPA</a:t>
                      </a:r>
                      <a:endParaRPr lang="en-US" b="1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2400"/>
                        </a:spcBef>
                        <a:spcAft>
                          <a:spcPts val="600"/>
                        </a:spcAft>
                      </a:pP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Effective or Implementation Date</a:t>
                      </a:r>
                      <a:endParaRPr lang="en-US" b="1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5114763"/>
                  </a:ext>
                </a:extLst>
              </a:tr>
              <a:tr h="1936165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Flexibility and non-traditional teacher preparation</a:t>
                      </a:r>
                      <a:endParaRPr lang="en-US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br>
                        <a:rPr lang="en-US">
                          <a:effectLst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November 2020- February  2021</a:t>
                      </a:r>
                      <a:endParaRPr lang="en-US">
                        <a:effectLst/>
                      </a:endParaRPr>
                    </a:p>
                    <a:p>
                      <a:pPr fontAlgn="ctr"/>
                      <a:br>
                        <a:rPr lang="en-US">
                          <a:effectLst/>
                        </a:rPr>
                      </a:br>
                      <a:endParaRPr lang="en-US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March - June 2021</a:t>
                      </a:r>
                      <a:endParaRPr lang="en-US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Task Force and CSPAC Review</a:t>
                      </a:r>
                      <a:endParaRPr lang="en-US">
                        <a:effectLst/>
                      </a:endParaRPr>
                    </a:p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 2021- August 2021 </a:t>
                      </a:r>
                      <a:endParaRPr lang="en-US">
                        <a:effectLst/>
                      </a:endParaRPr>
                    </a:p>
                    <a:p>
                      <a:pPr fontAlgn="ctr"/>
                      <a:br>
                        <a:rPr lang="en-US">
                          <a:effectLst/>
                        </a:rPr>
                      </a:br>
                      <a:endParaRPr lang="en-US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September 2021 - January 2022</a:t>
                      </a:r>
                      <a:endParaRPr lang="en-US">
                        <a:effectLst/>
                      </a:endParaRPr>
                    </a:p>
                    <a:p>
                      <a:pPr fontAlgn="ctr"/>
                      <a:br>
                        <a:rPr lang="en-US">
                          <a:effectLst/>
                        </a:rPr>
                      </a:br>
                      <a:endParaRPr lang="en-US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Upon Adoption, Implementation Defined in Rule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747944"/>
                  </a:ext>
                </a:extLst>
              </a:tr>
            </a:tbl>
          </a:graphicData>
        </a:graphic>
      </p:graphicFrame>
      <p:sp>
        <p:nvSpPr>
          <p:cNvPr id="9" name="Rectangle 1">
            <a:extLst>
              <a:ext uri="{FF2B5EF4-FFF2-40B4-BE49-F238E27FC236}">
                <a16:creationId xmlns:a16="http://schemas.microsoft.com/office/drawing/2014/main" id="{C4991037-D8D7-40C0-8D40-8F21524C5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89891" y="-684400"/>
            <a:ext cx="13468849" cy="584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304704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B8A6FF52-B559-4DFF-A901-8719541E9A53}"/>
              </a:ext>
            </a:extLst>
          </p:cNvPr>
          <p:cNvSpPr/>
          <p:nvPr/>
        </p:nvSpPr>
        <p:spPr>
          <a:xfrm rot="11158837">
            <a:off x="7260650" y="4586571"/>
            <a:ext cx="584524" cy="1201271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098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E6E94-8B30-4BBA-9CAA-42BEDA23D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D3A4F-A286-4461-81AF-E2980001F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B967986-8994-4575-9A47-B61BB02368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1669091"/>
              </p:ext>
            </p:extLst>
          </p:nvPr>
        </p:nvGraphicFramePr>
        <p:xfrm>
          <a:off x="1193800" y="1808857"/>
          <a:ext cx="10484006" cy="4581562"/>
        </p:xfrm>
        <a:graphic>
          <a:graphicData uri="http://schemas.openxmlformats.org/drawingml/2006/table">
            <a:tbl>
              <a:tblPr/>
              <a:tblGrid>
                <a:gridCol w="3823236">
                  <a:extLst>
                    <a:ext uri="{9D8B030D-6E8A-4147-A177-3AD203B41FA5}">
                      <a16:colId xmlns:a16="http://schemas.microsoft.com/office/drawing/2014/main" val="3296012849"/>
                    </a:ext>
                  </a:extLst>
                </a:gridCol>
                <a:gridCol w="6660770">
                  <a:extLst>
                    <a:ext uri="{9D8B030D-6E8A-4147-A177-3AD203B41FA5}">
                      <a16:colId xmlns:a16="http://schemas.microsoft.com/office/drawing/2014/main" val="1371192221"/>
                    </a:ext>
                  </a:extLst>
                </a:gridCol>
              </a:tblGrid>
              <a:tr h="341355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Topic/Issue</a:t>
                      </a:r>
                      <a:endParaRPr lang="en-US">
                        <a:effectLst/>
                      </a:endParaRPr>
                    </a:p>
                  </a:txBody>
                  <a:tcPr marL="95250" marR="95250" marT="47625" marB="47625" anchor="ctr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High-Level Recommendation(s)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 anchor="ctr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168318"/>
                  </a:ext>
                </a:extLst>
              </a:tr>
              <a:tr h="53842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Counselor-to-administrator pathway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(Re-)open pathway to Montana administrative licensure for school counselors 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en-US" sz="1600" b="0" i="1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Passed by vote July 8)</a:t>
                      </a:r>
                      <a:endParaRPr lang="en-US" sz="1600" dirty="0">
                        <a:effectLst/>
                        <a:highlight>
                          <a:srgbClr val="FFFF00"/>
                        </a:highlight>
                      </a:endParaRPr>
                    </a:p>
                  </a:txBody>
                  <a:tcPr marL="95250" marR="95250" marT="47625" marB="476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255671"/>
                  </a:ext>
                </a:extLst>
              </a:tr>
              <a:tr h="225480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 of state teachers 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47625" marB="476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 6 credit hours requirement: provide guidance on acceptable courses, explore flexibility and alternatives for how those credits can be earned (e.g., HUB, align to renewal credit policies) </a:t>
                      </a:r>
                    </a:p>
                    <a:p>
                      <a:pPr marL="285750" indent="-2857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Review 5-year experience requirement for applicants  from alternative programs and consider reducing to 3 years to align with chapter. </a:t>
                      </a:r>
                    </a:p>
                    <a:p>
                      <a:pPr marL="285750" indent="-2857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Remove Praxis requirement for out of state applicants who have previously obtained a license</a:t>
                      </a:r>
                    </a:p>
                    <a:p>
                      <a:pPr marL="285750" indent="-2857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Increase reciprocity flexibility for military spouses</a:t>
                      </a:r>
                    </a:p>
                  </a:txBody>
                  <a:tcPr marL="95250" marR="95250" marT="47625" marB="476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7203131"/>
                  </a:ext>
                </a:extLst>
              </a:tr>
              <a:tr h="573024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dirty="0">
                          <a:effectLst/>
                        </a:rPr>
                        <a:t>In state teachers</a:t>
                      </a:r>
                    </a:p>
                  </a:txBody>
                  <a:tcPr marL="95250" marR="95250" marT="47625" marB="476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Praxis requirement for initial license?</a:t>
                      </a:r>
                    </a:p>
                    <a:p>
                      <a:pPr marL="742950" lvl="1" indent="-2857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Keep or remove?  </a:t>
                      </a:r>
                    </a:p>
                  </a:txBody>
                  <a:tcPr marL="95250" marR="95250" marT="47625" marB="476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9154890"/>
                  </a:ext>
                </a:extLst>
              </a:tr>
              <a:tr h="756322">
                <a:tc>
                  <a:txBody>
                    <a:bodyPr/>
                    <a:lstStyle/>
                    <a:p>
                      <a:pPr rtl="0"/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Endorsements </a:t>
                      </a:r>
                      <a:endParaRPr lang="en-US" b="0" dirty="0">
                        <a:effectLst/>
                      </a:endParaRPr>
                    </a:p>
                  </a:txBody>
                  <a:tcPr marL="95250" marR="95250" marT="47625" marB="476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TBD</a:t>
                      </a:r>
                    </a:p>
                  </a:txBody>
                  <a:tcPr marL="95250" marR="95250" marT="47625" marB="47625">
                    <a:lnL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E9E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1144828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9463AD07-CA8B-4775-B9F8-39B79B488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394744" y="-123713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408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1BAEC-B4E9-42E6-BBE7-DD7CD7B74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 descr="Timeline of important dates&#10;">
            <a:extLst>
              <a:ext uri="{FF2B5EF4-FFF2-40B4-BE49-F238E27FC236}">
                <a16:creationId xmlns:a16="http://schemas.microsoft.com/office/drawing/2014/main" id="{4B4F80D2-63C0-4CDB-8CC7-1AAB0DB3E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8" y="1757082"/>
            <a:ext cx="9720071" cy="4552278"/>
          </a:xfrm>
        </p:spPr>
        <p:txBody>
          <a:bodyPr/>
          <a:lstStyle/>
          <a:p>
            <a:r>
              <a:rPr lang="en-US" sz="2800" dirty="0"/>
              <a:t>Endorsements</a:t>
            </a:r>
            <a:endParaRPr lang="en-US" dirty="0"/>
          </a:p>
          <a:p>
            <a:pPr fontAlgn="base">
              <a:buFont typeface="Wingdings" panose="05000000000000000000" pitchFamily="2" charset="2"/>
              <a:buChar char="§"/>
            </a:pPr>
            <a:r>
              <a:rPr lang="en-US" sz="2400" dirty="0"/>
              <a:t>MT has broad endorsement categories, which are considered essential to rural context of the state</a:t>
            </a:r>
          </a:p>
          <a:p>
            <a:pPr fontAlgn="base">
              <a:buFont typeface="Wingdings" panose="05000000000000000000" pitchFamily="2" charset="2"/>
              <a:buChar char="§"/>
            </a:pPr>
            <a:r>
              <a:rPr lang="en-US" sz="2400" dirty="0"/>
              <a:t>Lack of a middle school endorsement </a:t>
            </a:r>
          </a:p>
          <a:p>
            <a:pPr fontAlgn="base"/>
            <a:endParaRPr lang="en-US" sz="2400" dirty="0"/>
          </a:p>
          <a:p>
            <a:pPr fontAlgn="base"/>
            <a:r>
              <a:rPr lang="en-US" sz="2400" dirty="0"/>
              <a:t>Key Questions: </a:t>
            </a:r>
          </a:p>
          <a:p>
            <a:pPr fontAlgn="base"/>
            <a:r>
              <a:rPr lang="en-US" sz="2400" dirty="0"/>
              <a:t>Does process to add an endorsement need increased flexibility? </a:t>
            </a:r>
          </a:p>
          <a:p>
            <a:pPr lvl="1" fontAlgn="base"/>
            <a:r>
              <a:rPr lang="en-US" dirty="0"/>
              <a:t>Currently requires additional coursework </a:t>
            </a:r>
          </a:p>
          <a:p>
            <a:pPr lvl="1" fontAlgn="base"/>
            <a:r>
              <a:rPr lang="en-US" dirty="0"/>
              <a:t>Many states simply require passing test 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0F4C30-FE60-49B8-B914-A727B0B7A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004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1BAEC-B4E9-42E6-BBE7-DD7CD7B74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 CONT.</a:t>
            </a:r>
          </a:p>
        </p:txBody>
      </p:sp>
      <p:sp>
        <p:nvSpPr>
          <p:cNvPr id="3" name="Content Placeholder 2" descr="Timeline of important dates&#10;">
            <a:extLst>
              <a:ext uri="{FF2B5EF4-FFF2-40B4-BE49-F238E27FC236}">
                <a16:creationId xmlns:a16="http://schemas.microsoft.com/office/drawing/2014/main" id="{4B4F80D2-63C0-4CDB-8CC7-1AAB0DB3E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8" y="1757082"/>
            <a:ext cx="9720071" cy="4552278"/>
          </a:xfrm>
        </p:spPr>
        <p:txBody>
          <a:bodyPr/>
          <a:lstStyle/>
          <a:p>
            <a:r>
              <a:rPr lang="en-US" sz="2800" dirty="0"/>
              <a:t>Tiered Licensure </a:t>
            </a:r>
            <a:endParaRPr lang="en-US" dirty="0"/>
          </a:p>
          <a:p>
            <a:pPr fontAlgn="base">
              <a:buFont typeface="Wingdings" panose="05000000000000000000" pitchFamily="2" charset="2"/>
              <a:buChar char="§"/>
            </a:pPr>
            <a:r>
              <a:rPr lang="en-US" sz="2400" i="1" dirty="0"/>
              <a:t>ADDRESSING IN UPCOMING MEETINGS</a:t>
            </a:r>
            <a:endParaRPr lang="en-US" sz="2400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0F4C30-FE60-49B8-B914-A727B0B7A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5864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Contact information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5406" y="2287390"/>
            <a:ext cx="6964172" cy="3661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Crystal Andrews</a:t>
            </a: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Director of Education Licensure</a:t>
            </a: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Crystal.Andrews@mt.gov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(406) 444-6325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3E25F2-D458-415B-BA53-6410156E7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29766-7A0B-426A-9404-A109ABC8A25B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4D2ED5-B2A5-4AA0-BB09-5912FEA2E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3247" y="1966094"/>
            <a:ext cx="3969127" cy="2964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6984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OPI Template">
      <a:dk1>
        <a:srgbClr val="2E2B21"/>
      </a:dk1>
      <a:lt1>
        <a:srgbClr val="FFFFFF"/>
      </a:lt1>
      <a:dk2>
        <a:srgbClr val="605B4F"/>
      </a:dk2>
      <a:lt2>
        <a:srgbClr val="FFFFFF"/>
      </a:lt2>
      <a:accent1>
        <a:srgbClr val="FBB040"/>
      </a:accent1>
      <a:accent2>
        <a:srgbClr val="8F1D4D"/>
      </a:accent2>
      <a:accent3>
        <a:srgbClr val="073763"/>
      </a:accent3>
      <a:accent4>
        <a:srgbClr val="8CA221"/>
      </a:accent4>
      <a:accent5>
        <a:srgbClr val="8F1D4D"/>
      </a:accent5>
      <a:accent6>
        <a:srgbClr val="FBB040"/>
      </a:accent6>
      <a:hlink>
        <a:srgbClr val="8CA221"/>
      </a:hlink>
      <a:folHlink>
        <a:srgbClr val="8CA22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68E00E3D-A77C-1741-BC9E-8A73079B037E}" vid="{8C512E34-964D-B84D-9C0B-BE53207C5D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lternateThumbnailUrl xmlns="http://schemas.microsoft.com/sharepoint/v3">
      <Url xsi:nil="true"/>
      <Description xsi:nil="true"/>
    </AlternateThumbnailUrl>
    <Description xmlns="http://schemas.microsoft.com/sharepoint/v3" xsi:nil="true"/>
    <ImageCreate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Picture" ma:contentTypeID="0x01010200E036147281672746ABE25831E7D7E6B1" ma:contentTypeVersion="0" ma:contentTypeDescription="Upload an image or a photograph." ma:contentTypeScope="" ma:versionID="51deca0fb153f947b9711417cd940bf9">
  <xsd:schema xmlns:xsd="http://www.w3.org/2001/XMLSchema" xmlns:xs="http://www.w3.org/2001/XMLSchema" xmlns:p="http://schemas.microsoft.com/office/2006/metadata/properties" xmlns:ns1="http://schemas.microsoft.com/sharepoint/v3" xmlns:ns2="http://schemas.microsoft.com/sharepoint/v3/fields" targetNamespace="http://schemas.microsoft.com/office/2006/metadata/properties" ma:root="true" ma:fieldsID="1c211168f7f9dc9c01bde21ac8dc318f" ns1:_="" ns2:_="">
    <xsd:import namespace="http://schemas.microsoft.com/sharepoint/v3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ImageWidth" minOccurs="0"/>
                <xsd:element ref="ns2:ImageHeight" minOccurs="0"/>
                <xsd:element ref="ns1:ImageCreateDate" minOccurs="0"/>
                <xsd:element ref="ns1:Description" minOccurs="0"/>
                <xsd:element ref="ns1:ThumbnailExists" minOccurs="0"/>
                <xsd:element ref="ns1:PreviewExists" minOccurs="0"/>
                <xsd:element ref="ns1:AlternateThumbnailUr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ImageCreateDate" ma:index="13" nillable="true" ma:displayName="Date Picture Taken" ma:description="" ma:format="DateTime" ma:hidden="true" ma:internalName="ImageCreateDate">
      <xsd:simpleType>
        <xsd:restriction base="dms:DateTime"/>
      </xsd:simpleType>
    </xsd:element>
    <xsd:element name="Description" ma:index="14" nillable="true" ma:displayName="Description" ma:description="Used as alternative text for the picture." ma:hidden="true" ma:internalName="Description">
      <xsd:simpleType>
        <xsd:restriction base="dms:Note">
          <xsd:maxLength value="255"/>
        </xsd:restriction>
      </xsd:simpleType>
    </xsd:element>
    <xsd:element name="ThumbnailExists" ma:index="23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24" nillable="true" ma:displayName="Preview Exists" ma:default="FALSE" ma:hidden="true" ma:internalName="PreviewExists" ma:readOnly="true">
      <xsd:simpleType>
        <xsd:restriction base="dms:Boolean"/>
      </xsd:simpleType>
    </xsd:element>
    <xsd:element name="AlternateThumbnailUrl" ma:index="25" nillable="true" ma:displayName="Preview Image URL" ma:description="" ma:format="Image" ma:hidden="true" ma:internalName="AlternateThumbnail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ImageWidth" ma:index="11" nillable="true" ma:displayName="Picture Width" ma:internalName="ImageWidth" ma:readOnly="true">
      <xsd:simpleType>
        <xsd:restriction base="dms:Unknown"/>
      </xsd:simpleType>
    </xsd:element>
    <xsd:element name="ImageHeight" ma:index="12" nillable="true" ma:displayName="Picture Height" ma:internalName="ImageHeight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8" ma:displayName="Title"/>
        <xsd:element ref="dc:subject" minOccurs="0" maxOccurs="1"/>
        <xsd:element ref="dc:description" minOccurs="0" maxOccurs="1"/>
        <xsd:element name="keywords" minOccurs="0" maxOccurs="1" type="xsd:string" ma:index="20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F29E68-59EA-4748-B564-D718F3AFEF7A}">
  <ds:schemaRefs>
    <ds:schemaRef ds:uri="http://schemas.microsoft.com/office/2006/documentManagement/types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sharepoint/v3/field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8D4A748-D19E-4B26-88AA-60300E0298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81A8FF-3C5B-423D-8A88-3274CE7FF2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524</Words>
  <Application>Microsoft Office PowerPoint</Application>
  <PresentationFormat>Widescreen</PresentationFormat>
  <Paragraphs>150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Courier New</vt:lpstr>
      <vt:lpstr>Tw Cen MT</vt:lpstr>
      <vt:lpstr>Wingdings</vt:lpstr>
      <vt:lpstr>Wingdings 3</vt:lpstr>
      <vt:lpstr>Integral</vt:lpstr>
      <vt:lpstr>Chapter 57 review and recommendations overview and updates</vt:lpstr>
      <vt:lpstr>members</vt:lpstr>
      <vt:lpstr>process</vt:lpstr>
      <vt:lpstr>Timeline </vt:lpstr>
      <vt:lpstr>Recommendations </vt:lpstr>
      <vt:lpstr>topics</vt:lpstr>
      <vt:lpstr>Topics  CONT.</vt:lpstr>
      <vt:lpstr>Contact information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Microsoft Office User</dc:creator>
  <cp:lastModifiedBy>Andrews, Crystal</cp:lastModifiedBy>
  <cp:revision>6</cp:revision>
  <dcterms:created xsi:type="dcterms:W3CDTF">2017-02-01T23:57:10Z</dcterms:created>
  <dcterms:modified xsi:type="dcterms:W3CDTF">2021-08-16T19:47:10Z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0x01010200E036147281672746ABE25831E7D7E6B1</vt:lpwstr>
  </property>
</Properties>
</file>