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52" r:id="rId1"/>
  </p:sldMasterIdLst>
  <p:notesMasterIdLst>
    <p:notesMasterId r:id="rId16"/>
  </p:notesMasterIdLst>
  <p:handoutMasterIdLst>
    <p:handoutMasterId r:id="rId17"/>
  </p:handoutMasterIdLst>
  <p:sldIdLst>
    <p:sldId id="314" r:id="rId2"/>
    <p:sldId id="1273" r:id="rId3"/>
    <p:sldId id="1275" r:id="rId4"/>
    <p:sldId id="480" r:id="rId5"/>
    <p:sldId id="482" r:id="rId6"/>
    <p:sldId id="1281" r:id="rId7"/>
    <p:sldId id="1285" r:id="rId8"/>
    <p:sldId id="1284" r:id="rId9"/>
    <p:sldId id="1286" r:id="rId10"/>
    <p:sldId id="1261" r:id="rId11"/>
    <p:sldId id="1287" r:id="rId12"/>
    <p:sldId id="1289" r:id="rId13"/>
    <p:sldId id="1288" r:id="rId14"/>
    <p:sldId id="308" r:id="rId15"/>
  </p:sldIdLst>
  <p:sldSz cx="9144000" cy="6858000" type="screen4x3"/>
  <p:notesSz cx="7010400" cy="9296400"/>
  <p:custDataLst>
    <p:tags r:id="rId18"/>
  </p:custDataLst>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111"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111"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111"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111"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111" charset="-128"/>
        <a:cs typeface="+mn-cs"/>
      </a:defRPr>
    </a:lvl5pPr>
    <a:lvl6pPr marL="2286000" algn="l" defTabSz="914400" rtl="0" eaLnBrk="1" latinLnBrk="0" hangingPunct="1">
      <a:defRPr kern="1200">
        <a:solidFill>
          <a:schemeClr val="tx1"/>
        </a:solidFill>
        <a:latin typeface="Arial" charset="0"/>
        <a:ea typeface="ＭＳ Ｐゴシック" pitchFamily="-111" charset="-128"/>
        <a:cs typeface="+mn-cs"/>
      </a:defRPr>
    </a:lvl6pPr>
    <a:lvl7pPr marL="2743200" algn="l" defTabSz="914400" rtl="0" eaLnBrk="1" latinLnBrk="0" hangingPunct="1">
      <a:defRPr kern="1200">
        <a:solidFill>
          <a:schemeClr val="tx1"/>
        </a:solidFill>
        <a:latin typeface="Arial" charset="0"/>
        <a:ea typeface="ＭＳ Ｐゴシック" pitchFamily="-111" charset="-128"/>
        <a:cs typeface="+mn-cs"/>
      </a:defRPr>
    </a:lvl7pPr>
    <a:lvl8pPr marL="3200400" algn="l" defTabSz="914400" rtl="0" eaLnBrk="1" latinLnBrk="0" hangingPunct="1">
      <a:defRPr kern="1200">
        <a:solidFill>
          <a:schemeClr val="tx1"/>
        </a:solidFill>
        <a:latin typeface="Arial" charset="0"/>
        <a:ea typeface="ＭＳ Ｐゴシック" pitchFamily="-111" charset="-128"/>
        <a:cs typeface="+mn-cs"/>
      </a:defRPr>
    </a:lvl8pPr>
    <a:lvl9pPr marL="3657600" algn="l" defTabSz="914400" rtl="0" eaLnBrk="1" latinLnBrk="0" hangingPunct="1">
      <a:defRPr kern="1200">
        <a:solidFill>
          <a:schemeClr val="tx1"/>
        </a:solidFill>
        <a:latin typeface="Arial" charset="0"/>
        <a:ea typeface="ＭＳ Ｐゴシック" pitchFamily="-11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cGrath, Ashley" initials="M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12730"/>
    <a:srgbClr val="25408E"/>
    <a:srgbClr val="E0A221"/>
    <a:srgbClr val="B8CCE4"/>
    <a:srgbClr val="9E9A97"/>
    <a:srgbClr val="0000FF"/>
    <a:srgbClr val="0085AD"/>
    <a:srgbClr val="58585A"/>
    <a:srgbClr val="8A0A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5" autoAdjust="0"/>
    <p:restoredTop sz="95417" autoAdjust="0"/>
  </p:normalViewPr>
  <p:slideViewPr>
    <p:cSldViewPr snapToGrid="0" snapToObjects="1">
      <p:cViewPr varScale="1">
        <p:scale>
          <a:sx n="68" d="100"/>
          <a:sy n="68" d="100"/>
        </p:scale>
        <p:origin x="848" y="52"/>
      </p:cViewPr>
      <p:guideLst>
        <p:guide orient="horz" pos="2160"/>
        <p:guide pos="2880"/>
      </p:guideLst>
    </p:cSldViewPr>
  </p:slideViewPr>
  <p:outlineViewPr>
    <p:cViewPr>
      <p:scale>
        <a:sx n="33" d="100"/>
        <a:sy n="33" d="100"/>
      </p:scale>
      <p:origin x="0" y="0"/>
    </p:cViewPr>
  </p:outlineViewPr>
  <p:notesTextViewPr>
    <p:cViewPr>
      <p:scale>
        <a:sx n="85" d="100"/>
        <a:sy n="85" d="100"/>
      </p:scale>
      <p:origin x="0" y="0"/>
    </p:cViewPr>
  </p:notesTextViewPr>
  <p:sorterViewPr>
    <p:cViewPr varScale="1">
      <p:scale>
        <a:sx n="1" d="1"/>
        <a:sy n="1" d="1"/>
      </p:scale>
      <p:origin x="0" y="0"/>
    </p:cViewPr>
  </p:sorterViewPr>
  <p:notesViewPr>
    <p:cSldViewPr snapToGrid="0" snapToObjects="1">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32" tIns="46216" rIns="92432" bIns="46216" rtlCol="0"/>
          <a:lstStyle>
            <a:lvl1pPr algn="l" fontAlgn="auto">
              <a:spcBef>
                <a:spcPts val="0"/>
              </a:spcBef>
              <a:spcAft>
                <a:spcPts val="0"/>
              </a:spcAft>
              <a:defRPr sz="1200" dirty="0" smtClean="0">
                <a:latin typeface="+mn-lt"/>
                <a:ea typeface="+mn-ea"/>
              </a:defRPr>
            </a:lvl1pPr>
          </a:lstStyle>
          <a:p>
            <a:pPr>
              <a:defRPr/>
            </a:pPr>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2432" tIns="46216" rIns="92432" bIns="46216" numCol="1" anchor="t" anchorCtr="0" compatLnSpc="1">
            <a:prstTxWarp prst="textNoShape">
              <a:avLst/>
            </a:prstTxWarp>
          </a:bodyPr>
          <a:lstStyle>
            <a:lvl1pPr algn="r">
              <a:defRPr sz="1200">
                <a:latin typeface="Calibri" pitchFamily="-111" charset="0"/>
              </a:defRPr>
            </a:lvl1pPr>
          </a:lstStyle>
          <a:p>
            <a:fld id="{C462AD85-E676-4626-8524-1B675E7E225F}" type="datetime1">
              <a:rPr lang="en-US"/>
              <a:pPr/>
              <a:t>7/20/2021</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2432" tIns="46216" rIns="92432" bIns="46216" rtlCol="0" anchor="b"/>
          <a:lstStyle>
            <a:lvl1pPr algn="l" fontAlgn="auto">
              <a:spcBef>
                <a:spcPts val="0"/>
              </a:spcBef>
              <a:spcAft>
                <a:spcPts val="0"/>
              </a:spcAft>
              <a:defRPr sz="1200" smtClean="0">
                <a:latin typeface="+mn-lt"/>
                <a:ea typeface="+mn-ea"/>
              </a:defRPr>
            </a:lvl1pPr>
          </a:lstStyle>
          <a:p>
            <a:pPr>
              <a:defRPr/>
            </a:pPr>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2432" tIns="46216" rIns="92432" bIns="46216" numCol="1" anchor="b" anchorCtr="0" compatLnSpc="1">
            <a:prstTxWarp prst="textNoShape">
              <a:avLst/>
            </a:prstTxWarp>
          </a:bodyPr>
          <a:lstStyle>
            <a:lvl1pPr algn="r">
              <a:defRPr sz="1200">
                <a:latin typeface="Calibri" pitchFamily="-111" charset="0"/>
              </a:defRPr>
            </a:lvl1pPr>
          </a:lstStyle>
          <a:p>
            <a:fld id="{B320F0B6-5E06-4907-B46F-10161FB73ADB}" type="slidenum">
              <a:rPr lang="en-US"/>
              <a:pPr/>
              <a:t>‹#›</a:t>
            </a:fld>
            <a:endParaRPr lang="en-US" dirty="0"/>
          </a:p>
        </p:txBody>
      </p:sp>
    </p:spTree>
    <p:extLst>
      <p:ext uri="{BB962C8B-B14F-4D97-AF65-F5344CB8AC3E}">
        <p14:creationId xmlns:p14="http://schemas.microsoft.com/office/powerpoint/2010/main" val="40171505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32" tIns="46216" rIns="92432" bIns="46216" rtlCol="0"/>
          <a:lstStyle>
            <a:lvl1pPr algn="l" fontAlgn="auto">
              <a:spcBef>
                <a:spcPts val="0"/>
              </a:spcBef>
              <a:spcAft>
                <a:spcPts val="0"/>
              </a:spcAft>
              <a:defRPr sz="1200" dirty="0" smtClean="0">
                <a:latin typeface="+mn-lt"/>
                <a:ea typeface="+mn-ea"/>
              </a:defRPr>
            </a:lvl1pPr>
          </a:lstStyle>
          <a:p>
            <a:pPr>
              <a:defRPr/>
            </a:pPr>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wrap="square" lIns="92432" tIns="46216" rIns="92432" bIns="46216" numCol="1" anchor="t" anchorCtr="0" compatLnSpc="1">
            <a:prstTxWarp prst="textNoShape">
              <a:avLst/>
            </a:prstTxWarp>
          </a:bodyPr>
          <a:lstStyle>
            <a:lvl1pPr algn="r">
              <a:defRPr sz="1200">
                <a:latin typeface="Calibri" pitchFamily="-111" charset="0"/>
              </a:defRPr>
            </a:lvl1pPr>
          </a:lstStyle>
          <a:p>
            <a:fld id="{E74B72E5-39A0-4B81-AB5C-D50BC5F9B1E7}" type="datetime1">
              <a:rPr lang="en-US"/>
              <a:pPr/>
              <a:t>7/20/2021</a:t>
            </a:fld>
            <a:endParaRPr lang="en-US" dirty="0"/>
          </a:p>
        </p:txBody>
      </p:sp>
      <p:sp>
        <p:nvSpPr>
          <p:cNvPr id="4" name="Slide Image Placeholder 3"/>
          <p:cNvSpPr>
            <a:spLocks noGrp="1" noRot="1" noChangeAspect="1"/>
          </p:cNvSpPr>
          <p:nvPr>
            <p:ph type="sldImg" idx="2"/>
          </p:nvPr>
        </p:nvSpPr>
        <p:spPr>
          <a:xfrm>
            <a:off x="1182688" y="696913"/>
            <a:ext cx="4646612" cy="3486150"/>
          </a:xfrm>
          <a:prstGeom prst="rect">
            <a:avLst/>
          </a:prstGeom>
          <a:noFill/>
          <a:ln w="12700">
            <a:solidFill>
              <a:prstClr val="black"/>
            </a:solidFill>
          </a:ln>
        </p:spPr>
        <p:txBody>
          <a:bodyPr vert="horz" lIns="92432" tIns="46216" rIns="92432" bIns="46216" rtlCol="0" anchor="ctr"/>
          <a:lstStyle/>
          <a:p>
            <a:pPr lvl="0"/>
            <a:endParaRPr lang="en-US" noProof="0"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32" tIns="46216" rIns="92432" bIns="4621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2432" tIns="46216" rIns="92432" bIns="46216" rtlCol="0" anchor="b"/>
          <a:lstStyle>
            <a:lvl1pPr algn="l" fontAlgn="auto">
              <a:spcBef>
                <a:spcPts val="0"/>
              </a:spcBef>
              <a:spcAft>
                <a:spcPts val="0"/>
              </a:spcAft>
              <a:defRPr sz="1200" smtClean="0">
                <a:latin typeface="+mn-lt"/>
                <a:ea typeface="+mn-ea"/>
              </a:defRPr>
            </a:lvl1pPr>
          </a:lstStyle>
          <a:p>
            <a:pPr>
              <a:defRPr/>
            </a:pPr>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2432" tIns="46216" rIns="92432" bIns="46216" numCol="1" anchor="b" anchorCtr="0" compatLnSpc="1">
            <a:prstTxWarp prst="textNoShape">
              <a:avLst/>
            </a:prstTxWarp>
          </a:bodyPr>
          <a:lstStyle>
            <a:lvl1pPr algn="r">
              <a:defRPr sz="1200">
                <a:latin typeface="Calibri" pitchFamily="-111" charset="0"/>
              </a:defRPr>
            </a:lvl1pPr>
          </a:lstStyle>
          <a:p>
            <a:fld id="{FBABF853-1CC4-491C-8BEF-92E0171C0538}" type="slidenum">
              <a:rPr lang="en-US"/>
              <a:pPr/>
              <a:t>‹#›</a:t>
            </a:fld>
            <a:endParaRPr lang="en-US" dirty="0"/>
          </a:p>
        </p:txBody>
      </p:sp>
    </p:spTree>
    <p:extLst>
      <p:ext uri="{BB962C8B-B14F-4D97-AF65-F5344CB8AC3E}">
        <p14:creationId xmlns:p14="http://schemas.microsoft.com/office/powerpoint/2010/main" val="3154475934"/>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111" charset="-128"/>
        <a:cs typeface="+mn-cs"/>
      </a:defRPr>
    </a:lvl1pPr>
    <a:lvl2pPr marL="457200" algn="l" defTabSz="457200" rtl="0" fontAlgn="base">
      <a:spcBef>
        <a:spcPct val="30000"/>
      </a:spcBef>
      <a:spcAft>
        <a:spcPct val="0"/>
      </a:spcAft>
      <a:defRPr sz="1200" kern="1200">
        <a:solidFill>
          <a:schemeClr val="tx1"/>
        </a:solidFill>
        <a:latin typeface="+mn-lt"/>
        <a:ea typeface="ＭＳ Ｐゴシック" pitchFamily="-111"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111"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111"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ABF853-1CC4-491C-8BEF-92E0171C0538}" type="slidenum">
              <a:rPr lang="en-US" smtClean="0"/>
              <a:pPr/>
              <a:t>1</a:t>
            </a:fld>
            <a:endParaRPr lang="en-US" dirty="0"/>
          </a:p>
        </p:txBody>
      </p:sp>
    </p:spTree>
    <p:extLst>
      <p:ext uri="{BB962C8B-B14F-4D97-AF65-F5344CB8AC3E}">
        <p14:creationId xmlns:p14="http://schemas.microsoft.com/office/powerpoint/2010/main" val="1745789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there any questions from</a:t>
            </a:r>
            <a:r>
              <a:rPr lang="en-US" baseline="0" dirty="0"/>
              <a:t> this presentation? </a:t>
            </a:r>
            <a:endParaRPr lang="en-US" dirty="0"/>
          </a:p>
        </p:txBody>
      </p:sp>
      <p:sp>
        <p:nvSpPr>
          <p:cNvPr id="4" name="Slide Number Placeholder 3"/>
          <p:cNvSpPr>
            <a:spLocks noGrp="1"/>
          </p:cNvSpPr>
          <p:nvPr>
            <p:ph type="sldNum" sz="quarter" idx="10"/>
          </p:nvPr>
        </p:nvSpPr>
        <p:spPr/>
        <p:txBody>
          <a:bodyPr/>
          <a:lstStyle/>
          <a:p>
            <a:fld id="{FBABF853-1CC4-491C-8BEF-92E0171C0538}" type="slidenum">
              <a:rPr lang="en-US" smtClean="0"/>
              <a:pPr/>
              <a:t>14</a:t>
            </a:fld>
            <a:endParaRPr lang="en-US" dirty="0"/>
          </a:p>
        </p:txBody>
      </p:sp>
    </p:spTree>
    <p:extLst>
      <p:ext uri="{BB962C8B-B14F-4D97-AF65-F5344CB8AC3E}">
        <p14:creationId xmlns:p14="http://schemas.microsoft.com/office/powerpoint/2010/main" val="32354955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hyperlink" Target="https://sites.google.com/a/opiconnect.org/2020-montana-waivers/" TargetMode="Externa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5557652"/>
            <a:ext cx="8229599" cy="698685"/>
          </a:xfrm>
        </p:spPr>
        <p:txBody>
          <a:bodyPr/>
          <a:lstStyle>
            <a:lvl1pPr marL="0" indent="0" algn="ctr">
              <a:buNone/>
              <a:defRPr sz="2400">
                <a:solidFill>
                  <a:schemeClr val="tx1"/>
                </a:solidFill>
                <a:latin typeface="Candara" panose="020E0502030303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8C2E5B24-686E-4C97-945D-CFFDD2F6B298}" type="slidenum">
              <a:rPr lang="en-US" smtClean="0"/>
              <a:pPr/>
              <a:t>‹#›</a:t>
            </a:fld>
            <a:endParaRPr lang="en-US" dirty="0"/>
          </a:p>
        </p:txBody>
      </p:sp>
      <p:sp>
        <p:nvSpPr>
          <p:cNvPr id="7" name="Rectangle 6">
            <a:extLst>
              <a:ext uri="{FF2B5EF4-FFF2-40B4-BE49-F238E27FC236}">
                <a16:creationId xmlns:a16="http://schemas.microsoft.com/office/drawing/2014/main" id="{577D20AE-F6DC-43A1-9407-260BF70AAC70}"/>
              </a:ext>
            </a:extLst>
          </p:cNvPr>
          <p:cNvSpPr/>
          <p:nvPr userDrawn="1"/>
        </p:nvSpPr>
        <p:spPr>
          <a:xfrm>
            <a:off x="0" y="2672184"/>
            <a:ext cx="9144000" cy="2332141"/>
          </a:xfrm>
          <a:prstGeom prst="rect">
            <a:avLst/>
          </a:prstGeom>
          <a:solidFill>
            <a:srgbClr val="58585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Subtitle 2">
            <a:extLst>
              <a:ext uri="{FF2B5EF4-FFF2-40B4-BE49-F238E27FC236}">
                <a16:creationId xmlns:a16="http://schemas.microsoft.com/office/drawing/2014/main" id="{EDFAADA0-96A0-49B9-991D-362CC459DEA5}"/>
              </a:ext>
            </a:extLst>
          </p:cNvPr>
          <p:cNvSpPr txBox="1">
            <a:spLocks/>
          </p:cNvSpPr>
          <p:nvPr userDrawn="1"/>
        </p:nvSpPr>
        <p:spPr bwMode="auto">
          <a:xfrm>
            <a:off x="1434645" y="5969507"/>
            <a:ext cx="6923933"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111"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solidFill>
                  <a:schemeClr val="bg1"/>
                </a:solidFill>
              </a:rPr>
              <a:t>Ashley McGrath, Assessment Director</a:t>
            </a:r>
          </a:p>
        </p:txBody>
      </p:sp>
      <p:sp>
        <p:nvSpPr>
          <p:cNvPr id="16" name="Title 15">
            <a:extLst>
              <a:ext uri="{FF2B5EF4-FFF2-40B4-BE49-F238E27FC236}">
                <a16:creationId xmlns:a16="http://schemas.microsoft.com/office/drawing/2014/main" id="{D1C5EC57-7C48-47AC-9040-584E9B7DE670}"/>
              </a:ext>
            </a:extLst>
          </p:cNvPr>
          <p:cNvSpPr>
            <a:spLocks noGrp="1"/>
          </p:cNvSpPr>
          <p:nvPr>
            <p:ph type="title"/>
          </p:nvPr>
        </p:nvSpPr>
        <p:spPr>
          <a:xfrm>
            <a:off x="358856" y="2963006"/>
            <a:ext cx="8440760" cy="1824194"/>
          </a:xfrm>
        </p:spPr>
        <p:txBody>
          <a:bodyPr/>
          <a:lstStyle>
            <a:lvl1pPr>
              <a:defRPr sz="4400" b="1">
                <a:solidFill>
                  <a:schemeClr val="bg1"/>
                </a:solidFill>
                <a:latin typeface="Candara" panose="020E0502030303020204" pitchFamily="34" charset="0"/>
              </a:defRPr>
            </a:lvl1pPr>
          </a:lstStyle>
          <a:p>
            <a:r>
              <a:rPr lang="en-US" dirty="0"/>
              <a:t>Click to edit Master title style</a:t>
            </a:r>
          </a:p>
        </p:txBody>
      </p:sp>
      <p:pic>
        <p:nvPicPr>
          <p:cNvPr id="18" name="Picture 17" descr="A close up of a sign&#10;&#10;Description automatically generated">
            <a:extLst>
              <a:ext uri="{FF2B5EF4-FFF2-40B4-BE49-F238E27FC236}">
                <a16:creationId xmlns:a16="http://schemas.microsoft.com/office/drawing/2014/main" id="{6321DF35-AFFA-4234-9166-D6C36760E9D7}"/>
              </a:ext>
            </a:extLst>
          </p:cNvPr>
          <p:cNvPicPr>
            <a:picLocks noChangeAspect="1"/>
          </p:cNvPicPr>
          <p:nvPr userDrawn="1"/>
        </p:nvPicPr>
        <p:blipFill rotWithShape="1">
          <a:blip r:embed="rId2"/>
          <a:srcRect l="10410" t="4171" r="10540" b="27444"/>
          <a:stretch/>
        </p:blipFill>
        <p:spPr>
          <a:xfrm>
            <a:off x="441121" y="171036"/>
            <a:ext cx="2216725" cy="1758842"/>
          </a:xfrm>
          <a:prstGeom prst="rect">
            <a:avLst/>
          </a:prstGeom>
        </p:spPr>
      </p:pic>
      <p:sp>
        <p:nvSpPr>
          <p:cNvPr id="21" name="TextBox 20">
            <a:extLst>
              <a:ext uri="{FF2B5EF4-FFF2-40B4-BE49-F238E27FC236}">
                <a16:creationId xmlns:a16="http://schemas.microsoft.com/office/drawing/2014/main" id="{36DC94AE-DE3F-4BF4-B878-054B9A277042}"/>
              </a:ext>
            </a:extLst>
          </p:cNvPr>
          <p:cNvSpPr txBox="1"/>
          <p:nvPr userDrawn="1"/>
        </p:nvSpPr>
        <p:spPr>
          <a:xfrm>
            <a:off x="2479721" y="753252"/>
            <a:ext cx="6392879" cy="1631216"/>
          </a:xfrm>
          <a:prstGeom prst="rect">
            <a:avLst/>
          </a:prstGeom>
          <a:noFill/>
        </p:spPr>
        <p:txBody>
          <a:bodyPr wrap="square" rtlCol="0">
            <a:spAutoFit/>
          </a:bodyPr>
          <a:lstStyle/>
          <a:p>
            <a:r>
              <a:rPr lang="en-US" sz="6000" b="1" dirty="0">
                <a:solidFill>
                  <a:srgbClr val="58585A"/>
                </a:solidFill>
                <a:latin typeface="Candara" panose="020E0502030303020204" pitchFamily="34" charset="0"/>
              </a:rPr>
              <a:t>Montana</a:t>
            </a:r>
            <a:r>
              <a:rPr lang="en-US" sz="4000" dirty="0">
                <a:latin typeface="Candara" panose="020E0502030303020204" pitchFamily="34" charset="0"/>
              </a:rPr>
              <a:t> </a:t>
            </a:r>
          </a:p>
          <a:p>
            <a:r>
              <a:rPr lang="en-US" sz="4000" b="1" dirty="0">
                <a:solidFill>
                  <a:srgbClr val="C12730"/>
                </a:solidFill>
                <a:latin typeface="Candara" panose="020E0502030303020204" pitchFamily="34" charset="0"/>
              </a:rPr>
              <a:t>Office of Public Instruction</a:t>
            </a:r>
          </a:p>
        </p:txBody>
      </p:sp>
      <p:sp>
        <p:nvSpPr>
          <p:cNvPr id="23" name="Rectangle 22">
            <a:extLst>
              <a:ext uri="{FF2B5EF4-FFF2-40B4-BE49-F238E27FC236}">
                <a16:creationId xmlns:a16="http://schemas.microsoft.com/office/drawing/2014/main" id="{42327C31-B2F0-4EB4-97F8-00A168A0DFE9}"/>
              </a:ext>
            </a:extLst>
          </p:cNvPr>
          <p:cNvSpPr/>
          <p:nvPr userDrawn="1"/>
        </p:nvSpPr>
        <p:spPr>
          <a:xfrm>
            <a:off x="551369" y="1844454"/>
            <a:ext cx="1925782" cy="376246"/>
          </a:xfrm>
          <a:prstGeom prst="rect">
            <a:avLst/>
          </a:prstGeom>
          <a:solidFill>
            <a:srgbClr val="C1273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3026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4" name="Picture 13">
            <a:extLst>
              <a:ext uri="{FF2B5EF4-FFF2-40B4-BE49-F238E27FC236}">
                <a16:creationId xmlns:a16="http://schemas.microsoft.com/office/drawing/2014/main" id="{A4337813-F881-4376-BBF5-31423BA919BB}"/>
              </a:ext>
            </a:extLst>
          </p:cNvPr>
          <p:cNvPicPr>
            <a:picLocks noChangeAspect="1"/>
          </p:cNvPicPr>
          <p:nvPr userDrawn="1"/>
        </p:nvPicPr>
        <p:blipFill>
          <a:blip r:embed="rId2"/>
          <a:stretch>
            <a:fillRect/>
          </a:stretch>
        </p:blipFill>
        <p:spPr>
          <a:xfrm>
            <a:off x="7327178" y="40372"/>
            <a:ext cx="1816822" cy="1600200"/>
          </a:xfrm>
          <a:prstGeom prst="rect">
            <a:avLst/>
          </a:prstGeom>
        </p:spPr>
      </p:pic>
      <p:pic>
        <p:nvPicPr>
          <p:cNvPr id="8" name="Picture 7">
            <a:extLst>
              <a:ext uri="{FF2B5EF4-FFF2-40B4-BE49-F238E27FC236}">
                <a16:creationId xmlns:a16="http://schemas.microsoft.com/office/drawing/2014/main" id="{B4CBB9A2-D02E-4B4F-9EAF-B4281546D08A}"/>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C2696F43-45F1-40E6-9EAA-3BD0E6DF74CB}"/>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4AAFA6FA-B14E-4235-9095-AF26F7186F27}"/>
              </a:ext>
            </a:extLst>
          </p:cNvPr>
          <p:cNvSpPr>
            <a:spLocks noGrp="1"/>
          </p:cNvSpPr>
          <p:nvPr>
            <p:ph type="sldNum" sz="quarter" idx="12"/>
          </p:nvPr>
        </p:nvSpPr>
        <p:spPr>
          <a:xfrm>
            <a:off x="7010400" y="6356349"/>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3704325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pic>
        <p:nvPicPr>
          <p:cNvPr id="8" name="Picture 7">
            <a:extLst>
              <a:ext uri="{FF2B5EF4-FFF2-40B4-BE49-F238E27FC236}">
                <a16:creationId xmlns:a16="http://schemas.microsoft.com/office/drawing/2014/main" id="{4829C57B-9267-4A28-AD55-792D377B94A1}"/>
              </a:ext>
            </a:extLst>
          </p:cNvPr>
          <p:cNvPicPr>
            <a:picLocks noChangeAspect="1"/>
          </p:cNvPicPr>
          <p:nvPr userDrawn="1"/>
        </p:nvPicPr>
        <p:blipFill>
          <a:blip r:embed="rId3"/>
          <a:stretch>
            <a:fillRect/>
          </a:stretch>
        </p:blipFill>
        <p:spPr>
          <a:xfrm>
            <a:off x="7260579" y="1"/>
            <a:ext cx="1883421" cy="1600200"/>
          </a:xfrm>
          <a:prstGeom prst="rect">
            <a:avLst/>
          </a:prstGeom>
        </p:spPr>
      </p:pic>
      <p:sp>
        <p:nvSpPr>
          <p:cNvPr id="10" name="Rectangle 9">
            <a:extLst>
              <a:ext uri="{FF2B5EF4-FFF2-40B4-BE49-F238E27FC236}">
                <a16:creationId xmlns:a16="http://schemas.microsoft.com/office/drawing/2014/main" id="{8F5DD440-90E8-48E3-8187-A58B54CD0684}"/>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09861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1881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F907B341-0712-4680-BC68-08ACB2A01543}"/>
              </a:ext>
            </a:extLst>
          </p:cNvPr>
          <p:cNvSpPr>
            <a:spLocks noGrp="1"/>
          </p:cNvSpPr>
          <p:nvPr>
            <p:ph type="ctrTitle" idx="4294967295"/>
          </p:nvPr>
        </p:nvSpPr>
        <p:spPr>
          <a:xfrm>
            <a:off x="276225" y="454025"/>
            <a:ext cx="8504484" cy="1470025"/>
          </a:xfrm>
        </p:spPr>
        <p:txBody>
          <a:bodyPr/>
          <a:lstStyle>
            <a:lvl1pPr>
              <a:defRPr>
                <a:latin typeface="Candara" panose="020E0502030303020204" pitchFamily="34" charset="0"/>
              </a:defRPr>
            </a:lvl1pPr>
          </a:lstStyle>
          <a:p>
            <a:r>
              <a:rPr lang="en-US" sz="5400" b="1" dirty="0">
                <a:solidFill>
                  <a:schemeClr val="tx1"/>
                </a:solidFill>
              </a:rPr>
              <a:t>Questions?</a:t>
            </a:r>
          </a:p>
        </p:txBody>
      </p:sp>
      <p:sp>
        <p:nvSpPr>
          <p:cNvPr id="13" name="Rectangle 12">
            <a:extLst>
              <a:ext uri="{FF2B5EF4-FFF2-40B4-BE49-F238E27FC236}">
                <a16:creationId xmlns:a16="http://schemas.microsoft.com/office/drawing/2014/main" id="{86E6D347-039A-4233-840C-3C17BE4564DA}"/>
              </a:ext>
            </a:extLst>
          </p:cNvPr>
          <p:cNvSpPr/>
          <p:nvPr userDrawn="1"/>
        </p:nvSpPr>
        <p:spPr>
          <a:xfrm>
            <a:off x="275898" y="1970683"/>
            <a:ext cx="8504811" cy="772511"/>
          </a:xfrm>
          <a:prstGeom prst="rect">
            <a:avLst/>
          </a:prstGeom>
          <a:solidFill>
            <a:srgbClr val="C127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8280AD53-662A-40EC-905C-85BC8919F5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57826" y="5961487"/>
            <a:ext cx="3011214" cy="759988"/>
          </a:xfrm>
          <a:prstGeom prst="rect">
            <a:avLst/>
          </a:prstGeom>
        </p:spPr>
      </p:pic>
    </p:spTree>
    <p:extLst>
      <p:ext uri="{BB962C8B-B14F-4D97-AF65-F5344CB8AC3E}">
        <p14:creationId xmlns:p14="http://schemas.microsoft.com/office/powerpoint/2010/main" val="25994881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1E29089-E4B8-44B0-ACD8-0365158AD39A}"/>
              </a:ext>
            </a:extLst>
          </p:cNvPr>
          <p:cNvSpPr/>
          <p:nvPr userDrawn="1"/>
        </p:nvSpPr>
        <p:spPr>
          <a:xfrm>
            <a:off x="304799" y="200025"/>
            <a:ext cx="8534401" cy="6362700"/>
          </a:xfrm>
          <a:prstGeom prst="rect">
            <a:avLst/>
          </a:prstGeom>
          <a:solidFill>
            <a:srgbClr val="C1273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C21DB31-3A1E-4213-8F84-B1BA08E6BB48}"/>
              </a:ext>
            </a:extLst>
          </p:cNvPr>
          <p:cNvSpPr/>
          <p:nvPr userDrawn="1"/>
        </p:nvSpPr>
        <p:spPr>
          <a:xfrm>
            <a:off x="666750" y="609601"/>
            <a:ext cx="7829550" cy="1924049"/>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6C4D494-CCDD-48C0-952F-6CCE8C8D4B4E}"/>
              </a:ext>
            </a:extLst>
          </p:cNvPr>
          <p:cNvSpPr txBox="1"/>
          <p:nvPr userDrawn="1"/>
        </p:nvSpPr>
        <p:spPr>
          <a:xfrm>
            <a:off x="1190848" y="4444408"/>
            <a:ext cx="6592186" cy="1323439"/>
          </a:xfrm>
          <a:prstGeom prst="rect">
            <a:avLst/>
          </a:prstGeom>
          <a:solidFill>
            <a:schemeClr val="bg1"/>
          </a:solidFill>
        </p:spPr>
        <p:txBody>
          <a:bodyPr wrap="square" rtlCol="0">
            <a:sp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US" sz="4000" b="1" i="0" u="none" strike="noStrike" kern="1200" dirty="0">
                <a:solidFill>
                  <a:schemeClr val="tx1"/>
                </a:solidFill>
                <a:effectLst/>
                <a:latin typeface="Arial" panose="020B0604020202020204" pitchFamily="34" charset="0"/>
                <a:ea typeface="ＭＳ Ｐゴシック" pitchFamily="-111" charset="-128"/>
                <a:cs typeface="Arial" panose="020B0604020202020204" pitchFamily="34" charset="0"/>
                <a:hlinkClick r:id="rId2"/>
              </a:rPr>
              <a:t>2020 Montana Waivers</a:t>
            </a:r>
            <a:endParaRPr lang="en-US" sz="4000" b="1" i="0" kern="1200" dirty="0">
              <a:solidFill>
                <a:schemeClr val="tx1"/>
              </a:solidFill>
              <a:effectLst/>
              <a:latin typeface="Arial" panose="020B0604020202020204" pitchFamily="34" charset="0"/>
              <a:ea typeface="ＭＳ Ｐゴシック" pitchFamily="-111" charset="-128"/>
              <a:cs typeface="Arial" panose="020B0604020202020204" pitchFamily="34" charset="0"/>
            </a:endParaRPr>
          </a:p>
          <a:p>
            <a:pPr algn="ctr"/>
            <a:r>
              <a:rPr lang="en-US" sz="4000" b="1" dirty="0">
                <a:latin typeface="Arial" panose="020B0604020202020204" pitchFamily="34" charset="0"/>
                <a:cs typeface="Arial" panose="020B0604020202020204" pitchFamily="34" charset="0"/>
              </a:rPr>
              <a:t>Public Comment Process </a:t>
            </a:r>
          </a:p>
        </p:txBody>
      </p:sp>
    </p:spTree>
    <p:extLst>
      <p:ext uri="{BB962C8B-B14F-4D97-AF65-F5344CB8AC3E}">
        <p14:creationId xmlns:p14="http://schemas.microsoft.com/office/powerpoint/2010/main" val="23768824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273628" y="274637"/>
            <a:ext cx="7719231" cy="1143000"/>
          </a:xfrm>
          <a:prstGeom prst="rect">
            <a:avLst/>
          </a:prstGeom>
          <a:solidFill>
            <a:srgbClr val="C12730"/>
          </a:solidFill>
          <a:ln>
            <a:noFill/>
          </a:ln>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73626" y="274638"/>
            <a:ext cx="7719233" cy="1143000"/>
          </a:xfrm>
        </p:spPr>
        <p:txBody>
          <a:bodyPr/>
          <a:lstStyle>
            <a:lvl1pPr>
              <a:defRPr>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264999"/>
            <a:ext cx="1195807" cy="1203099"/>
          </a:xfrm>
          <a:prstGeom prst="rect">
            <a:avLst/>
          </a:prstGeom>
        </p:spPr>
      </p:pic>
    </p:spTree>
    <p:extLst>
      <p:ext uri="{BB962C8B-B14F-4D97-AF65-F5344CB8AC3E}">
        <p14:creationId xmlns:p14="http://schemas.microsoft.com/office/powerpoint/2010/main" val="221314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60668" y="1466850"/>
            <a:ext cx="8860766" cy="117135"/>
          </a:xfrm>
          <a:prstGeom prst="rect">
            <a:avLst/>
          </a:prstGeom>
          <a:solidFill>
            <a:srgbClr val="C127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C12730"/>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198324"/>
            <a:ext cx="1195807" cy="1203099"/>
          </a:xfrm>
          <a:prstGeom prst="rect">
            <a:avLst/>
          </a:prstGeom>
        </p:spPr>
      </p:pic>
      <p:pic>
        <p:nvPicPr>
          <p:cNvPr id="8" name="Picture 7">
            <a:extLst>
              <a:ext uri="{FF2B5EF4-FFF2-40B4-BE49-F238E27FC236}">
                <a16:creationId xmlns:a16="http://schemas.microsoft.com/office/drawing/2014/main" id="{DDCE73BB-1D19-46DF-A75B-678A67DD1B19}"/>
              </a:ext>
            </a:extLst>
          </p:cNvPr>
          <p:cNvPicPr>
            <a:picLocks noChangeAspect="1"/>
          </p:cNvPicPr>
          <p:nvPr userDrawn="1"/>
        </p:nvPicPr>
        <p:blipFill>
          <a:blip r:embed="rId3"/>
          <a:stretch>
            <a:fillRect/>
          </a:stretch>
        </p:blipFill>
        <p:spPr>
          <a:xfrm>
            <a:off x="3708203" y="6472128"/>
            <a:ext cx="1727594" cy="330275"/>
          </a:xfrm>
          <a:prstGeom prst="rect">
            <a:avLst/>
          </a:prstGeom>
        </p:spPr>
      </p:pic>
    </p:spTree>
    <p:extLst>
      <p:ext uri="{BB962C8B-B14F-4D97-AF65-F5344CB8AC3E}">
        <p14:creationId xmlns:p14="http://schemas.microsoft.com/office/powerpoint/2010/main" val="2575381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8860766" cy="117135"/>
          </a:xfrm>
          <a:prstGeom prst="rect">
            <a:avLst/>
          </a:prstGeom>
          <a:solidFill>
            <a:srgbClr val="C127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C12730"/>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198324"/>
            <a:ext cx="1195807" cy="1203099"/>
          </a:xfrm>
          <a:prstGeom prst="rect">
            <a:avLst/>
          </a:prstGeom>
        </p:spPr>
      </p:pic>
    </p:spTree>
    <p:extLst>
      <p:ext uri="{BB962C8B-B14F-4D97-AF65-F5344CB8AC3E}">
        <p14:creationId xmlns:p14="http://schemas.microsoft.com/office/powerpoint/2010/main" val="2289080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0" name="Picture 9">
            <a:extLst>
              <a:ext uri="{FF2B5EF4-FFF2-40B4-BE49-F238E27FC236}">
                <a16:creationId xmlns:a16="http://schemas.microsoft.com/office/drawing/2014/main" id="{1B16651E-D5D7-4AF8-9472-CFB09F3C9575}"/>
              </a:ext>
            </a:extLst>
          </p:cNvPr>
          <p:cNvPicPr>
            <a:picLocks noChangeAspect="1"/>
          </p:cNvPicPr>
          <p:nvPr userDrawn="1"/>
        </p:nvPicPr>
        <p:blipFill>
          <a:blip r:embed="rId2">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pic>
        <p:nvPicPr>
          <p:cNvPr id="5" name="Picture 4">
            <a:extLst>
              <a:ext uri="{FF2B5EF4-FFF2-40B4-BE49-F238E27FC236}">
                <a16:creationId xmlns:a16="http://schemas.microsoft.com/office/drawing/2014/main" id="{A8E47766-9080-47BA-8B2E-3CFB8C419428}"/>
              </a:ext>
            </a:extLst>
          </p:cNvPr>
          <p:cNvPicPr>
            <a:picLocks noChangeAspect="1"/>
          </p:cNvPicPr>
          <p:nvPr userDrawn="1"/>
        </p:nvPicPr>
        <p:blipFill>
          <a:blip r:embed="rId3"/>
          <a:stretch>
            <a:fillRect/>
          </a:stretch>
        </p:blipFill>
        <p:spPr>
          <a:xfrm>
            <a:off x="7325590" y="0"/>
            <a:ext cx="1818409" cy="1600200"/>
          </a:xfrm>
          <a:prstGeom prst="rect">
            <a:avLst/>
          </a:prstGeom>
        </p:spPr>
      </p:pic>
      <p:sp>
        <p:nvSpPr>
          <p:cNvPr id="8" name="Slide Number Placeholder 2">
            <a:extLst>
              <a:ext uri="{FF2B5EF4-FFF2-40B4-BE49-F238E27FC236}">
                <a16:creationId xmlns:a16="http://schemas.microsoft.com/office/drawing/2014/main" id="{FCC291FD-2D90-4D63-87A8-3090B4A8BC8C}"/>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1406520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8" name="Picture 7">
            <a:extLst>
              <a:ext uri="{FF2B5EF4-FFF2-40B4-BE49-F238E27FC236}">
                <a16:creationId xmlns:a16="http://schemas.microsoft.com/office/drawing/2014/main" id="{F57501D2-805C-48AF-9049-7BF6105F7B33}"/>
              </a:ext>
            </a:extLst>
          </p:cNvPr>
          <p:cNvPicPr>
            <a:picLocks noChangeAspect="1"/>
          </p:cNvPicPr>
          <p:nvPr userDrawn="1"/>
        </p:nvPicPr>
        <p:blipFill>
          <a:blip r:embed="rId2"/>
          <a:stretch>
            <a:fillRect/>
          </a:stretch>
        </p:blipFill>
        <p:spPr>
          <a:xfrm>
            <a:off x="7315200" y="0"/>
            <a:ext cx="1811946" cy="1600435"/>
          </a:xfrm>
          <a:prstGeom prst="rect">
            <a:avLst/>
          </a:prstGeom>
        </p:spPr>
      </p:pic>
      <p:pic>
        <p:nvPicPr>
          <p:cNvPr id="10" name="Picture 9">
            <a:extLst>
              <a:ext uri="{FF2B5EF4-FFF2-40B4-BE49-F238E27FC236}">
                <a16:creationId xmlns:a16="http://schemas.microsoft.com/office/drawing/2014/main" id="{1B16651E-D5D7-4AF8-9472-CFB09F3C9575}"/>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9" name="Slide Number Placeholder 2">
            <a:extLst>
              <a:ext uri="{FF2B5EF4-FFF2-40B4-BE49-F238E27FC236}">
                <a16:creationId xmlns:a16="http://schemas.microsoft.com/office/drawing/2014/main" id="{7A638086-1CB5-4898-8AD4-7FD7AB2F654E}"/>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146520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0" name="Picture 9">
            <a:extLst>
              <a:ext uri="{FF2B5EF4-FFF2-40B4-BE49-F238E27FC236}">
                <a16:creationId xmlns:a16="http://schemas.microsoft.com/office/drawing/2014/main" id="{9B1C2DC0-263D-423F-B4C9-5CE22412887E}"/>
              </a:ext>
            </a:extLst>
          </p:cNvPr>
          <p:cNvPicPr>
            <a:picLocks noChangeAspect="1"/>
          </p:cNvPicPr>
          <p:nvPr userDrawn="1"/>
        </p:nvPicPr>
        <p:blipFill>
          <a:blip r:embed="rId2"/>
          <a:stretch>
            <a:fillRect/>
          </a:stretch>
        </p:blipFill>
        <p:spPr>
          <a:xfrm>
            <a:off x="7323513" y="0"/>
            <a:ext cx="1822726" cy="1619422"/>
          </a:xfrm>
          <a:prstGeom prst="rect">
            <a:avLst/>
          </a:prstGeom>
        </p:spPr>
      </p:pic>
      <p:pic>
        <p:nvPicPr>
          <p:cNvPr id="8" name="Picture 7">
            <a:extLst>
              <a:ext uri="{FF2B5EF4-FFF2-40B4-BE49-F238E27FC236}">
                <a16:creationId xmlns:a16="http://schemas.microsoft.com/office/drawing/2014/main" id="{40608A53-1CC7-41B6-93B2-48245DDD82B0}"/>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1" name="Rectangle 10">
            <a:extLst>
              <a:ext uri="{FF2B5EF4-FFF2-40B4-BE49-F238E27FC236}">
                <a16:creationId xmlns:a16="http://schemas.microsoft.com/office/drawing/2014/main" id="{5D1F3A0B-02E1-4312-AC67-737EBF1A909C}"/>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CA6522A5-0D4A-4CE5-A297-3E128C6A5186}"/>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3975684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1" name="Picture 10">
            <a:extLst>
              <a:ext uri="{FF2B5EF4-FFF2-40B4-BE49-F238E27FC236}">
                <a16:creationId xmlns:a16="http://schemas.microsoft.com/office/drawing/2014/main" id="{39898F69-E5A6-41C4-90F8-C392168B509D}"/>
              </a:ext>
            </a:extLst>
          </p:cNvPr>
          <p:cNvPicPr>
            <a:picLocks noChangeAspect="1"/>
          </p:cNvPicPr>
          <p:nvPr userDrawn="1"/>
        </p:nvPicPr>
        <p:blipFill>
          <a:blip r:embed="rId2"/>
          <a:stretch>
            <a:fillRect/>
          </a:stretch>
        </p:blipFill>
        <p:spPr>
          <a:xfrm>
            <a:off x="7335079" y="46038"/>
            <a:ext cx="1808921" cy="1600200"/>
          </a:xfrm>
          <a:prstGeom prst="rect">
            <a:avLst/>
          </a:prstGeom>
        </p:spPr>
      </p:pic>
      <p:pic>
        <p:nvPicPr>
          <p:cNvPr id="8" name="Picture 7">
            <a:extLst>
              <a:ext uri="{FF2B5EF4-FFF2-40B4-BE49-F238E27FC236}">
                <a16:creationId xmlns:a16="http://schemas.microsoft.com/office/drawing/2014/main" id="{CCE76F81-1397-4110-9ECC-54B8D313D2D7}"/>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C1ACC9B0-3A10-4E68-A2BC-05724A864333}"/>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0DF0AD93-122F-4EC0-95F6-D44E8B616FCB}"/>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1497783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2" name="Picture 11">
            <a:extLst>
              <a:ext uri="{FF2B5EF4-FFF2-40B4-BE49-F238E27FC236}">
                <a16:creationId xmlns:a16="http://schemas.microsoft.com/office/drawing/2014/main" id="{465E1E8E-9078-4944-BC94-2B6080D53752}"/>
              </a:ext>
            </a:extLst>
          </p:cNvPr>
          <p:cNvPicPr>
            <a:picLocks noChangeAspect="1"/>
          </p:cNvPicPr>
          <p:nvPr userDrawn="1"/>
        </p:nvPicPr>
        <p:blipFill>
          <a:blip r:embed="rId2"/>
          <a:stretch>
            <a:fillRect/>
          </a:stretch>
        </p:blipFill>
        <p:spPr>
          <a:xfrm>
            <a:off x="7290262" y="0"/>
            <a:ext cx="1836884" cy="1602841"/>
          </a:xfrm>
          <a:prstGeom prst="rect">
            <a:avLst/>
          </a:prstGeom>
        </p:spPr>
      </p:pic>
      <p:pic>
        <p:nvPicPr>
          <p:cNvPr id="8" name="Picture 7">
            <a:extLst>
              <a:ext uri="{FF2B5EF4-FFF2-40B4-BE49-F238E27FC236}">
                <a16:creationId xmlns:a16="http://schemas.microsoft.com/office/drawing/2014/main" id="{6B9F37A8-B271-4C0C-A3C3-A99D3EBF75BF}"/>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6137B11E-78B7-4F84-A6F1-1660871FB2DB}"/>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15F4110D-610D-4CEA-A156-6E70C98B3727}"/>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737972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3" name="Picture 12">
            <a:extLst>
              <a:ext uri="{FF2B5EF4-FFF2-40B4-BE49-F238E27FC236}">
                <a16:creationId xmlns:a16="http://schemas.microsoft.com/office/drawing/2014/main" id="{3163573B-12F6-468F-9995-EC59ACE436A2}"/>
              </a:ext>
            </a:extLst>
          </p:cNvPr>
          <p:cNvPicPr>
            <a:picLocks noChangeAspect="1"/>
          </p:cNvPicPr>
          <p:nvPr userDrawn="1"/>
        </p:nvPicPr>
        <p:blipFill>
          <a:blip r:embed="rId2"/>
          <a:stretch>
            <a:fillRect/>
          </a:stretch>
        </p:blipFill>
        <p:spPr>
          <a:xfrm>
            <a:off x="7348992" y="29412"/>
            <a:ext cx="1795008" cy="1600200"/>
          </a:xfrm>
          <a:prstGeom prst="rect">
            <a:avLst/>
          </a:prstGeom>
        </p:spPr>
      </p:pic>
      <p:pic>
        <p:nvPicPr>
          <p:cNvPr id="8" name="Picture 7">
            <a:extLst>
              <a:ext uri="{FF2B5EF4-FFF2-40B4-BE49-F238E27FC236}">
                <a16:creationId xmlns:a16="http://schemas.microsoft.com/office/drawing/2014/main" id="{9EB11D1A-9582-4C11-BF5D-4CDCC70BF99C}"/>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A807B2D1-AFE8-45BF-A41F-3A617F5C3752}"/>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C545B8D9-E9D3-467E-8462-A953BD5016A7}"/>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743063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111" charset="0"/>
              </a:defRPr>
            </a:lvl1pPr>
          </a:lstStyle>
          <a:p>
            <a:r>
              <a:rPr lang="en-US" dirty="0"/>
              <a:t>May 5, 2016</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defRPr>
            </a:lvl1pPr>
          </a:lstStyle>
          <a:p>
            <a:pPr>
              <a:defRPr/>
            </a:pPr>
            <a:endParaRPr lang="en-US" dirty="0"/>
          </a:p>
        </p:txBody>
      </p:sp>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a:lstStyle>
            <a:lvl1pPr algn="r">
              <a:defRPr>
                <a:solidFill>
                  <a:schemeClr val="tx1"/>
                </a:solidFill>
              </a:defRPr>
            </a:lvl1pPr>
          </a:lstStyle>
          <a:p>
            <a:fld id="{C7B74FFA-6B24-49FE-B393-BA6A26D46B60}" type="slidenum">
              <a:rPr lang="en-US" smtClean="0"/>
              <a:pPr/>
              <a:t>‹#›</a:t>
            </a:fld>
            <a:endParaRPr lang="en-US" dirty="0"/>
          </a:p>
        </p:txBody>
      </p:sp>
    </p:spTree>
    <p:extLst>
      <p:ext uri="{BB962C8B-B14F-4D97-AF65-F5344CB8AC3E}">
        <p14:creationId xmlns:p14="http://schemas.microsoft.com/office/powerpoint/2010/main" val="453360743"/>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64" r:id="rId3"/>
    <p:sldLayoutId id="2147483672" r:id="rId4"/>
    <p:sldLayoutId id="2147483665" r:id="rId5"/>
    <p:sldLayoutId id="2147483666" r:id="rId6"/>
    <p:sldLayoutId id="2147483667" r:id="rId7"/>
    <p:sldLayoutId id="2147483668" r:id="rId8"/>
    <p:sldLayoutId id="2147483669" r:id="rId9"/>
    <p:sldLayoutId id="2147483670" r:id="rId10"/>
    <p:sldLayoutId id="2147483671" r:id="rId11"/>
    <p:sldLayoutId id="2147483655" r:id="rId12"/>
    <p:sldLayoutId id="2147483656" r:id="rId13"/>
    <p:sldLayoutId id="2147483657" r:id="rId14"/>
    <p:sldLayoutId id="2147483658" r:id="rId15"/>
  </p:sldLayoutIdLst>
  <p:hf hdr="0" dt="0"/>
  <p:txStyles>
    <p:titleStyle>
      <a:lvl1pPr algn="ctr" defTabSz="457200" rtl="0" eaLnBrk="1" fontAlgn="base" hangingPunct="1">
        <a:spcBef>
          <a:spcPct val="0"/>
        </a:spcBef>
        <a:spcAft>
          <a:spcPct val="0"/>
        </a:spcAft>
        <a:defRPr sz="4400" kern="1200">
          <a:solidFill>
            <a:schemeClr val="bg1"/>
          </a:solidFill>
          <a:latin typeface="+mj-lt"/>
          <a:ea typeface="ＭＳ Ｐゴシック" pitchFamily="-111" charset="-128"/>
          <a:cs typeface="+mj-cs"/>
        </a:defRPr>
      </a:lvl1pPr>
      <a:lvl2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2pPr>
      <a:lvl3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3pPr>
      <a:lvl4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4pPr>
      <a:lvl5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5pPr>
      <a:lvl6pPr marL="4572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6pPr>
      <a:lvl7pPr marL="9144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7pPr>
      <a:lvl8pPr marL="13716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8pPr>
      <a:lvl9pPr marL="18288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111"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opi.mt.gov/COVID-19-Information/ESSER"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opi.mt.gov/COVID-19-Information/ESSE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093E74A-2FC2-4B53-B6D5-F8FEBEE4C86D}"/>
              </a:ext>
            </a:extLst>
          </p:cNvPr>
          <p:cNvSpPr/>
          <p:nvPr/>
        </p:nvSpPr>
        <p:spPr>
          <a:xfrm>
            <a:off x="2313709" y="3860754"/>
            <a:ext cx="4461164" cy="45719"/>
          </a:xfrm>
          <a:prstGeom prst="rect">
            <a:avLst/>
          </a:prstGeom>
          <a:solidFill>
            <a:srgbClr val="DBDBDB"/>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Slide Number Placeholder 2">
            <a:extLst>
              <a:ext uri="{FF2B5EF4-FFF2-40B4-BE49-F238E27FC236}">
                <a16:creationId xmlns:a16="http://schemas.microsoft.com/office/drawing/2014/main" id="{D5C449D4-61F1-4672-B9D3-CE0A7229A5E8}"/>
              </a:ext>
            </a:extLst>
          </p:cNvPr>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D3AF38E6-233E-4628-AB77-37E4F8809EF6}" type="slidenum">
              <a:rPr kumimoji="0" lang="en-US" sz="1800" b="0" i="0" u="none" strike="noStrike" kern="1200" cap="none" spc="0" normalizeH="0" baseline="0" noProof="0" smtClean="0">
                <a:ln>
                  <a:noFill/>
                </a:ln>
                <a:solidFill>
                  <a:prstClr val="black"/>
                </a:solidFill>
                <a:effectLst/>
                <a:uLnTx/>
                <a:uFillTx/>
                <a:latin typeface="Arial" charset="0"/>
                <a:ea typeface="ＭＳ Ｐゴシック" pitchFamily="-111"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a:t>
            </a:fld>
            <a:endParaRPr kumimoji="0" lang="en-US" sz="1800" b="0" i="0" u="none" strike="noStrike" kern="1200" cap="none" spc="0" normalizeH="0" baseline="0" noProof="0" dirty="0">
              <a:ln>
                <a:noFill/>
              </a:ln>
              <a:solidFill>
                <a:prstClr val="black"/>
              </a:solidFill>
              <a:effectLst/>
              <a:uLnTx/>
              <a:uFillTx/>
              <a:latin typeface="Arial" charset="0"/>
              <a:ea typeface="ＭＳ Ｐゴシック" pitchFamily="-111" charset="-128"/>
              <a:cs typeface="+mn-cs"/>
            </a:endParaRPr>
          </a:p>
        </p:txBody>
      </p:sp>
      <p:sp>
        <p:nvSpPr>
          <p:cNvPr id="5" name="Title 4">
            <a:extLst>
              <a:ext uri="{FF2B5EF4-FFF2-40B4-BE49-F238E27FC236}">
                <a16:creationId xmlns:a16="http://schemas.microsoft.com/office/drawing/2014/main" id="{9BCCAE7A-A6BF-4862-8250-39A74C560704}"/>
              </a:ext>
            </a:extLst>
          </p:cNvPr>
          <p:cNvSpPr>
            <a:spLocks noGrp="1"/>
          </p:cNvSpPr>
          <p:nvPr>
            <p:ph type="title"/>
          </p:nvPr>
        </p:nvSpPr>
        <p:spPr>
          <a:xfrm>
            <a:off x="358856" y="2963006"/>
            <a:ext cx="8440760" cy="1824194"/>
          </a:xfrm>
        </p:spPr>
        <p:txBody>
          <a:bodyPr/>
          <a:lstStyle/>
          <a:p>
            <a:br>
              <a:rPr lang="en-US" sz="2400" dirty="0"/>
            </a:br>
            <a:br>
              <a:rPr lang="en-US" sz="2400" dirty="0"/>
            </a:br>
            <a:r>
              <a:rPr lang="en-US" sz="3200" dirty="0"/>
              <a:t>Federal Programs Update</a:t>
            </a:r>
            <a:br>
              <a:rPr lang="en-US" dirty="0"/>
            </a:br>
            <a:br>
              <a:rPr lang="en-US" sz="3600" dirty="0"/>
            </a:br>
            <a:r>
              <a:rPr lang="en-US" sz="3600" dirty="0"/>
              <a:t>Ed Advocates Meeting</a:t>
            </a:r>
            <a:br>
              <a:rPr lang="en-US" sz="3600" dirty="0"/>
            </a:br>
            <a:endParaRPr lang="en-US" sz="3600" dirty="0"/>
          </a:p>
        </p:txBody>
      </p:sp>
      <p:sp>
        <p:nvSpPr>
          <p:cNvPr id="10" name="Rectangle 9">
            <a:extLst>
              <a:ext uri="{FF2B5EF4-FFF2-40B4-BE49-F238E27FC236}">
                <a16:creationId xmlns:a16="http://schemas.microsoft.com/office/drawing/2014/main" id="{DD9349FF-B6DF-4159-8553-D4CBA037BD24}"/>
              </a:ext>
            </a:extLst>
          </p:cNvPr>
          <p:cNvSpPr/>
          <p:nvPr/>
        </p:nvSpPr>
        <p:spPr>
          <a:xfrm>
            <a:off x="1193800" y="5166167"/>
            <a:ext cx="7171267" cy="126504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5A904210-9BDD-4314-A236-886BAD21236B}"/>
              </a:ext>
            </a:extLst>
          </p:cNvPr>
          <p:cNvSpPr txBox="1"/>
          <p:nvPr/>
        </p:nvSpPr>
        <p:spPr>
          <a:xfrm>
            <a:off x="1251730" y="5139055"/>
            <a:ext cx="6790266" cy="369332"/>
          </a:xfrm>
          <a:prstGeom prst="rect">
            <a:avLst/>
          </a:prstGeom>
          <a:noFill/>
        </p:spPr>
        <p:txBody>
          <a:bodyPr wrap="square" rtlCol="0">
            <a:spAutoFit/>
          </a:bodyPr>
          <a:lstStyle/>
          <a:p>
            <a:pPr algn="ctr"/>
            <a:r>
              <a:rPr lang="en-US" dirty="0">
                <a:latin typeface="Candara" panose="020E0502030303020204" pitchFamily="34" charset="0"/>
              </a:rPr>
              <a:t>July 20, 2021</a:t>
            </a:r>
          </a:p>
        </p:txBody>
      </p:sp>
    </p:spTree>
    <p:extLst>
      <p:ext uri="{BB962C8B-B14F-4D97-AF65-F5344CB8AC3E}">
        <p14:creationId xmlns:p14="http://schemas.microsoft.com/office/powerpoint/2010/main" val="3689488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855E05-4C9F-43C6-B073-15F3014400FE}"/>
              </a:ext>
            </a:extLst>
          </p:cNvPr>
          <p:cNvSpPr>
            <a:spLocks noGrp="1"/>
          </p:cNvSpPr>
          <p:nvPr>
            <p:ph idx="1"/>
          </p:nvPr>
        </p:nvSpPr>
        <p:spPr>
          <a:xfrm>
            <a:off x="457199" y="1600200"/>
            <a:ext cx="8326073" cy="5257800"/>
          </a:xfrm>
        </p:spPr>
        <p:txBody>
          <a:bodyPr/>
          <a:lstStyle/>
          <a:p>
            <a:pPr marL="0" indent="0">
              <a:buNone/>
            </a:pPr>
            <a:r>
              <a:rPr lang="en-US" dirty="0">
                <a:hlinkClick r:id="rId2"/>
              </a:rPr>
              <a:t>OPI Website-ARP ESSER</a:t>
            </a:r>
            <a:r>
              <a:rPr lang="en-US" dirty="0"/>
              <a:t>:  </a:t>
            </a:r>
            <a:r>
              <a:rPr lang="en-US" dirty="0">
                <a:highlight>
                  <a:srgbClr val="FFFF00"/>
                </a:highlight>
              </a:rPr>
              <a:t>opi.mt.gov</a:t>
            </a:r>
            <a:endParaRPr lang="en-US" dirty="0"/>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00B2B160-E28C-4DD9-826E-7D4BC89451B7}"/>
              </a:ext>
            </a:extLst>
          </p:cNvPr>
          <p:cNvSpPr>
            <a:spLocks noGrp="1"/>
          </p:cNvSpPr>
          <p:nvPr>
            <p:ph type="title"/>
          </p:nvPr>
        </p:nvSpPr>
        <p:spPr/>
        <p:txBody>
          <a:bodyPr/>
          <a:lstStyle/>
          <a:p>
            <a:r>
              <a:rPr lang="en-US" b="1" dirty="0"/>
              <a:t>Resources on Webpage</a:t>
            </a:r>
          </a:p>
        </p:txBody>
      </p:sp>
      <p:sp>
        <p:nvSpPr>
          <p:cNvPr id="6" name="Arrow: Right 5">
            <a:extLst>
              <a:ext uri="{FF2B5EF4-FFF2-40B4-BE49-F238E27FC236}">
                <a16:creationId xmlns:a16="http://schemas.microsoft.com/office/drawing/2014/main" id="{8CFB56EB-3A14-4D3E-B822-BD65E48DDD15}"/>
              </a:ext>
            </a:extLst>
          </p:cNvPr>
          <p:cNvSpPr/>
          <p:nvPr/>
        </p:nvSpPr>
        <p:spPr>
          <a:xfrm>
            <a:off x="1198262" y="3965731"/>
            <a:ext cx="2449585" cy="300008"/>
          </a:xfrm>
          <a:prstGeom prst="rightArrow">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highlight>
                <a:srgbClr val="FFFF00"/>
              </a:highlight>
            </a:endParaRPr>
          </a:p>
        </p:txBody>
      </p:sp>
      <p:pic>
        <p:nvPicPr>
          <p:cNvPr id="4" name="Picture 3">
            <a:extLst>
              <a:ext uri="{FF2B5EF4-FFF2-40B4-BE49-F238E27FC236}">
                <a16:creationId xmlns:a16="http://schemas.microsoft.com/office/drawing/2014/main" id="{99D2455A-C4E9-41CF-BDE4-CD77E99F7883}"/>
              </a:ext>
            </a:extLst>
          </p:cNvPr>
          <p:cNvPicPr>
            <a:picLocks noChangeAspect="1"/>
          </p:cNvPicPr>
          <p:nvPr/>
        </p:nvPicPr>
        <p:blipFill>
          <a:blip r:embed="rId3"/>
          <a:stretch>
            <a:fillRect/>
          </a:stretch>
        </p:blipFill>
        <p:spPr>
          <a:xfrm>
            <a:off x="3745832" y="2359623"/>
            <a:ext cx="2945215" cy="3812233"/>
          </a:xfrm>
          <a:prstGeom prst="rect">
            <a:avLst/>
          </a:prstGeom>
        </p:spPr>
      </p:pic>
    </p:spTree>
    <p:extLst>
      <p:ext uri="{BB962C8B-B14F-4D97-AF65-F5344CB8AC3E}">
        <p14:creationId xmlns:p14="http://schemas.microsoft.com/office/powerpoint/2010/main" val="74129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519E85-73F2-4DCF-B6B9-793B4FB0B50D}"/>
              </a:ext>
            </a:extLst>
          </p:cNvPr>
          <p:cNvSpPr>
            <a:spLocks noGrp="1"/>
          </p:cNvSpPr>
          <p:nvPr>
            <p:ph idx="1"/>
          </p:nvPr>
        </p:nvSpPr>
        <p:spPr>
          <a:xfrm>
            <a:off x="457200" y="1600200"/>
            <a:ext cx="8229600" cy="4756150"/>
          </a:xfrm>
        </p:spPr>
        <p:txBody>
          <a:bodyPr/>
          <a:lstStyle/>
          <a:p>
            <a:pPr marL="0" indent="0">
              <a:buNone/>
            </a:pPr>
            <a:r>
              <a:rPr lang="en-US" b="1" dirty="0"/>
              <a:t>Purpose of the Waiver:</a:t>
            </a:r>
            <a:endParaRPr lang="en-US" dirty="0"/>
          </a:p>
          <a:p>
            <a:r>
              <a:rPr lang="en-US" sz="2400" dirty="0"/>
              <a:t>To provide the OPI and its subgrantees with the flexibility needed to continue to support continuity of academic and support services during the recovery period of the COVID-19 pandemic. </a:t>
            </a:r>
          </a:p>
          <a:p>
            <a:r>
              <a:rPr lang="en-US" sz="2400" dirty="0"/>
              <a:t>The OPI will use and ensure that its subgrantees use funds under the respective programs in accordance with the provisions of all the applicable statutes, regulations, program plans, and applications not subject to these waivers, and will work to mitigate, and ensure that its subgrantees work to mitigate, any negative effects that may occur as a result of the requested waivers. </a:t>
            </a:r>
          </a:p>
          <a:p>
            <a:endParaRPr lang="en-US" dirty="0"/>
          </a:p>
        </p:txBody>
      </p:sp>
      <p:sp>
        <p:nvSpPr>
          <p:cNvPr id="3" name="Slide Number Placeholder 2">
            <a:extLst>
              <a:ext uri="{FF2B5EF4-FFF2-40B4-BE49-F238E27FC236}">
                <a16:creationId xmlns:a16="http://schemas.microsoft.com/office/drawing/2014/main" id="{05E4BF39-5B5E-4A39-BA7A-997D2E437E74}"/>
              </a:ext>
            </a:extLst>
          </p:cNvPr>
          <p:cNvSpPr>
            <a:spLocks noGrp="1"/>
          </p:cNvSpPr>
          <p:nvPr>
            <p:ph type="sldNum" sz="quarter" idx="12"/>
          </p:nvPr>
        </p:nvSpPr>
        <p:spPr/>
        <p:txBody>
          <a:bodyPr/>
          <a:lstStyle/>
          <a:p>
            <a:fld id="{D3AF38E6-233E-4628-AB77-37E4F8809EF6}" type="slidenum">
              <a:rPr lang="en-US" smtClean="0"/>
              <a:pPr/>
              <a:t>11</a:t>
            </a:fld>
            <a:endParaRPr lang="en-US" dirty="0"/>
          </a:p>
        </p:txBody>
      </p:sp>
      <p:sp>
        <p:nvSpPr>
          <p:cNvPr id="4" name="Title 3">
            <a:extLst>
              <a:ext uri="{FF2B5EF4-FFF2-40B4-BE49-F238E27FC236}">
                <a16:creationId xmlns:a16="http://schemas.microsoft.com/office/drawing/2014/main" id="{FA9C3FA1-D72A-41DC-9B19-EA3AF7E95652}"/>
              </a:ext>
            </a:extLst>
          </p:cNvPr>
          <p:cNvSpPr>
            <a:spLocks noGrp="1"/>
          </p:cNvSpPr>
          <p:nvPr>
            <p:ph type="title"/>
          </p:nvPr>
        </p:nvSpPr>
        <p:spPr/>
        <p:txBody>
          <a:bodyPr/>
          <a:lstStyle/>
          <a:p>
            <a:r>
              <a:rPr lang="en-US" dirty="0"/>
              <a:t>Funding Flexibility Waiver</a:t>
            </a:r>
          </a:p>
        </p:txBody>
      </p:sp>
    </p:spTree>
    <p:extLst>
      <p:ext uri="{BB962C8B-B14F-4D97-AF65-F5344CB8AC3E}">
        <p14:creationId xmlns:p14="http://schemas.microsoft.com/office/powerpoint/2010/main" val="733133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168803-4EF3-449F-965D-476EB5964D66}"/>
              </a:ext>
            </a:extLst>
          </p:cNvPr>
          <p:cNvSpPr>
            <a:spLocks noGrp="1"/>
          </p:cNvSpPr>
          <p:nvPr>
            <p:ph idx="1"/>
          </p:nvPr>
        </p:nvSpPr>
        <p:spPr/>
        <p:txBody>
          <a:bodyPr/>
          <a:lstStyle/>
          <a:p>
            <a:r>
              <a:rPr lang="en-US" sz="2400" b="1" dirty="0"/>
              <a:t>Carryover limitation </a:t>
            </a:r>
            <a:r>
              <a:rPr lang="en-US" sz="2400" dirty="0"/>
              <a:t>in section 1127(b) of the Elementary and Secondary Education Act of 1965 (ESEA) for Federal fiscal year (FY) 2020 Title I, Part A funds: the requirement that limits an SEA’s ability to grant to its LEAs a waiver of the 15 percent Title I, Part A carryover limitation in section 1127(a) more than once every three years. </a:t>
            </a:r>
          </a:p>
          <a:p>
            <a:r>
              <a:rPr lang="en-US" sz="2400" b="1" dirty="0"/>
              <a:t>Period of availability of funds </a:t>
            </a:r>
            <a:r>
              <a:rPr lang="en-US" sz="2400" dirty="0"/>
              <a:t>in section 421(b) of the General Education Provisions Act (GEPA): to extend the period of availability of FY 2019 funds for programs in which the SEA participates under its approved consolidated State plan until September 30, 2022. </a:t>
            </a:r>
          </a:p>
        </p:txBody>
      </p:sp>
      <p:sp>
        <p:nvSpPr>
          <p:cNvPr id="3" name="Slide Number Placeholder 2">
            <a:extLst>
              <a:ext uri="{FF2B5EF4-FFF2-40B4-BE49-F238E27FC236}">
                <a16:creationId xmlns:a16="http://schemas.microsoft.com/office/drawing/2014/main" id="{8E1DD245-2D9B-4DD3-919E-9C370C0FDD7E}"/>
              </a:ext>
            </a:extLst>
          </p:cNvPr>
          <p:cNvSpPr>
            <a:spLocks noGrp="1"/>
          </p:cNvSpPr>
          <p:nvPr>
            <p:ph type="sldNum" sz="quarter" idx="12"/>
          </p:nvPr>
        </p:nvSpPr>
        <p:spPr/>
        <p:txBody>
          <a:bodyPr/>
          <a:lstStyle/>
          <a:p>
            <a:fld id="{D3AF38E6-233E-4628-AB77-37E4F8809EF6}" type="slidenum">
              <a:rPr lang="en-US" smtClean="0"/>
              <a:pPr/>
              <a:t>12</a:t>
            </a:fld>
            <a:endParaRPr lang="en-US" dirty="0"/>
          </a:p>
        </p:txBody>
      </p:sp>
      <p:sp>
        <p:nvSpPr>
          <p:cNvPr id="4" name="Title 3">
            <a:extLst>
              <a:ext uri="{FF2B5EF4-FFF2-40B4-BE49-F238E27FC236}">
                <a16:creationId xmlns:a16="http://schemas.microsoft.com/office/drawing/2014/main" id="{C6105996-2813-4A84-B28F-88D6A5B02414}"/>
              </a:ext>
            </a:extLst>
          </p:cNvPr>
          <p:cNvSpPr>
            <a:spLocks noGrp="1"/>
          </p:cNvSpPr>
          <p:nvPr>
            <p:ph type="title"/>
          </p:nvPr>
        </p:nvSpPr>
        <p:spPr/>
        <p:txBody>
          <a:bodyPr/>
          <a:lstStyle/>
          <a:p>
            <a:r>
              <a:rPr lang="en-US" dirty="0"/>
              <a:t>Funding Flexibility Waiver</a:t>
            </a:r>
          </a:p>
        </p:txBody>
      </p:sp>
    </p:spTree>
    <p:extLst>
      <p:ext uri="{BB962C8B-B14F-4D97-AF65-F5344CB8AC3E}">
        <p14:creationId xmlns:p14="http://schemas.microsoft.com/office/powerpoint/2010/main" val="3870806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65609A-DD36-4A0E-A037-C2268B965FC4}"/>
              </a:ext>
            </a:extLst>
          </p:cNvPr>
          <p:cNvSpPr>
            <a:spLocks noGrp="1"/>
          </p:cNvSpPr>
          <p:nvPr>
            <p:ph idx="1"/>
          </p:nvPr>
        </p:nvSpPr>
        <p:spPr/>
        <p:txBody>
          <a:bodyPr/>
          <a:lstStyle/>
          <a:p>
            <a:r>
              <a:rPr lang="en-US" sz="2400" dirty="0"/>
              <a:t>June 24, 2021: Initiate public comment, by sending email to stakeholders and posting the waiver on the OPI webpage.</a:t>
            </a:r>
          </a:p>
          <a:p>
            <a:r>
              <a:rPr lang="en-US" sz="2400" dirty="0"/>
              <a:t>June 2021:  Consultation with the Governor’s office</a:t>
            </a:r>
          </a:p>
          <a:p>
            <a:r>
              <a:rPr lang="en-US" sz="2400" dirty="0"/>
              <a:t>July 2021:  Presentation and discussion with Education Advocates</a:t>
            </a:r>
          </a:p>
          <a:p>
            <a:r>
              <a:rPr lang="en-US" sz="2400" dirty="0"/>
              <a:t>July 14-16, 2021: Presentation and discussion with the Montana Board of Public Education</a:t>
            </a:r>
          </a:p>
          <a:p>
            <a:r>
              <a:rPr lang="en-US" sz="2400" dirty="0"/>
              <a:t>July 24, 2021:  Public comment deadline</a:t>
            </a:r>
          </a:p>
          <a:p>
            <a:r>
              <a:rPr lang="en-US" sz="2400" dirty="0"/>
              <a:t>July 30, 2021: Final Draft prepared and submitted to the USED</a:t>
            </a:r>
          </a:p>
          <a:p>
            <a:endParaRPr lang="en-US" sz="2400" dirty="0"/>
          </a:p>
        </p:txBody>
      </p:sp>
      <p:sp>
        <p:nvSpPr>
          <p:cNvPr id="3" name="Slide Number Placeholder 2">
            <a:extLst>
              <a:ext uri="{FF2B5EF4-FFF2-40B4-BE49-F238E27FC236}">
                <a16:creationId xmlns:a16="http://schemas.microsoft.com/office/drawing/2014/main" id="{EBCF958A-70CE-4804-83BD-B279CC2B118C}"/>
              </a:ext>
            </a:extLst>
          </p:cNvPr>
          <p:cNvSpPr>
            <a:spLocks noGrp="1"/>
          </p:cNvSpPr>
          <p:nvPr>
            <p:ph type="sldNum" sz="quarter" idx="12"/>
          </p:nvPr>
        </p:nvSpPr>
        <p:spPr/>
        <p:txBody>
          <a:bodyPr/>
          <a:lstStyle/>
          <a:p>
            <a:fld id="{D3AF38E6-233E-4628-AB77-37E4F8809EF6}" type="slidenum">
              <a:rPr lang="en-US" smtClean="0"/>
              <a:pPr/>
              <a:t>13</a:t>
            </a:fld>
            <a:endParaRPr lang="en-US" dirty="0"/>
          </a:p>
        </p:txBody>
      </p:sp>
      <p:sp>
        <p:nvSpPr>
          <p:cNvPr id="4" name="Title 3">
            <a:extLst>
              <a:ext uri="{FF2B5EF4-FFF2-40B4-BE49-F238E27FC236}">
                <a16:creationId xmlns:a16="http://schemas.microsoft.com/office/drawing/2014/main" id="{5D027C64-D930-42A6-AB17-ECEF269C4980}"/>
              </a:ext>
            </a:extLst>
          </p:cNvPr>
          <p:cNvSpPr>
            <a:spLocks noGrp="1"/>
          </p:cNvSpPr>
          <p:nvPr>
            <p:ph type="title"/>
          </p:nvPr>
        </p:nvSpPr>
        <p:spPr/>
        <p:txBody>
          <a:bodyPr/>
          <a:lstStyle/>
          <a:p>
            <a:r>
              <a:rPr lang="en-US" dirty="0"/>
              <a:t>Waiver Timeline</a:t>
            </a:r>
          </a:p>
        </p:txBody>
      </p:sp>
    </p:spTree>
    <p:extLst>
      <p:ext uri="{BB962C8B-B14F-4D97-AF65-F5344CB8AC3E}">
        <p14:creationId xmlns:p14="http://schemas.microsoft.com/office/powerpoint/2010/main" val="103561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454025"/>
            <a:ext cx="8574088" cy="1470025"/>
          </a:xfrm>
        </p:spPr>
        <p:txBody>
          <a:bodyPr/>
          <a:lstStyle/>
          <a:p>
            <a:r>
              <a:rPr lang="en-US" sz="5400" b="1" dirty="0">
                <a:solidFill>
                  <a:schemeClr val="tx1"/>
                </a:solidFill>
              </a:rPr>
              <a:t>Thank you!</a:t>
            </a:r>
          </a:p>
        </p:txBody>
      </p:sp>
      <p:sp>
        <p:nvSpPr>
          <p:cNvPr id="3" name="Slide Number Placeholder 2"/>
          <p:cNvSpPr>
            <a:spLocks noGrp="1"/>
          </p:cNvSpPr>
          <p:nvPr>
            <p:ph type="sldNum" sz="quarter" idx="4294967295"/>
          </p:nvPr>
        </p:nvSpPr>
        <p:spPr>
          <a:xfrm>
            <a:off x="7010400" y="6356350"/>
            <a:ext cx="2133600" cy="365125"/>
          </a:xfrm>
        </p:spPr>
        <p:txBody>
          <a:bodyPr/>
          <a:lstStyle/>
          <a:p>
            <a:fld id="{9CF9E77B-8D14-4024-8488-C515F4EB4B2A}" type="slidenum">
              <a:rPr lang="en-US" smtClean="0"/>
              <a:pPr/>
              <a:t>14</a:t>
            </a:fld>
            <a:endParaRPr lang="en-US" dirty="0"/>
          </a:p>
        </p:txBody>
      </p:sp>
      <p:sp>
        <p:nvSpPr>
          <p:cNvPr id="5" name="Rectangle 4"/>
          <p:cNvSpPr/>
          <p:nvPr/>
        </p:nvSpPr>
        <p:spPr>
          <a:xfrm>
            <a:off x="377191" y="3143271"/>
            <a:ext cx="8403518" cy="852221"/>
          </a:xfrm>
          <a:prstGeom prst="rect">
            <a:avLst/>
          </a:prstGeom>
        </p:spPr>
        <p:txBody>
          <a:bodyPr wrap="square">
            <a:spAutoFit/>
          </a:bodyPr>
          <a:lstStyle/>
          <a:p>
            <a:pPr marL="0" marR="0" algn="ctr">
              <a:lnSpc>
                <a:spcPct val="105000"/>
              </a:lnSpc>
              <a:spcBef>
                <a:spcPts val="0"/>
              </a:spcBef>
              <a:spcAft>
                <a:spcPts val="0"/>
              </a:spcAft>
            </a:pPr>
            <a:r>
              <a:rPr lang="en-US" sz="2400" b="1" dirty="0">
                <a:latin typeface="Candara" panose="020E0502030303020204" pitchFamily="34" charset="0"/>
                <a:ea typeface="Times New Roman" panose="02020603050405020304" pitchFamily="18" charset="0"/>
                <a:cs typeface="Times New Roman" panose="02020603050405020304" pitchFamily="18" charset="0"/>
              </a:rPr>
              <a:t>For questions or additional information please contact Julie Murgel @ Julie.Murgel@mt.gov</a:t>
            </a:r>
          </a:p>
        </p:txBody>
      </p:sp>
      <p:sp>
        <p:nvSpPr>
          <p:cNvPr id="4" name="Rectangle 3"/>
          <p:cNvSpPr/>
          <p:nvPr/>
        </p:nvSpPr>
        <p:spPr>
          <a:xfrm>
            <a:off x="275898" y="1970683"/>
            <a:ext cx="8504811" cy="772511"/>
          </a:xfrm>
          <a:prstGeom prst="rect">
            <a:avLst/>
          </a:prstGeom>
          <a:solidFill>
            <a:srgbClr val="C127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7826" y="5961487"/>
            <a:ext cx="3011214" cy="759988"/>
          </a:xfrm>
          <a:prstGeom prst="rect">
            <a:avLst/>
          </a:prstGeom>
        </p:spPr>
      </p:pic>
    </p:spTree>
    <p:extLst>
      <p:ext uri="{BB962C8B-B14F-4D97-AF65-F5344CB8AC3E}">
        <p14:creationId xmlns:p14="http://schemas.microsoft.com/office/powerpoint/2010/main" val="234424804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DE3BCB9-DFD1-4A27-B9EB-F78F01A5BEB6}"/>
              </a:ext>
            </a:extLst>
          </p:cNvPr>
          <p:cNvSpPr>
            <a:spLocks noGrp="1"/>
          </p:cNvSpPr>
          <p:nvPr>
            <p:ph idx="1"/>
          </p:nvPr>
        </p:nvSpPr>
        <p:spPr>
          <a:xfrm>
            <a:off x="329939" y="1600200"/>
            <a:ext cx="8446416" cy="4983162"/>
          </a:xfrm>
        </p:spPr>
        <p:txBody>
          <a:bodyPr/>
          <a:lstStyle/>
          <a:p>
            <a:pPr lvl="0"/>
            <a:r>
              <a:rPr lang="en-US" sz="2200" b="1" dirty="0"/>
              <a:t>July 13, 20, &amp; 27, 2021</a:t>
            </a:r>
            <a:r>
              <a:rPr lang="en-US" sz="2200" dirty="0"/>
              <a:t>.  The OPI will host three </a:t>
            </a:r>
            <a:r>
              <a:rPr lang="en-US" sz="2200" b="1" dirty="0"/>
              <a:t>ARP ESSER Webinars</a:t>
            </a:r>
            <a:r>
              <a:rPr lang="en-US" sz="2200" dirty="0"/>
              <a:t> during the month of July to assist districts in developing and submitting District ARP ESSER Plans. </a:t>
            </a:r>
          </a:p>
          <a:p>
            <a:pPr lvl="0"/>
            <a:r>
              <a:rPr lang="en-US" sz="2200" b="1" dirty="0"/>
              <a:t>August 24, 2021</a:t>
            </a:r>
            <a:r>
              <a:rPr lang="en-US" sz="2200" dirty="0"/>
              <a:t>.  Districts must </a:t>
            </a:r>
            <a:r>
              <a:rPr lang="en-US" sz="2200" b="1" u="sng" dirty="0"/>
              <a:t>submit an ARP ESSER Plan</a:t>
            </a:r>
            <a:r>
              <a:rPr lang="en-US" sz="2200" b="1" dirty="0"/>
              <a:t> </a:t>
            </a:r>
            <a:r>
              <a:rPr lang="en-US" sz="2200" dirty="0"/>
              <a:t>to the OPI through the Terms of Employment, Accreditation, and Master Schedule (TEAMS).   The </a:t>
            </a:r>
            <a:r>
              <a:rPr lang="en-US" sz="2200" b="1" dirty="0"/>
              <a:t>District ARP ESSER Plan</a:t>
            </a:r>
            <a:r>
              <a:rPr lang="en-US" sz="2200" dirty="0"/>
              <a:t> template will open July 1st and close on August 24th in TEAMS.  </a:t>
            </a:r>
          </a:p>
          <a:p>
            <a:pPr lvl="0"/>
            <a:r>
              <a:rPr lang="en-US" sz="2200" b="1" dirty="0"/>
              <a:t>September 1, 2021.</a:t>
            </a:r>
            <a:r>
              <a:rPr lang="en-US" sz="2200" dirty="0"/>
              <a:t>  Due date to complete and </a:t>
            </a:r>
            <a:r>
              <a:rPr lang="en-US" sz="2200" b="1" u="sng" dirty="0"/>
              <a:t>submit ESSER II and ESSER III applications</a:t>
            </a:r>
            <a:r>
              <a:rPr lang="en-US" sz="2200" dirty="0"/>
              <a:t> in the E-grants system.</a:t>
            </a:r>
          </a:p>
          <a:p>
            <a:pPr marL="0" indent="0">
              <a:buNone/>
            </a:pPr>
            <a:endParaRPr lang="en-US" dirty="0"/>
          </a:p>
        </p:txBody>
      </p:sp>
      <p:sp>
        <p:nvSpPr>
          <p:cNvPr id="3" name="Slide Number Placeholder 2">
            <a:extLst>
              <a:ext uri="{FF2B5EF4-FFF2-40B4-BE49-F238E27FC236}">
                <a16:creationId xmlns:a16="http://schemas.microsoft.com/office/drawing/2014/main" id="{34A5C521-6654-4264-8E21-72D7E93CF8BE}"/>
              </a:ext>
            </a:extLst>
          </p:cNvPr>
          <p:cNvSpPr>
            <a:spLocks noGrp="1"/>
          </p:cNvSpPr>
          <p:nvPr>
            <p:ph type="sldNum" sz="quarter" idx="12"/>
          </p:nvPr>
        </p:nvSpPr>
        <p:spPr/>
        <p:txBody>
          <a:bodyPr/>
          <a:lstStyle/>
          <a:p>
            <a:fld id="{D3AF38E6-233E-4628-AB77-37E4F8809EF6}" type="slidenum">
              <a:rPr lang="en-US" smtClean="0"/>
              <a:pPr/>
              <a:t>2</a:t>
            </a:fld>
            <a:endParaRPr lang="en-US" dirty="0"/>
          </a:p>
        </p:txBody>
      </p:sp>
      <p:sp>
        <p:nvSpPr>
          <p:cNvPr id="4" name="Title 3">
            <a:extLst>
              <a:ext uri="{FF2B5EF4-FFF2-40B4-BE49-F238E27FC236}">
                <a16:creationId xmlns:a16="http://schemas.microsoft.com/office/drawing/2014/main" id="{5CC00E9F-5619-4D25-A18A-1AC47B4027BC}"/>
              </a:ext>
            </a:extLst>
          </p:cNvPr>
          <p:cNvSpPr>
            <a:spLocks noGrp="1"/>
          </p:cNvSpPr>
          <p:nvPr>
            <p:ph type="title"/>
          </p:nvPr>
        </p:nvSpPr>
        <p:spPr/>
        <p:txBody>
          <a:bodyPr/>
          <a:lstStyle/>
          <a:p>
            <a:r>
              <a:rPr lang="en-US" dirty="0"/>
              <a:t>Time Line</a:t>
            </a:r>
          </a:p>
        </p:txBody>
      </p:sp>
    </p:spTree>
    <p:extLst>
      <p:ext uri="{BB962C8B-B14F-4D97-AF65-F5344CB8AC3E}">
        <p14:creationId xmlns:p14="http://schemas.microsoft.com/office/powerpoint/2010/main" val="360017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7D1A1F-9CBC-4541-ABC1-DC1456591466}"/>
              </a:ext>
            </a:extLst>
          </p:cNvPr>
          <p:cNvSpPr>
            <a:spLocks noGrp="1"/>
          </p:cNvSpPr>
          <p:nvPr>
            <p:ph idx="1"/>
          </p:nvPr>
        </p:nvSpPr>
        <p:spPr/>
        <p:txBody>
          <a:bodyPr/>
          <a:lstStyle/>
          <a:p>
            <a:pPr marL="0" indent="0">
              <a:buNone/>
            </a:pPr>
            <a:r>
              <a:rPr lang="en-US" sz="2800" dirty="0"/>
              <a:t>On </a:t>
            </a:r>
            <a:r>
              <a:rPr lang="en-US" sz="2800" b="1" dirty="0"/>
              <a:t>June 7, 2021</a:t>
            </a:r>
            <a:r>
              <a:rPr lang="en-US" sz="2800" dirty="0"/>
              <a:t>, the Montana OPI submitted to the U.S. Department of Education (USED) its State Plan for the ARP ESSER Fund.  This plan recognizes local control, removes obstacles and barriers for schools, and enhances accountability without being overly burdensome.  </a:t>
            </a:r>
          </a:p>
          <a:p>
            <a:pPr marL="0" indent="0">
              <a:buNone/>
            </a:pPr>
            <a:r>
              <a:rPr lang="en-US" sz="2800" dirty="0"/>
              <a:t>Find the link in the chat box to see the </a:t>
            </a:r>
            <a:r>
              <a:rPr lang="en-US" sz="2800" i="1" dirty="0"/>
              <a:t>State Plan</a:t>
            </a:r>
            <a:r>
              <a:rPr lang="en-US" sz="2800" dirty="0"/>
              <a:t>. </a:t>
            </a:r>
            <a:r>
              <a:rPr lang="en-US" sz="1200" dirty="0"/>
              <a:t>http://opi.mt.gov/Portals/182/Montana_ARP_ESSER_State_Plan_Final.pdf?ver=2021-06-08-103621-223</a:t>
            </a:r>
          </a:p>
          <a:p>
            <a:pPr marL="0" indent="0">
              <a:buNone/>
            </a:pPr>
            <a:endParaRPr lang="en-US" dirty="0"/>
          </a:p>
        </p:txBody>
      </p:sp>
      <p:sp>
        <p:nvSpPr>
          <p:cNvPr id="3" name="Slide Number Placeholder 2">
            <a:extLst>
              <a:ext uri="{FF2B5EF4-FFF2-40B4-BE49-F238E27FC236}">
                <a16:creationId xmlns:a16="http://schemas.microsoft.com/office/drawing/2014/main" id="{4A803EB8-DDEF-4D85-B31E-73BA31C3BAE1}"/>
              </a:ext>
            </a:extLst>
          </p:cNvPr>
          <p:cNvSpPr>
            <a:spLocks noGrp="1"/>
          </p:cNvSpPr>
          <p:nvPr>
            <p:ph type="sldNum" sz="quarter" idx="12"/>
          </p:nvPr>
        </p:nvSpPr>
        <p:spPr/>
        <p:txBody>
          <a:bodyPr/>
          <a:lstStyle/>
          <a:p>
            <a:fld id="{D3AF38E6-233E-4628-AB77-37E4F8809EF6}" type="slidenum">
              <a:rPr lang="en-US" smtClean="0"/>
              <a:pPr/>
              <a:t>3</a:t>
            </a:fld>
            <a:endParaRPr lang="en-US" dirty="0"/>
          </a:p>
        </p:txBody>
      </p:sp>
      <p:sp>
        <p:nvSpPr>
          <p:cNvPr id="4" name="Title 3">
            <a:extLst>
              <a:ext uri="{FF2B5EF4-FFF2-40B4-BE49-F238E27FC236}">
                <a16:creationId xmlns:a16="http://schemas.microsoft.com/office/drawing/2014/main" id="{A8A6FC15-292C-42A4-8D24-6DFB65E8D3B8}"/>
              </a:ext>
            </a:extLst>
          </p:cNvPr>
          <p:cNvSpPr>
            <a:spLocks noGrp="1"/>
          </p:cNvSpPr>
          <p:nvPr>
            <p:ph type="title"/>
          </p:nvPr>
        </p:nvSpPr>
        <p:spPr/>
        <p:txBody>
          <a:bodyPr/>
          <a:lstStyle/>
          <a:p>
            <a:br>
              <a:rPr lang="en-US" b="1" dirty="0"/>
            </a:br>
            <a:r>
              <a:rPr lang="en-US" b="1" dirty="0"/>
              <a:t>MT OPI ARP-ESSER State Plan</a:t>
            </a:r>
            <a:br>
              <a:rPr lang="en-US" dirty="0"/>
            </a:br>
            <a:endParaRPr lang="en-US" dirty="0"/>
          </a:p>
        </p:txBody>
      </p:sp>
    </p:spTree>
    <p:extLst>
      <p:ext uri="{BB962C8B-B14F-4D97-AF65-F5344CB8AC3E}">
        <p14:creationId xmlns:p14="http://schemas.microsoft.com/office/powerpoint/2010/main" val="4290400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2AE1E9-BD09-4916-B0AA-A4476DA22E7D}"/>
              </a:ext>
            </a:extLst>
          </p:cNvPr>
          <p:cNvSpPr>
            <a:spLocks noGrp="1"/>
          </p:cNvSpPr>
          <p:nvPr>
            <p:ph idx="1"/>
          </p:nvPr>
        </p:nvSpPr>
        <p:spPr>
          <a:xfrm>
            <a:off x="457200" y="1600200"/>
            <a:ext cx="8229600" cy="5121275"/>
          </a:xfrm>
        </p:spPr>
        <p:txBody>
          <a:bodyPr/>
          <a:lstStyle/>
          <a:p>
            <a:pPr marL="0" indent="0">
              <a:buNone/>
            </a:pPr>
            <a:r>
              <a:rPr lang="en-US" sz="2200" b="1" dirty="0">
                <a:highlight>
                  <a:srgbClr val="FFFFFF"/>
                </a:highlight>
              </a:rPr>
              <a:t>Safe Return to In-Person Instruction and Continuity of Services Plan -- within 30 days of receiving ARP ESSER allocation.  </a:t>
            </a:r>
          </a:p>
          <a:p>
            <a:pPr marL="0" indent="0">
              <a:buNone/>
            </a:pPr>
            <a:r>
              <a:rPr lang="en-US" sz="2200" b="1" dirty="0">
                <a:highlight>
                  <a:srgbClr val="FFFFFF"/>
                </a:highlight>
              </a:rPr>
              <a:t>(June 24, 2021)</a:t>
            </a:r>
          </a:p>
          <a:p>
            <a:r>
              <a:rPr lang="en-US" sz="2200" dirty="0"/>
              <a:t>Districts must develop and make publicly available a Safe Return to In-Person Instruction and Continuity of Services Plan.</a:t>
            </a:r>
            <a:endParaRPr lang="en-US" sz="2200" b="1" dirty="0"/>
          </a:p>
          <a:p>
            <a:r>
              <a:rPr lang="en-US" sz="2200" dirty="0"/>
              <a:t>If a District developed a plan before ARP was enacted that does not address the above requirements, the District must revise its plan no later than six months after it last reviewed its plan.</a:t>
            </a:r>
          </a:p>
          <a:p>
            <a:r>
              <a:rPr lang="en-US" sz="2200" dirty="0"/>
              <a:t>Districts need to update the Safe Return to In-Person Instruction and Continuity of Services Plan at Districts every six months through September 30, 2023 and must seek public input on the plan and any revisions and must take such input into account. </a:t>
            </a:r>
          </a:p>
          <a:p>
            <a:endParaRPr lang="en-US" sz="1800" b="1" dirty="0"/>
          </a:p>
        </p:txBody>
      </p:sp>
      <p:sp>
        <p:nvSpPr>
          <p:cNvPr id="3" name="Slide Number Placeholder 2">
            <a:extLst>
              <a:ext uri="{FF2B5EF4-FFF2-40B4-BE49-F238E27FC236}">
                <a16:creationId xmlns:a16="http://schemas.microsoft.com/office/drawing/2014/main" id="{D7DA3BE6-2886-450E-94B8-B07EFD3ED6E0}"/>
              </a:ext>
            </a:extLst>
          </p:cNvPr>
          <p:cNvSpPr>
            <a:spLocks noGrp="1"/>
          </p:cNvSpPr>
          <p:nvPr>
            <p:ph type="sldNum" sz="quarter" idx="12"/>
          </p:nvPr>
        </p:nvSpPr>
        <p:spPr/>
        <p:txBody>
          <a:bodyPr/>
          <a:lstStyle/>
          <a:p>
            <a:fld id="{D3AF38E6-233E-4628-AB77-37E4F8809EF6}" type="slidenum">
              <a:rPr lang="en-US" smtClean="0"/>
              <a:pPr/>
              <a:t>4</a:t>
            </a:fld>
            <a:endParaRPr lang="en-US" dirty="0"/>
          </a:p>
        </p:txBody>
      </p:sp>
      <p:sp>
        <p:nvSpPr>
          <p:cNvPr id="4" name="Title 3">
            <a:extLst>
              <a:ext uri="{FF2B5EF4-FFF2-40B4-BE49-F238E27FC236}">
                <a16:creationId xmlns:a16="http://schemas.microsoft.com/office/drawing/2014/main" id="{7CE1AA88-E050-4B3C-A6FD-0CAC6EA8422A}"/>
              </a:ext>
            </a:extLst>
          </p:cNvPr>
          <p:cNvSpPr>
            <a:spLocks noGrp="1"/>
          </p:cNvSpPr>
          <p:nvPr>
            <p:ph type="title"/>
          </p:nvPr>
        </p:nvSpPr>
        <p:spPr/>
        <p:txBody>
          <a:bodyPr/>
          <a:lstStyle/>
          <a:p>
            <a:r>
              <a:rPr lang="en-US" b="1" dirty="0"/>
              <a:t>District Plan 1</a:t>
            </a:r>
          </a:p>
        </p:txBody>
      </p:sp>
    </p:spTree>
    <p:extLst>
      <p:ext uri="{BB962C8B-B14F-4D97-AF65-F5344CB8AC3E}">
        <p14:creationId xmlns:p14="http://schemas.microsoft.com/office/powerpoint/2010/main" val="1600662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54D65D-885C-4F1A-84AD-FF1BE0A26EBF}"/>
              </a:ext>
            </a:extLst>
          </p:cNvPr>
          <p:cNvSpPr>
            <a:spLocks noGrp="1"/>
          </p:cNvSpPr>
          <p:nvPr>
            <p:ph idx="1"/>
          </p:nvPr>
        </p:nvSpPr>
        <p:spPr>
          <a:xfrm>
            <a:off x="205099" y="1600200"/>
            <a:ext cx="8938901" cy="5257800"/>
          </a:xfrm>
        </p:spPr>
        <p:txBody>
          <a:bodyPr/>
          <a:lstStyle/>
          <a:p>
            <a:pPr marL="0" indent="0">
              <a:buNone/>
            </a:pPr>
            <a:r>
              <a:rPr lang="en-US" sz="2400" b="1" dirty="0"/>
              <a:t>District ARP ESSER Plan – within 90 days of receiving ARP ESSER funds).  </a:t>
            </a:r>
            <a:r>
              <a:rPr lang="en-US" sz="2400" b="1" dirty="0">
                <a:highlight>
                  <a:srgbClr val="FFFFFF"/>
                </a:highlight>
              </a:rPr>
              <a:t>August 24, 2021</a:t>
            </a:r>
          </a:p>
          <a:p>
            <a:pPr marL="0" indent="0">
              <a:buNone/>
            </a:pPr>
            <a:r>
              <a:rPr lang="en-US" sz="2400" dirty="0">
                <a:highlight>
                  <a:srgbClr val="FFFFFF"/>
                </a:highlight>
              </a:rPr>
              <a:t>The requirements for the school district plans include, at a minimum, how districts will: </a:t>
            </a:r>
          </a:p>
          <a:p>
            <a:pPr marL="457200" indent="-457200">
              <a:buAutoNum type="arabicPeriod"/>
            </a:pPr>
            <a:r>
              <a:rPr lang="en-US" sz="2400" dirty="0">
                <a:highlight>
                  <a:srgbClr val="FFFFFF"/>
                </a:highlight>
              </a:rPr>
              <a:t>use funds to implement prevention and mitigation strategies; </a:t>
            </a:r>
          </a:p>
          <a:p>
            <a:pPr marL="457200" indent="-457200">
              <a:buAutoNum type="arabicPeriod"/>
            </a:pPr>
            <a:r>
              <a:rPr lang="en-US" sz="2400" dirty="0">
                <a:highlight>
                  <a:srgbClr val="FFFFFF"/>
                </a:highlight>
              </a:rPr>
              <a:t>use the funds totaling not less than 20% to address lost instructional time; </a:t>
            </a:r>
          </a:p>
          <a:p>
            <a:pPr marL="457200" indent="-457200">
              <a:buAutoNum type="arabicPeriod"/>
            </a:pPr>
            <a:r>
              <a:rPr lang="en-US" sz="2400" dirty="0">
                <a:highlight>
                  <a:srgbClr val="FFFFFF"/>
                </a:highlight>
              </a:rPr>
              <a:t>spend its remaining 80% of ARP ESSER funds; </a:t>
            </a:r>
          </a:p>
          <a:p>
            <a:pPr marL="457200" indent="-457200">
              <a:buAutoNum type="arabicPeriod"/>
            </a:pPr>
            <a:r>
              <a:rPr lang="en-US" sz="2400" dirty="0">
                <a:highlight>
                  <a:srgbClr val="FFFFFF"/>
                </a:highlight>
              </a:rPr>
              <a:t>respond to needs of student disproportionately affected by the pandemic; and </a:t>
            </a:r>
          </a:p>
          <a:p>
            <a:pPr marL="457200" indent="-457200">
              <a:buAutoNum type="arabicPeriod"/>
            </a:pPr>
            <a:r>
              <a:rPr lang="en-US" sz="2400" dirty="0">
                <a:highlight>
                  <a:srgbClr val="FFFFFF"/>
                </a:highlight>
              </a:rPr>
              <a:t>meaningfully engage with and consult stakeholders in crafting their plans. Each of these federally required components are embedded into this school district ARP ESSER plan. </a:t>
            </a:r>
          </a:p>
          <a:p>
            <a:pPr marL="0" indent="0">
              <a:buNone/>
            </a:pPr>
            <a:endParaRPr lang="en-US" sz="2000" dirty="0"/>
          </a:p>
        </p:txBody>
      </p:sp>
      <p:sp>
        <p:nvSpPr>
          <p:cNvPr id="3" name="Slide Number Placeholder 2">
            <a:extLst>
              <a:ext uri="{FF2B5EF4-FFF2-40B4-BE49-F238E27FC236}">
                <a16:creationId xmlns:a16="http://schemas.microsoft.com/office/drawing/2014/main" id="{D4C7F3B1-7BB9-4F19-9D6D-FA1774F8F780}"/>
              </a:ext>
            </a:extLst>
          </p:cNvPr>
          <p:cNvSpPr>
            <a:spLocks noGrp="1"/>
          </p:cNvSpPr>
          <p:nvPr>
            <p:ph type="sldNum" sz="quarter" idx="12"/>
          </p:nvPr>
        </p:nvSpPr>
        <p:spPr/>
        <p:txBody>
          <a:bodyPr/>
          <a:lstStyle/>
          <a:p>
            <a:fld id="{D3AF38E6-233E-4628-AB77-37E4F8809EF6}" type="slidenum">
              <a:rPr lang="en-US" smtClean="0"/>
              <a:pPr/>
              <a:t>5</a:t>
            </a:fld>
            <a:endParaRPr lang="en-US" dirty="0"/>
          </a:p>
        </p:txBody>
      </p:sp>
      <p:sp>
        <p:nvSpPr>
          <p:cNvPr id="4" name="Title 3">
            <a:extLst>
              <a:ext uri="{FF2B5EF4-FFF2-40B4-BE49-F238E27FC236}">
                <a16:creationId xmlns:a16="http://schemas.microsoft.com/office/drawing/2014/main" id="{F8B75361-5BD5-42BB-8A22-D6D1CA21855D}"/>
              </a:ext>
            </a:extLst>
          </p:cNvPr>
          <p:cNvSpPr>
            <a:spLocks noGrp="1"/>
          </p:cNvSpPr>
          <p:nvPr>
            <p:ph type="title"/>
          </p:nvPr>
        </p:nvSpPr>
        <p:spPr/>
        <p:txBody>
          <a:bodyPr/>
          <a:lstStyle/>
          <a:p>
            <a:r>
              <a:rPr lang="en-US" b="1" dirty="0"/>
              <a:t>District Plan 2</a:t>
            </a:r>
          </a:p>
        </p:txBody>
      </p:sp>
    </p:spTree>
    <p:extLst>
      <p:ext uri="{BB962C8B-B14F-4D97-AF65-F5344CB8AC3E}">
        <p14:creationId xmlns:p14="http://schemas.microsoft.com/office/powerpoint/2010/main" val="3476610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ACAD55-3C77-4EF1-985E-6D180737607E}"/>
              </a:ext>
            </a:extLst>
          </p:cNvPr>
          <p:cNvSpPr>
            <a:spLocks noGrp="1"/>
          </p:cNvSpPr>
          <p:nvPr>
            <p:ph idx="1"/>
          </p:nvPr>
        </p:nvSpPr>
        <p:spPr/>
        <p:txBody>
          <a:bodyPr/>
          <a:lstStyle/>
          <a:p>
            <a:pPr marL="0" indent="0">
              <a:buNone/>
            </a:pPr>
            <a:r>
              <a:rPr lang="en-US" dirty="0"/>
              <a:t>The</a:t>
            </a:r>
            <a:r>
              <a:rPr lang="en-US" b="1" dirty="0"/>
              <a:t> District ARP ESSER Plan </a:t>
            </a:r>
            <a:r>
              <a:rPr lang="en-US" dirty="0"/>
              <a:t>template opened July 1st and closes on August 24</a:t>
            </a:r>
            <a:r>
              <a:rPr lang="en-US" baseline="30000" dirty="0"/>
              <a:t>th</a:t>
            </a:r>
            <a:r>
              <a:rPr lang="en-US" dirty="0"/>
              <a:t> in TEAMS</a:t>
            </a:r>
            <a:r>
              <a:rPr lang="en-US" b="1" dirty="0"/>
              <a:t>. </a:t>
            </a:r>
            <a:endParaRPr lang="en-US" dirty="0"/>
          </a:p>
          <a:p>
            <a:pPr marL="0" indent="0">
              <a:buNone/>
            </a:pPr>
            <a:r>
              <a:rPr lang="en-US" b="1" dirty="0"/>
              <a:t> </a:t>
            </a:r>
            <a:endParaRPr lang="en-US" dirty="0"/>
          </a:p>
          <a:p>
            <a:pPr marL="0" indent="0">
              <a:buNone/>
            </a:pPr>
            <a:r>
              <a:rPr lang="en-US" dirty="0"/>
              <a:t>The OPI will continue to release information on the OPI </a:t>
            </a:r>
            <a:r>
              <a:rPr lang="en-US" u="sng" dirty="0">
                <a:hlinkClick r:id="rId2"/>
              </a:rPr>
              <a:t>website</a:t>
            </a:r>
            <a:r>
              <a:rPr lang="en-US" dirty="0"/>
              <a:t> under the ESSER Info page, so that LEAs can begin work in anticipation of the opening of the template in TEAMs.  </a:t>
            </a:r>
          </a:p>
          <a:p>
            <a:pPr marL="0" indent="0">
              <a:buNone/>
            </a:pPr>
            <a:endParaRPr lang="en-US" dirty="0"/>
          </a:p>
        </p:txBody>
      </p:sp>
      <p:sp>
        <p:nvSpPr>
          <p:cNvPr id="3" name="Slide Number Placeholder 2">
            <a:extLst>
              <a:ext uri="{FF2B5EF4-FFF2-40B4-BE49-F238E27FC236}">
                <a16:creationId xmlns:a16="http://schemas.microsoft.com/office/drawing/2014/main" id="{1FEC39D6-471D-4D92-B360-6395BC090E6B}"/>
              </a:ext>
            </a:extLst>
          </p:cNvPr>
          <p:cNvSpPr>
            <a:spLocks noGrp="1"/>
          </p:cNvSpPr>
          <p:nvPr>
            <p:ph type="sldNum" sz="quarter" idx="12"/>
          </p:nvPr>
        </p:nvSpPr>
        <p:spPr/>
        <p:txBody>
          <a:bodyPr/>
          <a:lstStyle/>
          <a:p>
            <a:fld id="{D3AF38E6-233E-4628-AB77-37E4F8809EF6}" type="slidenum">
              <a:rPr lang="en-US" smtClean="0"/>
              <a:pPr/>
              <a:t>6</a:t>
            </a:fld>
            <a:endParaRPr lang="en-US" dirty="0"/>
          </a:p>
        </p:txBody>
      </p:sp>
      <p:sp>
        <p:nvSpPr>
          <p:cNvPr id="4" name="Title 3">
            <a:extLst>
              <a:ext uri="{FF2B5EF4-FFF2-40B4-BE49-F238E27FC236}">
                <a16:creationId xmlns:a16="http://schemas.microsoft.com/office/drawing/2014/main" id="{9A14C5A2-259D-47F4-B115-6BB8D407D927}"/>
              </a:ext>
            </a:extLst>
          </p:cNvPr>
          <p:cNvSpPr>
            <a:spLocks noGrp="1"/>
          </p:cNvSpPr>
          <p:nvPr>
            <p:ph type="title"/>
          </p:nvPr>
        </p:nvSpPr>
        <p:spPr/>
        <p:txBody>
          <a:bodyPr/>
          <a:lstStyle/>
          <a:p>
            <a:br>
              <a:rPr lang="en-US" b="1" dirty="0"/>
            </a:br>
            <a:r>
              <a:rPr lang="en-US" b="1" dirty="0"/>
              <a:t>LEA ARP ESSER Plans</a:t>
            </a:r>
            <a:br>
              <a:rPr lang="en-US" b="1" dirty="0"/>
            </a:br>
            <a:endParaRPr lang="en-US" dirty="0"/>
          </a:p>
        </p:txBody>
      </p:sp>
    </p:spTree>
    <p:extLst>
      <p:ext uri="{BB962C8B-B14F-4D97-AF65-F5344CB8AC3E}">
        <p14:creationId xmlns:p14="http://schemas.microsoft.com/office/powerpoint/2010/main" val="2106110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3369EF-3151-40D5-8361-7E7C126C3E15}"/>
              </a:ext>
            </a:extLst>
          </p:cNvPr>
          <p:cNvSpPr>
            <a:spLocks noGrp="1"/>
          </p:cNvSpPr>
          <p:nvPr>
            <p:ph idx="1"/>
          </p:nvPr>
        </p:nvSpPr>
        <p:spPr/>
        <p:txBody>
          <a:bodyPr/>
          <a:lstStyle/>
          <a:p>
            <a:r>
              <a:rPr lang="en-US" sz="2400" dirty="0"/>
              <a:t>Throughout this school district ARP ESSER plan, the OPI has emphasized local control and coordination of state initiatives and requirements so that school districts can identify and innovate solutions for unique local needs and priorities. </a:t>
            </a:r>
          </a:p>
          <a:p>
            <a:r>
              <a:rPr lang="en-US" sz="2400" dirty="0"/>
              <a:t>These components are embedded in the school district ARP ESSER plan.</a:t>
            </a:r>
          </a:p>
          <a:p>
            <a:r>
              <a:rPr lang="en-US" sz="2400" dirty="0">
                <a:highlight>
                  <a:srgbClr val="FFFF00"/>
                </a:highlight>
              </a:rPr>
              <a:t>Additionally, the OPI sought and received flexibility from the Board of Public Education to use the Goals section of this plan in place of the Continuous School Improvement Plan (CSIP). </a:t>
            </a:r>
          </a:p>
        </p:txBody>
      </p:sp>
      <p:sp>
        <p:nvSpPr>
          <p:cNvPr id="3" name="Slide Number Placeholder 2">
            <a:extLst>
              <a:ext uri="{FF2B5EF4-FFF2-40B4-BE49-F238E27FC236}">
                <a16:creationId xmlns:a16="http://schemas.microsoft.com/office/drawing/2014/main" id="{C474A107-CF97-4DEE-9E2A-12D9AA428383}"/>
              </a:ext>
            </a:extLst>
          </p:cNvPr>
          <p:cNvSpPr>
            <a:spLocks noGrp="1"/>
          </p:cNvSpPr>
          <p:nvPr>
            <p:ph type="sldNum" sz="quarter" idx="12"/>
          </p:nvPr>
        </p:nvSpPr>
        <p:spPr/>
        <p:txBody>
          <a:bodyPr/>
          <a:lstStyle/>
          <a:p>
            <a:fld id="{D3AF38E6-233E-4628-AB77-37E4F8809EF6}" type="slidenum">
              <a:rPr lang="en-US" smtClean="0"/>
              <a:pPr/>
              <a:t>7</a:t>
            </a:fld>
            <a:endParaRPr lang="en-US" dirty="0"/>
          </a:p>
        </p:txBody>
      </p:sp>
      <p:sp>
        <p:nvSpPr>
          <p:cNvPr id="4" name="Title 3">
            <a:extLst>
              <a:ext uri="{FF2B5EF4-FFF2-40B4-BE49-F238E27FC236}">
                <a16:creationId xmlns:a16="http://schemas.microsoft.com/office/drawing/2014/main" id="{64BAF71B-FFE9-46DA-9DA9-32D6CA86BD74}"/>
              </a:ext>
            </a:extLst>
          </p:cNvPr>
          <p:cNvSpPr>
            <a:spLocks noGrp="1"/>
          </p:cNvSpPr>
          <p:nvPr>
            <p:ph type="title"/>
          </p:nvPr>
        </p:nvSpPr>
        <p:spPr/>
        <p:txBody>
          <a:bodyPr/>
          <a:lstStyle/>
          <a:p>
            <a:r>
              <a:rPr lang="en-US" dirty="0"/>
              <a:t>State Components</a:t>
            </a:r>
          </a:p>
        </p:txBody>
      </p:sp>
    </p:spTree>
    <p:extLst>
      <p:ext uri="{BB962C8B-B14F-4D97-AF65-F5344CB8AC3E}">
        <p14:creationId xmlns:p14="http://schemas.microsoft.com/office/powerpoint/2010/main" val="2631433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6C9B15-0EB8-4A55-A378-F3CBEFC961A2}"/>
              </a:ext>
            </a:extLst>
          </p:cNvPr>
          <p:cNvSpPr>
            <a:spLocks noGrp="1"/>
          </p:cNvSpPr>
          <p:nvPr>
            <p:ph idx="1"/>
          </p:nvPr>
        </p:nvSpPr>
        <p:spPr/>
        <p:txBody>
          <a:bodyPr/>
          <a:lstStyle/>
          <a:p>
            <a:pPr marL="0" indent="0">
              <a:buNone/>
            </a:pPr>
            <a:r>
              <a:rPr lang="en-US" sz="2400" dirty="0"/>
              <a:t>In addition, the USED requires the OPI to support and monitor each school district's use of ARP ESSER funds, including: </a:t>
            </a:r>
          </a:p>
          <a:p>
            <a:pPr marL="514350" indent="-514350">
              <a:buAutoNum type="romanLcPeriod"/>
            </a:pPr>
            <a:r>
              <a:rPr lang="en-US" sz="2400" dirty="0"/>
              <a:t>implementation of evidence-based interventions; </a:t>
            </a:r>
          </a:p>
          <a:p>
            <a:pPr marL="514350" indent="-514350">
              <a:buAutoNum type="romanLcPeriod"/>
            </a:pPr>
            <a:r>
              <a:rPr lang="en-US" sz="2400" dirty="0"/>
              <a:t>address the student groups specifically that were disproportionately impacted by the pandemic; and</a:t>
            </a:r>
          </a:p>
          <a:p>
            <a:pPr marL="514350" indent="-514350">
              <a:buAutoNum type="romanLcPeriod"/>
            </a:pPr>
            <a:r>
              <a:rPr lang="en-US" sz="2400" dirty="0"/>
              <a:t> identify, reengage, and support students who have experienced the impact of lost instructional time. The plan will provide the information necessary for the OPI to support and monitor school districts as they move forward. </a:t>
            </a:r>
          </a:p>
        </p:txBody>
      </p:sp>
      <p:sp>
        <p:nvSpPr>
          <p:cNvPr id="3" name="Slide Number Placeholder 2">
            <a:extLst>
              <a:ext uri="{FF2B5EF4-FFF2-40B4-BE49-F238E27FC236}">
                <a16:creationId xmlns:a16="http://schemas.microsoft.com/office/drawing/2014/main" id="{F21083D0-1C22-4992-A332-72C6CEB6FF1A}"/>
              </a:ext>
            </a:extLst>
          </p:cNvPr>
          <p:cNvSpPr>
            <a:spLocks noGrp="1"/>
          </p:cNvSpPr>
          <p:nvPr>
            <p:ph type="sldNum" sz="quarter" idx="12"/>
          </p:nvPr>
        </p:nvSpPr>
        <p:spPr/>
        <p:txBody>
          <a:bodyPr/>
          <a:lstStyle/>
          <a:p>
            <a:fld id="{D3AF38E6-233E-4628-AB77-37E4F8809EF6}" type="slidenum">
              <a:rPr lang="en-US" smtClean="0"/>
              <a:pPr/>
              <a:t>8</a:t>
            </a:fld>
            <a:endParaRPr lang="en-US" dirty="0"/>
          </a:p>
        </p:txBody>
      </p:sp>
      <p:sp>
        <p:nvSpPr>
          <p:cNvPr id="4" name="Title 3">
            <a:extLst>
              <a:ext uri="{FF2B5EF4-FFF2-40B4-BE49-F238E27FC236}">
                <a16:creationId xmlns:a16="http://schemas.microsoft.com/office/drawing/2014/main" id="{229E269B-6F27-4FB8-BB59-11315C0C0BF2}"/>
              </a:ext>
            </a:extLst>
          </p:cNvPr>
          <p:cNvSpPr>
            <a:spLocks noGrp="1"/>
          </p:cNvSpPr>
          <p:nvPr>
            <p:ph type="title"/>
          </p:nvPr>
        </p:nvSpPr>
        <p:spPr/>
        <p:txBody>
          <a:bodyPr/>
          <a:lstStyle/>
          <a:p>
            <a:r>
              <a:rPr lang="en-US" dirty="0"/>
              <a:t>Support and Monitoring</a:t>
            </a:r>
          </a:p>
        </p:txBody>
      </p:sp>
    </p:spTree>
    <p:extLst>
      <p:ext uri="{BB962C8B-B14F-4D97-AF65-F5344CB8AC3E}">
        <p14:creationId xmlns:p14="http://schemas.microsoft.com/office/powerpoint/2010/main" val="844244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63FBEC6-5C47-46EC-88C5-AD788E91B968}"/>
              </a:ext>
            </a:extLst>
          </p:cNvPr>
          <p:cNvSpPr>
            <a:spLocks noGrp="1"/>
          </p:cNvSpPr>
          <p:nvPr>
            <p:ph idx="1"/>
          </p:nvPr>
        </p:nvSpPr>
        <p:spPr/>
        <p:txBody>
          <a:bodyPr/>
          <a:lstStyle/>
          <a:p>
            <a:pPr marL="0" indent="0">
              <a:buNone/>
            </a:pPr>
            <a:r>
              <a:rPr lang="en-US" sz="2400" dirty="0"/>
              <a:t>The template </a:t>
            </a:r>
            <a:r>
              <a:rPr lang="en-US" sz="2400" b="1" dirty="0"/>
              <a:t>sections</a:t>
            </a:r>
            <a:r>
              <a:rPr lang="en-US" sz="2400" dirty="0"/>
              <a:t> are as follows: </a:t>
            </a:r>
          </a:p>
          <a:p>
            <a:pPr marL="514350" indent="-514350">
              <a:buAutoNum type="arabicPeriod"/>
            </a:pPr>
            <a:r>
              <a:rPr lang="en-US" sz="2400" dirty="0"/>
              <a:t>School District-Identified Priorities </a:t>
            </a:r>
          </a:p>
          <a:p>
            <a:pPr marL="514350" indent="-514350">
              <a:buAutoNum type="arabicPeriod"/>
            </a:pPr>
            <a:r>
              <a:rPr lang="en-US" sz="2400" dirty="0"/>
              <a:t>Meaningful Consultation </a:t>
            </a:r>
          </a:p>
          <a:p>
            <a:pPr marL="514350" indent="-514350">
              <a:buAutoNum type="arabicPeriod"/>
            </a:pPr>
            <a:r>
              <a:rPr lang="en-US" sz="2400" dirty="0"/>
              <a:t>Goals </a:t>
            </a:r>
          </a:p>
          <a:p>
            <a:pPr marL="514350" indent="-514350">
              <a:buAutoNum type="arabicPeriod"/>
            </a:pPr>
            <a:r>
              <a:rPr lang="en-US" sz="2400" dirty="0"/>
              <a:t>Coordinating Funds </a:t>
            </a:r>
          </a:p>
          <a:p>
            <a:pPr marL="514350" indent="-514350">
              <a:buAutoNum type="arabicPeriod"/>
            </a:pPr>
            <a:r>
              <a:rPr lang="en-US" sz="2400" dirty="0"/>
              <a:t>Creating Safe and Healthy Learning Environment </a:t>
            </a:r>
          </a:p>
          <a:p>
            <a:pPr marL="514350" indent="-514350">
              <a:buAutoNum type="arabicPeriod"/>
            </a:pPr>
            <a:r>
              <a:rPr lang="en-US" sz="2400" dirty="0"/>
              <a:t>Addressing Lost Instructional Time </a:t>
            </a:r>
          </a:p>
          <a:p>
            <a:pPr marL="514350" indent="-514350">
              <a:buAutoNum type="arabicPeriod"/>
            </a:pPr>
            <a:r>
              <a:rPr lang="en-US" sz="2400" dirty="0"/>
              <a:t>Supporting the Educator Workforce </a:t>
            </a:r>
          </a:p>
          <a:p>
            <a:pPr marL="514350" indent="-514350">
              <a:buAutoNum type="arabicPeriod"/>
            </a:pPr>
            <a:r>
              <a:rPr lang="en-US" sz="2400" dirty="0"/>
              <a:t>Monitoring and Measuring Impact of ARP ESSER funds</a:t>
            </a:r>
          </a:p>
        </p:txBody>
      </p:sp>
      <p:sp>
        <p:nvSpPr>
          <p:cNvPr id="3" name="Slide Number Placeholder 2">
            <a:extLst>
              <a:ext uri="{FF2B5EF4-FFF2-40B4-BE49-F238E27FC236}">
                <a16:creationId xmlns:a16="http://schemas.microsoft.com/office/drawing/2014/main" id="{11B7C6CD-5BFD-45A2-8ACE-CBC0481BB193}"/>
              </a:ext>
            </a:extLst>
          </p:cNvPr>
          <p:cNvSpPr>
            <a:spLocks noGrp="1"/>
          </p:cNvSpPr>
          <p:nvPr>
            <p:ph type="sldNum" sz="quarter" idx="12"/>
          </p:nvPr>
        </p:nvSpPr>
        <p:spPr/>
        <p:txBody>
          <a:bodyPr/>
          <a:lstStyle/>
          <a:p>
            <a:endParaRPr lang="en-US" dirty="0"/>
          </a:p>
          <a:p>
            <a:fld id="{D3AF38E6-233E-4628-AB77-37E4F8809EF6}" type="slidenum">
              <a:rPr lang="en-US" smtClean="0"/>
              <a:pPr/>
              <a:t>9</a:t>
            </a:fld>
            <a:endParaRPr lang="en-US" dirty="0"/>
          </a:p>
        </p:txBody>
      </p:sp>
      <p:sp>
        <p:nvSpPr>
          <p:cNvPr id="4" name="Title 3">
            <a:extLst>
              <a:ext uri="{FF2B5EF4-FFF2-40B4-BE49-F238E27FC236}">
                <a16:creationId xmlns:a16="http://schemas.microsoft.com/office/drawing/2014/main" id="{3390E915-EDC6-4719-A9EE-6CB8C3F23297}"/>
              </a:ext>
            </a:extLst>
          </p:cNvPr>
          <p:cNvSpPr>
            <a:spLocks noGrp="1"/>
          </p:cNvSpPr>
          <p:nvPr>
            <p:ph type="title"/>
          </p:nvPr>
        </p:nvSpPr>
        <p:spPr/>
        <p:txBody>
          <a:bodyPr/>
          <a:lstStyle/>
          <a:p>
            <a:r>
              <a:rPr lang="en-US" dirty="0"/>
              <a:t>Template sections</a:t>
            </a:r>
          </a:p>
        </p:txBody>
      </p:sp>
    </p:spTree>
    <p:extLst>
      <p:ext uri="{BB962C8B-B14F-4D97-AF65-F5344CB8AC3E}">
        <p14:creationId xmlns:p14="http://schemas.microsoft.com/office/powerpoint/2010/main" val="17530359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1_Blank">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8120</TotalTime>
  <Words>1090</Words>
  <Application>Microsoft Office PowerPoint</Application>
  <PresentationFormat>On-screen Show (4:3)</PresentationFormat>
  <Paragraphs>81</Paragraphs>
  <Slides>14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Candara</vt:lpstr>
      <vt:lpstr>1_Blank</vt:lpstr>
      <vt:lpstr>  Federal Programs Update  Ed Advocates Meeting </vt:lpstr>
      <vt:lpstr>Time Line</vt:lpstr>
      <vt:lpstr> MT OPI ARP-ESSER State Plan </vt:lpstr>
      <vt:lpstr>District Plan 1</vt:lpstr>
      <vt:lpstr>District Plan 2</vt:lpstr>
      <vt:lpstr> LEA ARP ESSER Plans </vt:lpstr>
      <vt:lpstr>State Components</vt:lpstr>
      <vt:lpstr>Support and Monitoring</vt:lpstr>
      <vt:lpstr>Template sections</vt:lpstr>
      <vt:lpstr>Resources on Webpage</vt:lpstr>
      <vt:lpstr>Funding Flexibility Waiver</vt:lpstr>
      <vt:lpstr>Funding Flexibility Waiver</vt:lpstr>
      <vt:lpstr>Waiver Timeline</vt:lpstr>
      <vt:lpstr>Thank you!</vt:lpstr>
    </vt:vector>
  </TitlesOfParts>
  <Company>OPi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Montana Aligned NAEP Items to Uncover Core Ideas</dc:title>
  <dc:creator>McGrath, Ashley</dc:creator>
  <cp:lastModifiedBy>Murgel, Julie</cp:lastModifiedBy>
  <cp:revision>698</cp:revision>
  <cp:lastPrinted>2020-02-13T16:29:42Z</cp:lastPrinted>
  <dcterms:created xsi:type="dcterms:W3CDTF">2016-03-28T17:33:01Z</dcterms:created>
  <dcterms:modified xsi:type="dcterms:W3CDTF">2021-07-20T16:37:55Z</dcterms:modified>
</cp:coreProperties>
</file>