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Candara"/>
      <p:regular r:id="rId35"/>
      <p:bold r:id="rId36"/>
      <p:italic r:id="rId37"/>
      <p:boldItalic r:id="rId38"/>
    </p:embeddedFont>
    <p:embeddedFont>
      <p:font typeface="Gill Sans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andar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andara-italic.fntdata"/><Relationship Id="rId14" Type="http://schemas.openxmlformats.org/officeDocument/2006/relationships/slide" Target="slides/slide9.xml"/><Relationship Id="rId36" Type="http://schemas.openxmlformats.org/officeDocument/2006/relationships/font" Target="fonts/Candara-bold.fntdata"/><Relationship Id="rId17" Type="http://schemas.openxmlformats.org/officeDocument/2006/relationships/slide" Target="slides/slide12.xml"/><Relationship Id="rId39" Type="http://schemas.openxmlformats.org/officeDocument/2006/relationships/font" Target="fonts/GillSans-regular.fntdata"/><Relationship Id="rId16" Type="http://schemas.openxmlformats.org/officeDocument/2006/relationships/slide" Target="slides/slide11.xml"/><Relationship Id="rId38" Type="http://schemas.openxmlformats.org/officeDocument/2006/relationships/font" Target="fonts/Candar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26ba3bdb8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26ba3bdb8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31509f90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31509f90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31509f90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31509f90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31509f90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31509f90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26ba3bdb8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26ba3bdb8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26ba3bdb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26ba3bdb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31509f90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31509f90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31509f90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31509f90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26ba3bdb8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26ba3bdb8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26ba3bdb8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26ba3bdb8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707c12e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8707c12e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8707c12ec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8707c12ec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31509f90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31509f90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31509f90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31509f90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39f915f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239f915f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39f915f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239f915f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31509f90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31509f90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31509f9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31509f9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231509f90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231509f90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26ba3bdb8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226ba3bdb8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26ba3bdb8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26ba3bdb8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707c12ec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707c12ec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31509f9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31509f9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26ba3bdb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26ba3bdb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31509f90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31509f9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31509f90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31509f90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31509f90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31509f90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26ba3bdb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26ba3bdb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hyperlink" Target="https://www.montana.edu/crre/mentormt/" TargetMode="External"/><Relationship Id="rId5" Type="http://schemas.openxmlformats.org/officeDocument/2006/relationships/hyperlink" Target="https://portal.ct.gov/-/media/sde/team/bt_program_guide_2024-2025.pdf?rev=1401a7f7d5524fe8b5aa8e2727f1bde0&amp;hash=51062C833554AB399F248C71F4469C08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s://www.mdek12.org/sites/default/files/Offices/MDE/OA/OTL/Teacher%20Center/Mississippi-Guidebook-Mentoring-and-Induction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s://opi.mt.gov/Portals/182/Page%20Files/School%20Accreditation/Educator%20Evaluation/MT%20EPAS/2018%20Teacher%20Guide%20Final%20(1).pdf?ver=2023-10-03-082612-260" TargetMode="External"/><Relationship Id="rId5" Type="http://schemas.openxmlformats.org/officeDocument/2006/relationships/hyperlink" Target="https://opi.mt.gov/Portals/182/Page%20Files/School%20Accreditation/Educator%20Evaluation/MT%20EPAS/4FormTeacherSummativeEvaluation.pdf?ver=2023-10-02-154159-737" TargetMode="External"/><Relationship Id="rId6" Type="http://schemas.openxmlformats.org/officeDocument/2006/relationships/hyperlink" Target="https://opi.mt.gov/Portals/182/Page%20Files/School%20Accreditation/Educator%20Evaluation/MT%20EPAS/4FormTeacherSummativeEvaluation.pdf?ver=2023-10-02-154159-737" TargetMode="External"/><Relationship Id="rId7" Type="http://schemas.openxmlformats.org/officeDocument/2006/relationships/hyperlink" Target="https://opi.mt.gov/Portals/182/Page%20Files/School%20Accreditation/Educator%20Evaluation/MT%20EPAS/4FormTeacherSummativeEvaluation.pdf?ver=2023-10-02-154159-737" TargetMode="External"/><Relationship Id="rId8" Type="http://schemas.openxmlformats.org/officeDocument/2006/relationships/hyperlink" Target="https://opi.mt.gov/Portals/182/Page%20Files/School%20Accreditation/Educator%20Evaluation/Evaluation%20Research.pdf?ver=2023-08-17-112802-800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hyperlink" Target="mailto:OPIAccred@mt.g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opi.mt.gov/Portals/182/Page%20Files/School%20Accreditation/FY2025%20Criteria%20Ref.%20Guide.pdf?ver=2024-09-23-181501-87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67900" y="472100"/>
            <a:ext cx="7164300" cy="14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5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          </a:t>
            </a:r>
            <a:r>
              <a:rPr b="1" lang="en" sz="665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Montana</a:t>
            </a:r>
            <a:endParaRPr b="1" sz="6650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Office of Public Instruction</a:t>
            </a:r>
            <a:endParaRPr b="1" sz="5300">
              <a:solidFill>
                <a:srgbClr val="0B539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029625"/>
            <a:ext cx="9144000" cy="17181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Educator Effectiveness</a:t>
            </a:r>
            <a:r>
              <a:rPr b="1" lang="en" sz="4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sz="4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January 2025</a:t>
            </a:r>
            <a:endParaRPr b="1" sz="4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1356200" cy="135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2099550" y="3065525"/>
            <a:ext cx="4944900" cy="19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408012" y="4002760"/>
            <a:ext cx="832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A97"/>
              </a:buClr>
              <a:buSzPts val="1800"/>
              <a:buFont typeface="Candara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Office of Public Instruction Staff</a:t>
            </a:r>
            <a:endParaRPr b="0" i="0" sz="20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A97"/>
              </a:buClr>
              <a:buSzPts val="1800"/>
              <a:buFont typeface="Candara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Helena, MT</a:t>
            </a:r>
            <a:endParaRPr b="0" i="0" sz="20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</a:t>
            </a: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 - </a:t>
            </a: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Evidence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2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2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737" y="1152500"/>
            <a:ext cx="6860775" cy="37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732025" y="3905263"/>
            <a:ext cx="485700" cy="45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1065975" y="215175"/>
            <a:ext cx="74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ARM 10.55.723 Mentorship &amp; Induction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3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3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92850" y="1041813"/>
            <a:ext cx="89583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Assurances:</a:t>
            </a:r>
            <a:endParaRPr b="1" sz="1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The local board of trustees shall implement a mentorship and induction program as outlined in the integrated strategic action plan described in ARM 10.55.601 that: </a:t>
            </a:r>
            <a:endParaRPr b="1" sz="16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(a) is research-based to ensure inclusion of high-impact professional learning strategies; </a:t>
            </a:r>
            <a:endParaRPr b="1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(b) is implemented to assist initial licensed and incoming educators in meeting teaching standards embedded in the district evaluation framework outlined in ARM 10.55.724; </a:t>
            </a:r>
            <a:endParaRPr b="1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(c) supports initial licensed and incoming teachers' planning, implementation, and assessment of instruction aligned to the program area and content standards and content-specific learning progressions; </a:t>
            </a:r>
            <a:endParaRPr b="1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(d) supports initial licensed and incoming teachers to establish and maintain a positive classroom climate; and 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(e) encourages continuous learning, reflection, and growth.</a:t>
            </a:r>
            <a:r>
              <a:rPr lang="en" sz="1200"/>
              <a:t> </a:t>
            </a:r>
            <a:r>
              <a:rPr lang="en" sz="1200"/>
              <a:t>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1065975" y="215175"/>
            <a:ext cx="74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ARM 10.55.723 Mentorship &amp; Induction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4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4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281550" y="1152475"/>
            <a:ext cx="8409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The local board of trustees </a:t>
            </a:r>
            <a:r>
              <a:rPr b="1" lang="en"/>
              <a:t>shall implement a mentorship and induction program</a:t>
            </a:r>
            <a:r>
              <a:rPr lang="en"/>
              <a:t> as outlined in the integrated strategic action plan described in ARM 10.55.601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The mentorship and induction program </a:t>
            </a:r>
            <a:r>
              <a:rPr b="1" lang="en"/>
              <a:t>may include</a:t>
            </a:r>
            <a:r>
              <a:rPr lang="en"/>
              <a:t> the following criteria: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(a) provide training for mentors through the Montana Teacher Learning Hub, professional organizations, or other professional development opportunities;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(b) prioritize mentor-mentee matches that are grade and subject-level aligned;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(c) focus on research-based instructional practice;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(d) engage with mentoring partners in professional collaboration; and 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(e) establish effective coaching for learning methods.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Mentorship &amp; Induction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5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5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452850" y="1152475"/>
            <a:ext cx="823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A mentorship and induction program for initial and incoming educators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The implementation of the mentorship and induction program if new teachers have been hired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Assures the program covers all areas 10.55.723 (1)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P - Requirements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6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6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712" y="1152500"/>
            <a:ext cx="7064825" cy="381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6396140" y="1475579"/>
            <a:ext cx="1711200" cy="34872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P - Evidence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7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7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075" y="1152500"/>
            <a:ext cx="6858100" cy="38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733375" y="3395938"/>
            <a:ext cx="485700" cy="45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1065975" y="215175"/>
            <a:ext cx="74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ARM 10.55.724 Evaluation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8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8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281550" y="1152475"/>
            <a:ext cx="8409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(1) The local board of trustees shall ensure the </a:t>
            </a:r>
            <a:r>
              <a:rPr b="1" lang="en" sz="1500"/>
              <a:t>completion of periodic written evaluations of all regularly employed instructional personnel who are under written contract</a:t>
            </a:r>
            <a:r>
              <a:rPr lang="en" sz="1500"/>
              <a:t>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(3) The local board of trustees shall </a:t>
            </a:r>
            <a:r>
              <a:rPr b="1" lang="en" sz="1500"/>
              <a:t>implement an evaluation component as outlined in the integrated strategic action plan described in ARM 10.55.601.</a:t>
            </a:r>
            <a:endParaRPr b="1"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Evaluation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9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9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452850" y="1152475"/>
            <a:ext cx="8238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An evaluation instrument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ndara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A process for the completion of periodic written evaluations of all regularly employed instructional personnel who are under written contract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Q - Requirements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0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30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787" y="1152500"/>
            <a:ext cx="6914628" cy="3786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/>
          <p:nvPr/>
        </p:nvSpPr>
        <p:spPr>
          <a:xfrm>
            <a:off x="6721572" y="1489792"/>
            <a:ext cx="1383900" cy="34494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Q - Evidence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1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1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850" y="1367650"/>
            <a:ext cx="7448550" cy="23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/>
          <p:nvPr/>
        </p:nvSpPr>
        <p:spPr>
          <a:xfrm>
            <a:off x="438150" y="2121763"/>
            <a:ext cx="485700" cy="45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065950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Welcome/Introduction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0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picture containing person&#10;&#10;Description automatically generated"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575" y="1530737"/>
            <a:ext cx="1242057" cy="17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47758" y="3397888"/>
            <a:ext cx="2753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 Andrews</a:t>
            </a:r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Accreditation &amp; Licensure</a:t>
            </a:r>
            <a:endParaRPr b="0" i="0" sz="12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Senior Manager</a:t>
            </a:r>
            <a:endParaRPr b="0" i="0" sz="12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lery Bresler" id="68" name="Google Shape;6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0973" y="1551025"/>
            <a:ext cx="1242050" cy="173430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95150" y="3416499"/>
            <a:ext cx="2753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Ellery Bresler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Accreditation</a:t>
            </a:r>
            <a:b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  <a:endParaRPr b="0" i="0" sz="12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8375" y="1529412"/>
            <a:ext cx="1242050" cy="177754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6334450" y="3416500"/>
            <a:ext cx="15699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 Price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Accreditation</a:t>
            </a:r>
            <a:b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  <a:endParaRPr b="0" i="0" sz="12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327400" y="666500"/>
            <a:ext cx="85047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C4587"/>
                </a:solidFill>
              </a:rPr>
              <a:t>Educator Effectiveness</a:t>
            </a:r>
            <a:endParaRPr sz="4000">
              <a:solidFill>
                <a:srgbClr val="1C4587"/>
              </a:solidFill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77191" y="2619392"/>
            <a:ext cx="84036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311898" y="1642236"/>
            <a:ext cx="8504700" cy="6438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925650" y="2444025"/>
            <a:ext cx="7292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" sz="2900">
                <a:latin typeface="Candara"/>
                <a:ea typeface="Candara"/>
                <a:cs typeface="Candara"/>
                <a:sym typeface="Candara"/>
              </a:rPr>
              <a:t>Where do I go from here</a:t>
            </a:r>
            <a:r>
              <a:rPr b="1" i="0" lang="en" sz="29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088" y="4337725"/>
            <a:ext cx="710401" cy="7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/>
        </p:nvSpPr>
        <p:spPr>
          <a:xfrm>
            <a:off x="3768713" y="4299075"/>
            <a:ext cx="22842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Montana</a:t>
            </a:r>
            <a:endParaRPr b="1" sz="1600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Office of Public Instruction</a:t>
            </a:r>
            <a:endParaRPr b="1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Susie Hedalen, Superintendent</a:t>
            </a:r>
            <a:endParaRPr b="1"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Steps to Creating a Professional Development Plan</a:t>
            </a:r>
            <a:endParaRPr b="1" sz="25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33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3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457200" y="1152475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●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STEPS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Create a PD 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committee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 composed of majority teachers.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Self-Assessment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Set Goals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Develop Strategies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Gather Resources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Track Progress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●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Tips and Tricks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Look at school climate survey results and/or CNA results and see areas of need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Incorporate the district Graduate profile into sessions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Make sure the plan covers all areas of 10.55.714(1)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Create opportunities for feedback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Once the 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committee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 has concluded and the board has approved it needs to be available for the staff and public.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Possible Examples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34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4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79" name="Google Shape;27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180" y="1152475"/>
            <a:ext cx="5293894" cy="37719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1" name="Google Shape;281;p34"/>
          <p:cNvSpPr/>
          <p:nvPr/>
        </p:nvSpPr>
        <p:spPr>
          <a:xfrm>
            <a:off x="160775" y="1224950"/>
            <a:ext cx="1694700" cy="36993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 Professional Development Plan could be: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Standalone document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within ISAP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 or table of events with description of the advisory committee and their process of evaluating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7379550" y="1367625"/>
            <a:ext cx="1694700" cy="34308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Think about the purpose of the Professional Development Plan: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does it align with educational goals?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does it align with Vision or Mission Statement?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How to start and implement a mentorship and induction program</a:t>
            </a:r>
            <a:endParaRPr b="1" sz="25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35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5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291" name="Google Shape;29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284175" y="11053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●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Steps to create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Define your goals and objectives.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Outline guidelines and expectations.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Provide training for both.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Match mentors and mentees.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■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Create criteria for selecting mentors (i.e. content, interpersonal skills, etc.)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Conduct periodic informal assessments of mentor-mentee interactions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Develop a 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contingency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 plan if mentors/mentees are reassigned, replaced, or resigned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●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Tips and tricks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If you are part of a consortium, see if they have any available guidance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Mentor MT</a:t>
            </a: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 - The MentorMT program addresses Montana's critical rural teacher shortage by providing expert mentoring for new or underprepared rural teachers.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Remember to include a process for educators new to your district as well not just new teachers 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TEAM Beginning Teacher Program Guide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Candara"/>
              <a:buChar char="○"/>
            </a:pPr>
            <a:r>
              <a:rPr lang="en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Create a way to obtain feedback from both mentors and mentees.</a:t>
            </a:r>
            <a:endParaRPr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6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36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36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Roles and Responsibilities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800" y="1147863"/>
            <a:ext cx="5861555" cy="346816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/>
        </p:nvSpPr>
        <p:spPr>
          <a:xfrm>
            <a:off x="699900" y="4517800"/>
            <a:ext cx="7744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Mississippi-Guidebook-Mentoring-and-Induction.pdf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37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7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37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Possible Examples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3" name="Google Shape;3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513" y="1219688"/>
            <a:ext cx="5991225" cy="1952625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Educator Evaluations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38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8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8"/>
          <p:cNvSpPr txBox="1"/>
          <p:nvPr/>
        </p:nvSpPr>
        <p:spPr>
          <a:xfrm>
            <a:off x="488650" y="1131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Font typeface="Candara"/>
              <a:buChar char="●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Check CBA and policy for evaluation schedules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Font typeface="Candara"/>
              <a:buChar char="●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OPI Resources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Font typeface="Candara"/>
              <a:buChar char="○"/>
            </a:pPr>
            <a:r>
              <a:rPr lang="en" sz="29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Teacher Guide 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Font typeface="Candara"/>
              <a:buChar char="○"/>
            </a:pPr>
            <a:r>
              <a:rPr lang="en" sz="29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Teacher Summative </a:t>
            </a:r>
            <a:r>
              <a:rPr lang="en" sz="29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Evaluation</a:t>
            </a:r>
            <a:r>
              <a:rPr lang="en" sz="29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7"/>
              </a:rPr>
              <a:t> Tool 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Font typeface="Candara"/>
              <a:buChar char="○"/>
            </a:pPr>
            <a:r>
              <a:rPr lang="en" sz="29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8"/>
              </a:rPr>
              <a:t>Research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39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9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9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Possible Examples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33" name="Google Shape;3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788" y="1244163"/>
            <a:ext cx="6162675" cy="24574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Next Steps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40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40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342" name="Google Shape;34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0"/>
          <p:cNvSpPr txBox="1"/>
          <p:nvPr/>
        </p:nvSpPr>
        <p:spPr>
          <a:xfrm>
            <a:off x="5380187" y="1152500"/>
            <a:ext cx="3118800" cy="3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spcBef>
                <a:spcPts val="640"/>
              </a:spcBef>
              <a:spcAft>
                <a:spcPts val="0"/>
              </a:spcAft>
              <a:buClr>
                <a:srgbClr val="111111"/>
              </a:buClr>
              <a:buSzPts val="1700"/>
              <a:buChar char="•"/>
            </a:pPr>
            <a:r>
              <a:rPr lang="en" sz="17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Accreditation team is hosting Work Sessions with individual schools</a:t>
            </a:r>
            <a:endParaRPr sz="17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spcBef>
                <a:spcPts val="640"/>
              </a:spcBef>
              <a:spcAft>
                <a:spcPts val="0"/>
              </a:spcAft>
              <a:buClr>
                <a:srgbClr val="111111"/>
              </a:buClr>
              <a:buSzPts val="1700"/>
              <a:buChar char="•"/>
            </a:pPr>
            <a:r>
              <a:rPr lang="en" sz="17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Training on Accreditation Platform can be found on the Accreditation Website</a:t>
            </a:r>
            <a:endParaRPr sz="17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spcBef>
                <a:spcPts val="640"/>
              </a:spcBef>
              <a:spcAft>
                <a:spcPts val="0"/>
              </a:spcAft>
              <a:buClr>
                <a:srgbClr val="111111"/>
              </a:buClr>
              <a:buSzPts val="1700"/>
              <a:buChar char="•"/>
            </a:pPr>
            <a:r>
              <a:rPr lang="en" sz="17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Office Hours 3:00-4:00 every Tuesday </a:t>
            </a:r>
            <a:endParaRPr sz="17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571987" y="4065534"/>
            <a:ext cx="8220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Check the Accreditation webpage frequently  for </a:t>
            </a:r>
            <a:r>
              <a:rPr lang="en" sz="2100">
                <a:latin typeface="Candara"/>
                <a:ea typeface="Candara"/>
                <a:cs typeface="Candara"/>
                <a:sym typeface="Candara"/>
              </a:rPr>
              <a:t>posted</a:t>
            </a:r>
            <a:r>
              <a:rPr b="0" i="0" lang="en" sz="21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trainings and work sessions!!</a:t>
            </a:r>
            <a:endParaRPr b="0" i="0" sz="21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45" name="Google Shape;34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963" y="1199796"/>
            <a:ext cx="4876225" cy="28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41"/>
          <p:cNvSpPr txBox="1"/>
          <p:nvPr/>
        </p:nvSpPr>
        <p:spPr>
          <a:xfrm>
            <a:off x="327400" y="284275"/>
            <a:ext cx="850470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C4587"/>
                </a:solidFill>
              </a:rPr>
              <a:t>Thank You!</a:t>
            </a:r>
            <a:endParaRPr sz="4000">
              <a:solidFill>
                <a:srgbClr val="1C4587"/>
              </a:solidFill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311898" y="1642236"/>
            <a:ext cx="8504700" cy="6438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40000" rotWithShape="0" dir="5400000" dist="23000">
              <a:srgbClr val="00000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088" y="4337725"/>
            <a:ext cx="710401" cy="7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/>
          <p:nvPr/>
        </p:nvSpPr>
        <p:spPr>
          <a:xfrm>
            <a:off x="3768713" y="4299075"/>
            <a:ext cx="22842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Montana</a:t>
            </a:r>
            <a:endParaRPr b="1" sz="1600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Office of Public Instruction</a:t>
            </a:r>
            <a:endParaRPr b="1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Susie Hedalen, Superintendent</a:t>
            </a:r>
            <a:endParaRPr b="1"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935600" y="2452500"/>
            <a:ext cx="72573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 questions or additional information please contact Accreditation at </a:t>
            </a:r>
            <a:r>
              <a:rPr b="1" i="0" lang="en" sz="2900" u="sng" cap="none" strike="noStrike">
                <a:solidFill>
                  <a:srgbClr val="0097A7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OPIAccred@mt.gov</a:t>
            </a:r>
            <a:r>
              <a:rPr b="1" i="0" lang="en" sz="29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2024-2025 Accreditation Components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57200" y="1152475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640"/>
              </a:spcBef>
              <a:spcAft>
                <a:spcPts val="0"/>
              </a:spcAft>
              <a:buClr>
                <a:srgbClr val="111111"/>
              </a:buClr>
              <a:buSzPts val="2900"/>
              <a:buChar char="•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Completed Graduate Profile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Char char="•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Proficiency-based Learning Model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500"/>
              <a:buChar char="–"/>
            </a:pPr>
            <a:r>
              <a:rPr lang="en" sz="2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Curriculum</a:t>
            </a:r>
            <a:endParaRPr sz="2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500"/>
              <a:buChar char="–"/>
            </a:pPr>
            <a:r>
              <a:rPr lang="en" sz="2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Assessment Plan</a:t>
            </a:r>
            <a:endParaRPr sz="2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Char char="•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Educator Effectiveness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500"/>
              <a:buChar char="–"/>
            </a:pPr>
            <a:r>
              <a:rPr lang="en" sz="2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Professional Development Plan</a:t>
            </a:r>
            <a:endParaRPr sz="2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500"/>
              <a:buChar char="–"/>
            </a:pPr>
            <a:r>
              <a:rPr lang="en" sz="2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Mentorship and Induction Program</a:t>
            </a:r>
            <a:endParaRPr sz="2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500"/>
              <a:buChar char="–"/>
            </a:pPr>
            <a:r>
              <a:rPr lang="en" sz="25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Evaluation Instrument and Process</a:t>
            </a:r>
            <a:endParaRPr sz="25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900"/>
              <a:buChar char="•"/>
            </a:pPr>
            <a:r>
              <a:rPr lang="en" sz="29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School Climate</a:t>
            </a:r>
            <a:endParaRPr sz="29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Criteria Reference Guide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6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6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993600" y="1326750"/>
            <a:ext cx="78567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2024-2025 Criteria Reference Guide - Part 2</a:t>
            </a:r>
            <a:r>
              <a:rPr lang="en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Provides guidance on areas for 2024-2025 Accreditation Process</a:t>
            </a:r>
            <a:endParaRPr sz="2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" sz="2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Check the School Accreditation website for updated FY23-24 rubrics (A-J and Student Performance A-C)</a:t>
            </a:r>
            <a:endParaRPr sz="2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3) Educator Effectiveness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7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" y="1152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70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Professional Development Plan</a:t>
            </a:r>
            <a:r>
              <a:rPr b="1" lang="en" sz="1700">
                <a:solidFill>
                  <a:srgbClr val="A61C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(714)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Is developed and available to employees and the public 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Development and evaluation conducted by an advisory committee composed of a majority of teachers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Assures that the professional development covers all areas in 10.55.714(1)(a-n)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70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Mentorship and Induction Program</a:t>
            </a: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 (723)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 mentorship and induction program for initial and incoming educators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Implementation of mentorship an induction program if new teachers have been hired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Assures the program covers all areas in 10.55.723(1)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700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Evaluation</a:t>
            </a:r>
            <a:r>
              <a:rPr lang="en" sz="1700">
                <a:solidFill>
                  <a:srgbClr val="C1273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(724)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An evaluation instrument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A process for the completion of periodic written evaluations of all regularly employed instructional personnel who are under contract</a:t>
            </a:r>
            <a:endParaRPr sz="17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065975" y="215175"/>
            <a:ext cx="74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ARM 10.55.714 Professional Development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8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8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92850" y="1041813"/>
            <a:ext cx="89583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Assurances:</a:t>
            </a:r>
            <a:endParaRPr b="1" sz="13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Candara"/>
              <a:buAutoNum type="arabicParenBoth"/>
            </a:pPr>
            <a:r>
              <a:rPr lang="en" sz="13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Professional Development</a:t>
            </a:r>
            <a:r>
              <a:rPr b="1" lang="en" sz="1300">
                <a:solidFill>
                  <a:srgbClr val="11111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sz="13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(a) shall be aligned with the district graduate profile and educational goals outlined in the district integrated strategic action plan described in ARM 10.55.601;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(b) shall be provided to address safety, well-being, and mental health of students and staff;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(c) focuses on teachers as central to student learning and includes all other members of the school community;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(d) focuses on individual, collegial, and organizational learning, reflection, and growth; (e) respects and nurtures the intellectual and leadership capacity of teachers, principals, and others in the school community by incorporating active learning and adult learning theory;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(f) reflects research and demonstrates models of effective practice in teaching, learning, and leadership;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(g) enables teachers to develop further experience in subject content, teaching strategies, uses of technologies, and other essential elements in teaching to high standards;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(h) offers opportunities for feedback and reflection;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(i) is ongoing and sustained;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(j) is planned collaboratively by those who will participate in and facilitate that development;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(k) requires substantial time, other resources, and where practical provides coaching and expert support;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(l) is job-embedded to encourage teachers to meet, share, collaborate, and grow their practice;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(m) is driven by a coherent long-term plan; and </a:t>
            </a:r>
            <a:endParaRPr b="1" sz="1100"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(n) is evaluated on the impact of professional development on teacher effectiveness and student learning, and the results of this assessment guides subsequent professional development.</a:t>
            </a:r>
            <a:r>
              <a:rPr lang="en" sz="1100"/>
              <a:t> </a:t>
            </a:r>
            <a:endParaRPr sz="1300">
              <a:solidFill>
                <a:srgbClr val="11111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1065975" y="215175"/>
            <a:ext cx="74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ARM 10.55.714 Professional Development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9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281550" y="1152475"/>
            <a:ext cx="8409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(3) The local board of trustees shall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establish an advisory committee to evaluate the school district's current school year professional development plan; and develop and recommend a plan for the subsequent school year, which is a required component of the integrated action plan outlined in ARM 10.55.601.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(a) The advisory committee shall include, but not be limited to, trustees, administrators, and teachers. A majority of the committee shall be teachers.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(h) The local board of trustees shall make their plan available to employees and the public.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065975" y="215175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Professional Development Plan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25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0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20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452850" y="1152475"/>
            <a:ext cx="823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Is developed and available to employees and the public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400">
                <a:latin typeface="Candara"/>
                <a:ea typeface="Candara"/>
                <a:cs typeface="Candara"/>
                <a:sym typeface="Candara"/>
              </a:rPr>
              <a:t>The development and evaluation was conducted by an advisory committee composed of a majority of teachers</a:t>
            </a:r>
            <a:endParaRPr b="1"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Assures that professional </a:t>
            </a: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development</a:t>
            </a: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 covers all areas 10.55.714 (1)(a-n)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065975" y="215150"/>
            <a:ext cx="716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Rubric O - </a:t>
            </a:r>
            <a:r>
              <a:rPr b="1" lang="en" sz="3211">
                <a:solidFill>
                  <a:srgbClr val="1C4587"/>
                </a:solidFill>
                <a:latin typeface="Candara"/>
                <a:ea typeface="Candara"/>
                <a:cs typeface="Candara"/>
                <a:sym typeface="Candara"/>
              </a:rPr>
              <a:t>Requirements</a:t>
            </a:r>
            <a:endParaRPr b="1" sz="3211">
              <a:solidFill>
                <a:srgbClr val="1C45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" y="0"/>
            <a:ext cx="1003001" cy="100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1"/>
          <p:cNvCxnSpPr/>
          <p:nvPr/>
        </p:nvCxnSpPr>
        <p:spPr>
          <a:xfrm flipH="1" rot="10800000">
            <a:off x="8550" y="1075938"/>
            <a:ext cx="9126900" cy="3600"/>
          </a:xfrm>
          <a:prstGeom prst="straightConnector1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1"/>
          <p:cNvSpPr txBox="1"/>
          <p:nvPr/>
        </p:nvSpPr>
        <p:spPr>
          <a:xfrm>
            <a:off x="3459150" y="4852500"/>
            <a:ext cx="2225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4587"/>
                </a:solidFill>
              </a:rPr>
              <a:t>Montana Office of Public Instruction</a:t>
            </a:r>
            <a:endParaRPr sz="1000">
              <a:solidFill>
                <a:srgbClr val="1C4587"/>
              </a:solidFill>
            </a:endParaRPr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162" y="1152500"/>
            <a:ext cx="6992206" cy="370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6058960" y="1482156"/>
            <a:ext cx="1853400" cy="33720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