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Lato"/>
      <p:regular r:id="rId32"/>
      <p:bold r:id="rId33"/>
      <p:italic r:id="rId34"/>
      <p:boldItalic r:id="rId35"/>
    </p:embeddedFont>
    <p:embeddedFont>
      <p:font typeface="Lato Black"/>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4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37" Type="http://schemas.openxmlformats.org/officeDocument/2006/relationships/font" Target="fonts/LatoBlack-boldItalic.fntdata"/><Relationship Id="rId14" Type="http://schemas.openxmlformats.org/officeDocument/2006/relationships/slide" Target="slides/slide9.xml"/><Relationship Id="rId36" Type="http://schemas.openxmlformats.org/officeDocument/2006/relationships/font" Target="fonts/LatoBlack-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u/3/d/12yZ1nA0kXWfwXSMlxgacM-G9svlzVtyzRsB95CJh9rI/copy" TargetMode="External"/><Relationship Id="rId3" Type="http://schemas.openxmlformats.org/officeDocument/2006/relationships/hyperlink" Target="https://docs.google.com/document/d/1sGK6GXy7lQVvpelPZxKJqiRaXNoJZ4nhBmTMlPpdpzw/copy"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cesa10.org/udlforward/community-of-practice/expert-learners?authuser=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cesa10.org/udlforward/community-of-practice/expert-learners?authuser=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hvJR7vO5YRw&amp;t=2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pi.wi.gov/cares/education-stabilization-funds/educator-training-online-and-remote-instruction" TargetMode="External"/><Relationship Id="rId3" Type="http://schemas.openxmlformats.org/officeDocument/2006/relationships/hyperlink" Target="https://dpi.wi.gov/cares/education-stabilization-funds/educator-training-online-and-remote-instruct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97f19a656b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reflection handout: </a:t>
            </a:r>
            <a:r>
              <a:rPr lang="en" u="sng">
                <a:solidFill>
                  <a:schemeClr val="hlink"/>
                </a:solidFill>
                <a:hlinkClick r:id="rId2"/>
              </a:rPr>
              <a:t>https://docs.google.com/document/u/3/d/12yZ1nA0kXWfwXSMlxgacM-G9svlzVtyzRsB95CJh9rI/copy</a:t>
            </a:r>
            <a:endParaRPr/>
          </a:p>
          <a:p>
            <a:pPr indent="0" lvl="0" marL="0" rtl="0" algn="l">
              <a:spcBef>
                <a:spcPts val="0"/>
              </a:spcBef>
              <a:spcAft>
                <a:spcPts val="0"/>
              </a:spcAft>
              <a:buNone/>
            </a:pPr>
            <a:r>
              <a:rPr lang="en"/>
              <a:t>Link to design template: </a:t>
            </a:r>
            <a:r>
              <a:rPr lang="en" u="sng">
                <a:solidFill>
                  <a:schemeClr val="hlink"/>
                </a:solidFill>
                <a:hlinkClick r:id="rId3"/>
              </a:rPr>
              <a:t>https://docs.google.com/document/d/1sGK6GXy7lQVvpelPZxKJqiRaXNoJZ4nhBmTMlPpdpzw/copy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5" name="Google Shape;75;g97f19a656b_1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97f19a656b_1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97f19a656b_1_8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97f19a656b_1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97f19a656b_1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f7de8aab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f7de8aab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going to give you 5 minutes to explore this question on the Googles…or wherever you want… What will you do first…commit to a learning plan (it’s only 5 minutes…but what is your plan… put it in the chat)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f7de8aab3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f7de8aab3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f7de8a8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ff7de8a8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 clearly defined goal is the basis for learning, without it our internal GPS doesn’t know where the journey is going to take us. Learners and educators must work together to create meaning of the target shared by the educator and the learner in order for the goal to become personally meaningful to them. This process is not done in isolation or in the course of a lesson or unit, this process takes time. It is the journey of learning. The learning community must work together to create an environment of learning that works towards learners becoming expert learners who understand that the goal they are trying to achieve will take them through emotions, with high and low moments. Learner agency is developed when the learner experiences these moments, makes choices, receives feedback, and adjusts the path to achieving the goal.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chart captures that journey. The chart is meant to show the journey of learners becoming expert learners driven by a goal. When viewing you may look at it in a variety of ways, but I wanted to share my thinking as I designed.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chart is organized for all who use it to enter where it makes sense to them. As I see the process we all begin somewhere, and in education that usually begins with starting at implementation and ends with us internalizing it to become our mindset, habits, and ways of being. That is what the left to right flow of the rows in this chart represent. You may come in and out of these phases, but when </a:t>
            </a:r>
            <a:r>
              <a:rPr lang="en" u="sng">
                <a:solidFill>
                  <a:srgbClr val="1155CC"/>
                </a:solidFill>
                <a:hlinkClick r:id="rId2">
                  <a:extLst>
                    <a:ext uri="{A12FA001-AC4F-418D-AE19-62706E023703}">
                      <ahyp:hlinkClr val="tx"/>
                    </a:ext>
                  </a:extLst>
                </a:hlinkClick>
              </a:rPr>
              <a:t>UDL is your way of being</a:t>
            </a:r>
            <a:r>
              <a:rPr lang="en">
                <a:solidFill>
                  <a:schemeClr val="dk1"/>
                </a:solidFill>
              </a:rPr>
              <a:t> you will live more in the right column with learners in your  learning community.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f7de8aab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f7de8aab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ff7de8a8e4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ff7de8a8e4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Take a breath…There is a lot to this chart, and I promise to go over each piece of it.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clearly defined goal is the basis for learning, without it our internal GPS doesn’t know where the journey is going to take us. Learners and educators must work together to create meaning of the target shared by the educator and the learner in order for the goal to become personally meaningful to them. This process is not done in isolation or in the course of a lesson or unit, this process takes time. It is the journey of learning. The learning community must work together to create an environment of learning that works towards learners becoming expert learners who understand that the goal they are trying to achieve will take them through emotions, with high and low moments. Learner agency is developed when the learner experiences these moments, makes choices, receives feedback, and adjusts the path to achieving the goal.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chart captures that journey. The chart is meant to show the journey of learners becoming expert learners driven by a goal. When viewing you may look at it in a variety of ways, but I wanted to share my thinking as I designed.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f7de8a8e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ff7de8a8e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first look at the key considerations.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chart is organized for all who use it to enter where it makes sense to them. As I see the process we all begin somewhere, and in education that usually begins with starting at implementation and ends with us internalizing it to become our mindset, habits, and ways of being. That is what the left to right flow of the rows in this chart represent. You may come in and out of these phases, but when </a:t>
            </a:r>
            <a:r>
              <a:rPr lang="en" u="sng">
                <a:solidFill>
                  <a:srgbClr val="1155CC"/>
                </a:solidFill>
                <a:hlinkClick r:id="rId2">
                  <a:extLst>
                    <a:ext uri="{A12FA001-AC4F-418D-AE19-62706E023703}">
                      <ahyp:hlinkClr val="tx"/>
                    </a:ext>
                  </a:extLst>
                </a:hlinkClick>
              </a:rPr>
              <a:t>UDL is your way of being</a:t>
            </a:r>
            <a:r>
              <a:rPr lang="en">
                <a:solidFill>
                  <a:schemeClr val="dk1"/>
                </a:solidFill>
              </a:rPr>
              <a:t> you will live more in the right column with learners in your learning community.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f7de8aab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f7de8aab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we move up and down the chart in columns we now see more of the context of what it means to be on the journey of learning.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Key Consideration lays the foundation for what we want to achieve.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Bass Drum Beat allows us to connect this foundation to the beliefs we hold as a statewide UDL team in Wisconsin. Learn more </a:t>
            </a:r>
            <a:r>
              <a:rPr lang="en" u="sng">
                <a:solidFill>
                  <a:srgbClr val="1155CC"/>
                </a:solidFill>
                <a:hlinkClick r:id="rId2">
                  <a:extLst>
                    <a:ext uri="{A12FA001-AC4F-418D-AE19-62706E023703}">
                      <ahyp:hlinkClr val="tx"/>
                    </a:ext>
                  </a:extLst>
                </a:hlinkClick>
              </a:rPr>
              <a:t>here</a:t>
            </a:r>
            <a:r>
              <a:rPr lang="en">
                <a:solidFill>
                  <a:schemeClr val="dk1"/>
                </a:solidFill>
              </a:rPr>
              <a: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Essential Practices give us the details of how this may look in practice. </a:t>
            </a:r>
            <a:endParaRPr>
              <a:solidFill>
                <a:schemeClr val="dk1"/>
              </a:solidFill>
            </a:endParaRPr>
          </a:p>
          <a:p>
            <a:pPr indent="457200" lvl="0" marL="32004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0811e26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60811e26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Take a breath…There is a lot to this chart, and I promise to go over each piece of it.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 clearly defined goal is the basis for learning, without it our internal GPS doesn’t know where the journey is going to take us. Learners and educators must work together to create meaning of the target shared by the educator and the learner in order for the goal to become personally meaningful to them. This process is not done in isolation or in the course of a lesson or unit, this process takes time. It is the journey of learning. The learning community must work together to create an environment of learning that works towards learners becoming expert learners who understand that the goal they are trying to achieve will take them through emotions, with high and low moments. Learner agency is developed when the learner experiences these moments, makes choices, receives feedback, and adjusts the path to achieving the goal.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chart captures that journey. The chart is meant to show the journey of learners becoming expert learners driven by a goal. When viewing you may look at it in a variety of ways, but I wanted to share my thinking as I designed.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97f19a656b_1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97f19a656b_1_7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ff7de8aab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ff7de8aab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ff7de8aab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ff7de8aab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ff7de8aab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ff7de8aab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f7de8aab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f7de8aab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ff7de8aab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ff7de8aab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ff7de8aab3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ff7de8aab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ff7de8aab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ff7de8aab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13b3ee2c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e13b3ee2c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draw, create a venn diagram...whatever you need to do to think about this question.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1d1f418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e1d1f418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7f19a656b_1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97f19a656b_1_9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97f19a656b_1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97f19a656b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en" sz="1400">
                <a:solidFill>
                  <a:schemeClr val="dk1"/>
                </a:solidFill>
              </a:rPr>
              <a:t>Building off your “why’s” we’re going to position a focus on </a:t>
            </a:r>
            <a:r>
              <a:rPr lang="en" sz="1400" u="sng">
                <a:solidFill>
                  <a:schemeClr val="dk1"/>
                </a:solidFill>
              </a:rPr>
              <a:t>thinking</a:t>
            </a:r>
            <a:r>
              <a:rPr lang="en" sz="1400">
                <a:solidFill>
                  <a:schemeClr val="dk1"/>
                </a:solidFill>
              </a:rPr>
              <a:t> for this hour. Connect what your learning experiences to learning experience you design and support for your learners –The three goals for the session </a:t>
            </a:r>
            <a:endParaRPr sz="14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 sz="1400">
                <a:solidFill>
                  <a:schemeClr val="dk1"/>
                </a:solidFill>
              </a:rPr>
              <a:t>What we’re doing today is challenging, but we’ve worked hard to make sure everyone can be successful. Please use the chat box with any questions.  This session will not be recorded, but content about UDL and the tech tools will be created and put on our project website which is under construction! I’ll put the DPI webpage with the current information about UDL Forward! in the chat box.</a:t>
            </a:r>
            <a:endParaRPr sz="14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 sz="1400">
                <a:solidFill>
                  <a:schemeClr val="dk1"/>
                </a:solidFill>
              </a:rPr>
              <a:t> UDL Forward! Project - DPI Webpage:</a:t>
            </a:r>
            <a:r>
              <a:rPr lang="en" sz="1400">
                <a:solidFill>
                  <a:schemeClr val="dk1"/>
                </a:solidFill>
                <a:uFill>
                  <a:noFill/>
                </a:uFill>
                <a:hlinkClick r:id="rId2">
                  <a:extLst>
                    <a:ext uri="{A12FA001-AC4F-418D-AE19-62706E023703}">
                      <ahyp:hlinkClr val="tx"/>
                    </a:ext>
                  </a:extLst>
                </a:hlinkClick>
              </a:rPr>
              <a:t> </a:t>
            </a:r>
            <a:r>
              <a:rPr lang="en" sz="1400" u="sng">
                <a:solidFill>
                  <a:schemeClr val="hlink"/>
                </a:solidFill>
                <a:hlinkClick r:id="rId3"/>
              </a:rPr>
              <a:t>https://dpi.wi.gov/cares/education-stabilization-funds/educator-training-online-and-remote-instruction</a:t>
            </a:r>
            <a:endParaRPr sz="1400" u="sng">
              <a:solidFill>
                <a:schemeClr val="hlink"/>
              </a:solidFill>
            </a:endParaRPr>
          </a:p>
          <a:p>
            <a:pPr indent="0" lvl="0" marL="0" rtl="0" algn="l">
              <a:spcBef>
                <a:spcPts val="1500"/>
              </a:spcBef>
              <a:spcAft>
                <a:spcPts val="0"/>
              </a:spcAft>
              <a:buNone/>
            </a:pPr>
            <a:r>
              <a:t/>
            </a:r>
            <a:endParaRPr sz="1050">
              <a:solidFill>
                <a:srgbClr val="666666"/>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97f19a656b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97f19a656b_1_4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1d1f4185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1d1f4185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7f19a656b_1_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97f19a656b_1_7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0" name="Shape 50"/>
        <p:cNvGrpSpPr/>
        <p:nvPr/>
      </p:nvGrpSpPr>
      <p:grpSpPr>
        <a:xfrm>
          <a:off x="0" y="0"/>
          <a:ext cx="0" cy="0"/>
          <a:chOff x="0" y="0"/>
          <a:chExt cx="0" cy="0"/>
        </a:xfrm>
      </p:grpSpPr>
      <p:sp>
        <p:nvSpPr>
          <p:cNvPr id="51" name="Google Shape;51;p13"/>
          <p:cNvSpPr txBox="1"/>
          <p:nvPr>
            <p:ph idx="1" type="body"/>
          </p:nvPr>
        </p:nvSpPr>
        <p:spPr>
          <a:xfrm>
            <a:off x="1364321" y="1293834"/>
            <a:ext cx="6311400" cy="1262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396049" lvl="1" marL="914400" rtl="0" algn="l">
              <a:lnSpc>
                <a:spcPct val="150000"/>
              </a:lnSpc>
              <a:spcBef>
                <a:spcPts val="3000"/>
              </a:spcBef>
              <a:spcAft>
                <a:spcPts val="0"/>
              </a:spcAft>
              <a:buClr>
                <a:srgbClr val="333399"/>
              </a:buClr>
              <a:buSzPts val="2637"/>
              <a:buChar char="○"/>
              <a:defRPr sz="2637">
                <a:solidFill>
                  <a:srgbClr val="333399"/>
                </a:solidFill>
                <a:latin typeface="Calibri"/>
                <a:ea typeface="Calibri"/>
                <a:cs typeface="Calibri"/>
                <a:sym typeface="Calibri"/>
              </a:defRPr>
            </a:lvl2pPr>
            <a:lvl3pPr indent="-396049" lvl="2" marL="1371600" rtl="0" algn="l">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52" name="Google Shape;52;p13"/>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1200"/>
              </a:spcBef>
              <a:spcAft>
                <a:spcPts val="0"/>
              </a:spcAft>
              <a:buClr>
                <a:schemeClr val="dk1"/>
              </a:buClr>
              <a:buSzPts val="1465"/>
              <a:buNone/>
              <a:defRPr sz="1465"/>
            </a:lvl3pPr>
            <a:lvl4pPr indent="-228600" lvl="3" marL="1828800" rtl="0" algn="l">
              <a:lnSpc>
                <a:spcPct val="100000"/>
              </a:lnSpc>
              <a:spcBef>
                <a:spcPts val="1200"/>
              </a:spcBef>
              <a:spcAft>
                <a:spcPts val="0"/>
              </a:spcAft>
              <a:buClr>
                <a:schemeClr val="dk1"/>
              </a:buClr>
              <a:buSzPts val="1465"/>
              <a:buNone/>
              <a:defRPr sz="1465"/>
            </a:lvl4pPr>
            <a:lvl5pPr indent="-228600" lvl="4" marL="2286000" rtl="0" algn="l">
              <a:lnSpc>
                <a:spcPct val="100000"/>
              </a:lnSpc>
              <a:spcBef>
                <a:spcPts val="1200"/>
              </a:spcBef>
              <a:spcAft>
                <a:spcPts val="0"/>
              </a:spcAft>
              <a:buClr>
                <a:schemeClr val="dk1"/>
              </a:buClr>
              <a:buSzPts val="1465"/>
              <a:buNone/>
              <a:defRPr sz="1465"/>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53" name="Google Shape;53;p13"/>
          <p:cNvPicPr preferRelativeResize="0"/>
          <p:nvPr/>
        </p:nvPicPr>
        <p:blipFill rotWithShape="1">
          <a:blip r:embed="rId2">
            <a:alphaModFix/>
          </a:blip>
          <a:srcRect b="14555" l="209" r="0" t="7105"/>
          <a:stretch/>
        </p:blipFill>
        <p:spPr>
          <a:xfrm>
            <a:off x="-1" y="3248879"/>
            <a:ext cx="9144058" cy="1896438"/>
          </a:xfrm>
          <a:prstGeom prst="rect">
            <a:avLst/>
          </a:prstGeom>
          <a:noFill/>
          <a:ln>
            <a:noFill/>
          </a:ln>
        </p:spPr>
      </p:pic>
      <p:pic>
        <p:nvPicPr>
          <p:cNvPr id="54" name="Google Shape;54;p13"/>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0" st="0"/>
                                            </p:txEl>
                                          </p:spTgt>
                                        </p:tgtEl>
                                        <p:attrNameLst>
                                          <p:attrName>style.visibility</p:attrName>
                                        </p:attrNameLst>
                                      </p:cBhvr>
                                      <p:to>
                                        <p:strVal val="visible"/>
                                      </p:to>
                                    </p:set>
                                    <p:animEffect filter="fade" transition="in">
                                      <p:cBhvr>
                                        <p:cTn dur="750"/>
                                        <p:tgtEl>
                                          <p:spTgt spid="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1" st="1"/>
                                            </p:txEl>
                                          </p:spTgt>
                                        </p:tgtEl>
                                        <p:attrNameLst>
                                          <p:attrName>style.visibility</p:attrName>
                                        </p:attrNameLst>
                                      </p:cBhvr>
                                      <p:to>
                                        <p:strVal val="visible"/>
                                      </p:to>
                                    </p:set>
                                    <p:animEffect filter="fade" transition="in">
                                      <p:cBhvr>
                                        <p:cTn dur="750"/>
                                        <p:tgtEl>
                                          <p:spTgt spid="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2" st="2"/>
                                            </p:txEl>
                                          </p:spTgt>
                                        </p:tgtEl>
                                        <p:attrNameLst>
                                          <p:attrName>style.visibility</p:attrName>
                                        </p:attrNameLst>
                                      </p:cBhvr>
                                      <p:to>
                                        <p:strVal val="visible"/>
                                      </p:to>
                                    </p:set>
                                    <p:animEffect filter="fade" transition="in">
                                      <p:cBhvr>
                                        <p:cTn dur="750"/>
                                        <p:tgtEl>
                                          <p:spTgt spid="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3" st="3"/>
                                            </p:txEl>
                                          </p:spTgt>
                                        </p:tgtEl>
                                        <p:attrNameLst>
                                          <p:attrName>style.visibility</p:attrName>
                                        </p:attrNameLst>
                                      </p:cBhvr>
                                      <p:to>
                                        <p:strVal val="visible"/>
                                      </p:to>
                                    </p:set>
                                    <p:animEffect filter="fade" transition="in">
                                      <p:cBhvr>
                                        <p:cTn dur="750"/>
                                        <p:tgtEl>
                                          <p:spTgt spid="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4" st="4"/>
                                            </p:txEl>
                                          </p:spTgt>
                                        </p:tgtEl>
                                        <p:attrNameLst>
                                          <p:attrName>style.visibility</p:attrName>
                                        </p:attrNameLst>
                                      </p:cBhvr>
                                      <p:to>
                                        <p:strVal val="visible"/>
                                      </p:to>
                                    </p:set>
                                    <p:animEffect filter="fade" transition="in">
                                      <p:cBhvr>
                                        <p:cTn dur="750"/>
                                        <p:tgtEl>
                                          <p:spTgt spid="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5" st="5"/>
                                            </p:txEl>
                                          </p:spTgt>
                                        </p:tgtEl>
                                        <p:attrNameLst>
                                          <p:attrName>style.visibility</p:attrName>
                                        </p:attrNameLst>
                                      </p:cBhvr>
                                      <p:to>
                                        <p:strVal val="visible"/>
                                      </p:to>
                                    </p:set>
                                    <p:animEffect filter="fade" transition="in">
                                      <p:cBhvr>
                                        <p:cTn dur="750"/>
                                        <p:tgtEl>
                                          <p:spTgt spid="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6" st="6"/>
                                            </p:txEl>
                                          </p:spTgt>
                                        </p:tgtEl>
                                        <p:attrNameLst>
                                          <p:attrName>style.visibility</p:attrName>
                                        </p:attrNameLst>
                                      </p:cBhvr>
                                      <p:to>
                                        <p:strVal val="visible"/>
                                      </p:to>
                                    </p:set>
                                    <p:animEffect filter="fade" transition="in">
                                      <p:cBhvr>
                                        <p:cTn dur="750"/>
                                        <p:tgtEl>
                                          <p:spTgt spid="5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7" st="7"/>
                                            </p:txEl>
                                          </p:spTgt>
                                        </p:tgtEl>
                                        <p:attrNameLst>
                                          <p:attrName>style.visibility</p:attrName>
                                        </p:attrNameLst>
                                      </p:cBhvr>
                                      <p:to>
                                        <p:strVal val="visible"/>
                                      </p:to>
                                    </p:set>
                                    <p:animEffect filter="fade" transition="in">
                                      <p:cBhvr>
                                        <p:cTn dur="750"/>
                                        <p:tgtEl>
                                          <p:spTgt spid="5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
                                            <p:txEl>
                                              <p:pRg end="8" st="8"/>
                                            </p:txEl>
                                          </p:spTgt>
                                        </p:tgtEl>
                                        <p:attrNameLst>
                                          <p:attrName>style.visibility</p:attrName>
                                        </p:attrNameLst>
                                      </p:cBhvr>
                                      <p:to>
                                        <p:strVal val="visible"/>
                                      </p:to>
                                    </p:set>
                                    <p:animEffect filter="fade" transition="in">
                                      <p:cBhvr>
                                        <p:cTn dur="750"/>
                                        <p:tgtEl>
                                          <p:spTgt spid="51">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2">
                                            <p:txEl>
                                              <p:pRg end="0" st="0"/>
                                            </p:txEl>
                                          </p:spTgt>
                                        </p:tgtEl>
                                        <p:attrNameLst>
                                          <p:attrName>style.visibility</p:attrName>
                                        </p:attrNameLst>
                                      </p:cBhvr>
                                      <p:to>
                                        <p:strVal val="visible"/>
                                      </p:to>
                                    </p:set>
                                    <p:animEffect filter="fade" transition="in">
                                      <p:cBhvr>
                                        <p:cTn dur="750"/>
                                        <p:tgtEl>
                                          <p:spTgt spid="52">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2">
                                            <p:txEl>
                                              <p:pRg end="1" st="1"/>
                                            </p:txEl>
                                          </p:spTgt>
                                        </p:tgtEl>
                                        <p:attrNameLst>
                                          <p:attrName>style.visibility</p:attrName>
                                        </p:attrNameLst>
                                      </p:cBhvr>
                                      <p:to>
                                        <p:strVal val="visible"/>
                                      </p:to>
                                    </p:set>
                                    <p:animEffect filter="fade" transition="in">
                                      <p:cBhvr>
                                        <p:cTn dur="750"/>
                                        <p:tgtEl>
                                          <p:spTgt spid="52">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52">
                                            <p:txEl>
                                              <p:pRg end="2" st="2"/>
                                            </p:txEl>
                                          </p:spTgt>
                                        </p:tgtEl>
                                        <p:attrNameLst>
                                          <p:attrName>style.visibility</p:attrName>
                                        </p:attrNameLst>
                                      </p:cBhvr>
                                      <p:to>
                                        <p:strVal val="visible"/>
                                      </p:to>
                                    </p:set>
                                    <p:animEffect filter="fade" transition="in">
                                      <p:cBhvr>
                                        <p:cTn dur="750"/>
                                        <p:tgtEl>
                                          <p:spTgt spid="52">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2">
                                            <p:txEl>
                                              <p:pRg end="3" st="3"/>
                                            </p:txEl>
                                          </p:spTgt>
                                        </p:tgtEl>
                                        <p:attrNameLst>
                                          <p:attrName>style.visibility</p:attrName>
                                        </p:attrNameLst>
                                      </p:cBhvr>
                                      <p:to>
                                        <p:strVal val="visible"/>
                                      </p:to>
                                    </p:set>
                                    <p:animEffect filter="fade" transition="in">
                                      <p:cBhvr>
                                        <p:cTn dur="750"/>
                                        <p:tgtEl>
                                          <p:spTgt spid="52">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52">
                                            <p:txEl>
                                              <p:pRg end="4" st="4"/>
                                            </p:txEl>
                                          </p:spTgt>
                                        </p:tgtEl>
                                        <p:attrNameLst>
                                          <p:attrName>style.visibility</p:attrName>
                                        </p:attrNameLst>
                                      </p:cBhvr>
                                      <p:to>
                                        <p:strVal val="visible"/>
                                      </p:to>
                                    </p:set>
                                    <p:animEffect filter="fade" transition="in">
                                      <p:cBhvr>
                                        <p:cTn dur="750"/>
                                        <p:tgtEl>
                                          <p:spTgt spid="52">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2">
                                            <p:txEl>
                                              <p:pRg end="5" st="5"/>
                                            </p:txEl>
                                          </p:spTgt>
                                        </p:tgtEl>
                                        <p:attrNameLst>
                                          <p:attrName>style.visibility</p:attrName>
                                        </p:attrNameLst>
                                      </p:cBhvr>
                                      <p:to>
                                        <p:strVal val="visible"/>
                                      </p:to>
                                    </p:set>
                                    <p:animEffect filter="fade" transition="in">
                                      <p:cBhvr>
                                        <p:cTn dur="750"/>
                                        <p:tgtEl>
                                          <p:spTgt spid="52">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52">
                                            <p:txEl>
                                              <p:pRg end="6" st="6"/>
                                            </p:txEl>
                                          </p:spTgt>
                                        </p:tgtEl>
                                        <p:attrNameLst>
                                          <p:attrName>style.visibility</p:attrName>
                                        </p:attrNameLst>
                                      </p:cBhvr>
                                      <p:to>
                                        <p:strVal val="visible"/>
                                      </p:to>
                                    </p:set>
                                    <p:animEffect filter="fade" transition="in">
                                      <p:cBhvr>
                                        <p:cTn dur="750"/>
                                        <p:tgtEl>
                                          <p:spTgt spid="52">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2">
                                            <p:txEl>
                                              <p:pRg end="7" st="7"/>
                                            </p:txEl>
                                          </p:spTgt>
                                        </p:tgtEl>
                                        <p:attrNameLst>
                                          <p:attrName>style.visibility</p:attrName>
                                        </p:attrNameLst>
                                      </p:cBhvr>
                                      <p:to>
                                        <p:strVal val="visible"/>
                                      </p:to>
                                    </p:set>
                                    <p:animEffect filter="fade" transition="in">
                                      <p:cBhvr>
                                        <p:cTn dur="750"/>
                                        <p:tgtEl>
                                          <p:spTgt spid="52">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52">
                                            <p:txEl>
                                              <p:pRg end="8" st="8"/>
                                            </p:txEl>
                                          </p:spTgt>
                                        </p:tgtEl>
                                        <p:attrNameLst>
                                          <p:attrName>style.visibility</p:attrName>
                                        </p:attrNameLst>
                                      </p:cBhvr>
                                      <p:to>
                                        <p:strVal val="visible"/>
                                      </p:to>
                                    </p:set>
                                    <p:animEffect filter="fade" transition="in">
                                      <p:cBhvr>
                                        <p:cTn dur="750"/>
                                        <p:tgtEl>
                                          <p:spTgt spid="5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300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55" name="Shape 55"/>
        <p:cNvGrpSpPr/>
        <p:nvPr/>
      </p:nvGrpSpPr>
      <p:grpSpPr>
        <a:xfrm>
          <a:off x="0" y="0"/>
          <a:ext cx="0" cy="0"/>
          <a:chOff x="0" y="0"/>
          <a:chExt cx="0" cy="0"/>
        </a:xfrm>
      </p:grpSpPr>
      <p:sp>
        <p:nvSpPr>
          <p:cNvPr id="56" name="Google Shape;56;p14"/>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57" name="Google Shape;57;p1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342900" lvl="1" marL="914400" rtl="0" algn="l">
              <a:lnSpc>
                <a:spcPct val="150000"/>
              </a:lnSpc>
              <a:spcBef>
                <a:spcPts val="30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58" name="Google Shape;58;p14"/>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1200"/>
              </a:spcBef>
              <a:spcAft>
                <a:spcPts val="0"/>
              </a:spcAft>
              <a:buClr>
                <a:schemeClr val="dk1"/>
              </a:buClr>
              <a:buSzPts val="1758"/>
              <a:buNone/>
              <a:defRPr sz="1758"/>
            </a:lvl3pPr>
            <a:lvl4pPr indent="-228600" lvl="3" marL="1828800" rtl="0" algn="l">
              <a:lnSpc>
                <a:spcPct val="90000"/>
              </a:lnSpc>
              <a:spcBef>
                <a:spcPts val="1200"/>
              </a:spcBef>
              <a:spcAft>
                <a:spcPts val="0"/>
              </a:spcAft>
              <a:buClr>
                <a:schemeClr val="dk1"/>
              </a:buClr>
              <a:buSzPts val="1758"/>
              <a:buNone/>
              <a:defRPr sz="1758"/>
            </a:lvl4pPr>
            <a:lvl5pPr indent="-228600" lvl="4" marL="2286000" rtl="0" algn="l">
              <a:lnSpc>
                <a:spcPct val="90000"/>
              </a:lnSpc>
              <a:spcBef>
                <a:spcPts val="1200"/>
              </a:spcBef>
              <a:spcAft>
                <a:spcPts val="0"/>
              </a:spcAft>
              <a:buClr>
                <a:schemeClr val="dk1"/>
              </a:buClr>
              <a:buSzPts val="1758"/>
              <a:buNone/>
              <a:defRPr sz="1758"/>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59" name="Google Shape;59;p14"/>
          <p:cNvPicPr preferRelativeResize="0"/>
          <p:nvPr/>
        </p:nvPicPr>
        <p:blipFill rotWithShape="1">
          <a:blip r:embed="rId2">
            <a:alphaModFix/>
          </a:blip>
          <a:srcRect b="43958" l="107" r="17282" t="7105"/>
          <a:stretch/>
        </p:blipFill>
        <p:spPr>
          <a:xfrm>
            <a:off x="0" y="3958971"/>
            <a:ext cx="7569341" cy="1184529"/>
          </a:xfrm>
          <a:prstGeom prst="rect">
            <a:avLst/>
          </a:prstGeom>
          <a:noFill/>
          <a:ln>
            <a:noFill/>
          </a:ln>
        </p:spPr>
      </p:pic>
      <p:pic>
        <p:nvPicPr>
          <p:cNvPr id="60" name="Google Shape;60;p14"/>
          <p:cNvPicPr preferRelativeResize="0"/>
          <p:nvPr/>
        </p:nvPicPr>
        <p:blipFill rotWithShape="1">
          <a:blip r:embed="rId3">
            <a:alphaModFix/>
          </a:blip>
          <a:srcRect b="0" l="0" r="0" t="0"/>
          <a:stretch/>
        </p:blipFill>
        <p:spPr>
          <a:xfrm>
            <a:off x="7404726" y="4605454"/>
            <a:ext cx="1316127" cy="4460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only">
  <p:cSld name="Video only">
    <p:spTree>
      <p:nvGrpSpPr>
        <p:cNvPr id="61" name="Shape 61"/>
        <p:cNvGrpSpPr/>
        <p:nvPr/>
      </p:nvGrpSpPr>
      <p:grpSpPr>
        <a:xfrm>
          <a:off x="0" y="0"/>
          <a:ext cx="0" cy="0"/>
          <a:chOff x="0" y="0"/>
          <a:chExt cx="0" cy="0"/>
        </a:xfrm>
      </p:grpSpPr>
      <p:sp>
        <p:nvSpPr>
          <p:cNvPr id="62" name="Google Shape;62;p15"/>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63" name="Google Shape;63;p1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342900" lvl="1" marL="914400" rtl="0" algn="l">
              <a:lnSpc>
                <a:spcPct val="150000"/>
              </a:lnSpc>
              <a:spcBef>
                <a:spcPts val="30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4" name="Google Shape;64;p15"/>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65" name="Google Shape;65;p15"/>
          <p:cNvPicPr preferRelativeResize="0"/>
          <p:nvPr/>
        </p:nvPicPr>
        <p:blipFill rotWithShape="1">
          <a:blip r:embed="rId2">
            <a:alphaModFix/>
          </a:blip>
          <a:srcRect b="43958" l="107" r="17282" t="7105"/>
          <a:stretch/>
        </p:blipFill>
        <p:spPr>
          <a:xfrm>
            <a:off x="0" y="3958971"/>
            <a:ext cx="7569341" cy="1184529"/>
          </a:xfrm>
          <a:prstGeom prst="rect">
            <a:avLst/>
          </a:prstGeom>
          <a:noFill/>
          <a:ln>
            <a:noFill/>
          </a:ln>
        </p:spPr>
      </p:pic>
      <p:pic>
        <p:nvPicPr>
          <p:cNvPr id="66" name="Google Shape;66;p15"/>
          <p:cNvPicPr preferRelativeResize="0"/>
          <p:nvPr/>
        </p:nvPicPr>
        <p:blipFill rotWithShape="1">
          <a:blip r:embed="rId3">
            <a:alphaModFix/>
          </a:blip>
          <a:srcRect b="0" l="0" r="0" t="0"/>
          <a:stretch/>
        </p:blipFill>
        <p:spPr>
          <a:xfrm>
            <a:off x="7404726" y="4605454"/>
            <a:ext cx="1316127" cy="4460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67" name="Shape 67"/>
        <p:cNvGrpSpPr/>
        <p:nvPr/>
      </p:nvGrpSpPr>
      <p:grpSpPr>
        <a:xfrm>
          <a:off x="0" y="0"/>
          <a:ext cx="0" cy="0"/>
          <a:chOff x="0" y="0"/>
          <a:chExt cx="0" cy="0"/>
        </a:xfrm>
      </p:grpSpPr>
      <p:sp>
        <p:nvSpPr>
          <p:cNvPr id="68" name="Google Shape;68;p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342900" lvl="1" marL="914400" rtl="0" algn="l">
              <a:lnSpc>
                <a:spcPct val="150000"/>
              </a:lnSpc>
              <a:spcBef>
                <a:spcPts val="30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9" name="Google Shape;69;p16"/>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1200"/>
              </a:spcBef>
              <a:spcAft>
                <a:spcPts val="0"/>
              </a:spcAft>
              <a:buClr>
                <a:schemeClr val="dk1"/>
              </a:buClr>
              <a:buSzPts val="1500"/>
              <a:buNone/>
              <a:defRPr/>
            </a:lvl3pPr>
            <a:lvl4pPr indent="-228600" lvl="3" marL="1828800" rtl="0" algn="l">
              <a:lnSpc>
                <a:spcPct val="150000"/>
              </a:lnSpc>
              <a:spcBef>
                <a:spcPts val="1200"/>
              </a:spcBef>
              <a:spcAft>
                <a:spcPts val="0"/>
              </a:spcAft>
              <a:buClr>
                <a:schemeClr val="dk1"/>
              </a:buClr>
              <a:buSzPts val="1350"/>
              <a:buNone/>
              <a:defRPr/>
            </a:lvl4pPr>
            <a:lvl5pPr indent="-228600" lvl="4" marL="2286000" rtl="0" algn="l">
              <a:lnSpc>
                <a:spcPct val="150000"/>
              </a:lnSpc>
              <a:spcBef>
                <a:spcPts val="1200"/>
              </a:spcBef>
              <a:spcAft>
                <a:spcPts val="0"/>
              </a:spcAft>
              <a:buClr>
                <a:schemeClr val="dk1"/>
              </a:buClr>
              <a:buSzPts val="1350"/>
              <a:buNone/>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70" name="Google Shape;70;p16"/>
          <p:cNvSpPr/>
          <p:nvPr>
            <p:ph idx="3" type="pic"/>
          </p:nvPr>
        </p:nvSpPr>
        <p:spPr>
          <a:xfrm>
            <a:off x="5262429" y="1291773"/>
            <a:ext cx="3420300" cy="3090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71" name="Google Shape;71;p16"/>
          <p:cNvPicPr preferRelativeResize="0"/>
          <p:nvPr/>
        </p:nvPicPr>
        <p:blipFill rotWithShape="1">
          <a:blip r:embed="rId2">
            <a:alphaModFix/>
          </a:blip>
          <a:srcRect b="43958" l="107" r="17282" t="7105"/>
          <a:stretch/>
        </p:blipFill>
        <p:spPr>
          <a:xfrm>
            <a:off x="0" y="3958971"/>
            <a:ext cx="7569341" cy="1184529"/>
          </a:xfrm>
          <a:prstGeom prst="rect">
            <a:avLst/>
          </a:prstGeom>
          <a:noFill/>
          <a:ln>
            <a:noFill/>
          </a:ln>
        </p:spPr>
      </p:pic>
      <p:pic>
        <p:nvPicPr>
          <p:cNvPr id="72" name="Google Shape;72;p16"/>
          <p:cNvPicPr preferRelativeResize="0"/>
          <p:nvPr/>
        </p:nvPicPr>
        <p:blipFill rotWithShape="1">
          <a:blip r:embed="rId3">
            <a:alphaModFix/>
          </a:blip>
          <a:srcRect b="0" l="0" r="0" t="0"/>
          <a:stretch/>
        </p:blipFill>
        <p:spPr>
          <a:xfrm>
            <a:off x="7404726" y="4605454"/>
            <a:ext cx="1316127" cy="44605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www.youtube.com/watch?v=1o8FFGHoVNk" TargetMode="Externa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www.youtube.com/watch?v=4vXp2mvupXY"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udlforward.communi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https://www.pikrepo.com/search?q=woman+at+computer"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hyperlink" Target="http://udlguidelines.cast.org/binaries/content/assets/udlguidelines/udlg-v2-2/udlg_graphicorganizer_v2-2_numbers-no.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idx="1" type="body"/>
          </p:nvPr>
        </p:nvSpPr>
        <p:spPr>
          <a:xfrm>
            <a:off x="1273323" y="1446725"/>
            <a:ext cx="6987900" cy="1351500"/>
          </a:xfrm>
          <a:prstGeom prst="rect">
            <a:avLst/>
          </a:prstGeom>
          <a:noFill/>
          <a:ln>
            <a:noFill/>
          </a:ln>
        </p:spPr>
        <p:txBody>
          <a:bodyPr anchorCtr="0" anchor="t" bIns="45700" lIns="91425" spcFirstLastPara="1" rIns="91425" wrap="square" tIns="45700">
            <a:normAutofit fontScale="40000"/>
          </a:bodyPr>
          <a:lstStyle/>
          <a:p>
            <a:pPr indent="0" lvl="0" marL="0" rtl="0" algn="ctr">
              <a:lnSpc>
                <a:spcPct val="100000"/>
              </a:lnSpc>
              <a:spcBef>
                <a:spcPts val="0"/>
              </a:spcBef>
              <a:spcAft>
                <a:spcPts val="0"/>
              </a:spcAft>
              <a:buClr>
                <a:srgbClr val="333399"/>
              </a:buClr>
              <a:buSzPct val="37383"/>
              <a:buNone/>
            </a:pPr>
            <a:r>
              <a:rPr lang="en" sz="10700"/>
              <a:t>Learning Design Lab: </a:t>
            </a:r>
            <a:r>
              <a:rPr lang="en" sz="10700"/>
              <a:t>Goals</a:t>
            </a:r>
            <a:endParaRPr sz="10700"/>
          </a:p>
          <a:p>
            <a:pPr indent="0" lvl="0" marL="0" rtl="0" algn="ctr">
              <a:lnSpc>
                <a:spcPct val="100000"/>
              </a:lnSpc>
              <a:spcBef>
                <a:spcPts val="0"/>
              </a:spcBef>
              <a:spcAft>
                <a:spcPts val="0"/>
              </a:spcAft>
              <a:buClr>
                <a:srgbClr val="333399"/>
              </a:buClr>
              <a:buSzPct val="100000"/>
              <a:buNone/>
            </a:pPr>
            <a:r>
              <a:t/>
            </a:r>
            <a:endParaRPr sz="4000"/>
          </a:p>
        </p:txBody>
      </p:sp>
      <p:sp>
        <p:nvSpPr>
          <p:cNvPr id="78" name="Google Shape;78;p17"/>
          <p:cNvSpPr/>
          <p:nvPr/>
        </p:nvSpPr>
        <p:spPr>
          <a:xfrm>
            <a:off x="3140675" y="4483475"/>
            <a:ext cx="2640000" cy="614400"/>
          </a:xfrm>
          <a:prstGeom prst="rect">
            <a:avLst/>
          </a:prstGeom>
          <a:solidFill>
            <a:srgbClr val="3333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
              <a:t>The Goal: Create Expert Learners</a:t>
            </a:r>
            <a:endParaRPr/>
          </a:p>
        </p:txBody>
      </p:sp>
      <p:sp>
        <p:nvSpPr>
          <p:cNvPr id="149" name="Google Shape;149;p26"/>
          <p:cNvSpPr txBox="1"/>
          <p:nvPr/>
        </p:nvSpPr>
        <p:spPr>
          <a:xfrm>
            <a:off x="187375" y="2145675"/>
            <a:ext cx="3000000" cy="207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800">
                <a:solidFill>
                  <a:srgbClr val="212121"/>
                </a:solidFill>
                <a:latin typeface="Lato"/>
                <a:ea typeface="Lato"/>
                <a:cs typeface="Lato"/>
                <a:sym typeface="Lato"/>
              </a:rPr>
              <a:t>Purposeful and Motivated</a:t>
            </a:r>
            <a:endParaRPr b="1" sz="2800">
              <a:solidFill>
                <a:srgbClr val="212121"/>
              </a:solidFill>
              <a:latin typeface="Lato"/>
              <a:ea typeface="Lato"/>
              <a:cs typeface="Lato"/>
              <a:sym typeface="Lato"/>
            </a:endParaRPr>
          </a:p>
        </p:txBody>
      </p:sp>
      <p:sp>
        <p:nvSpPr>
          <p:cNvPr id="150" name="Google Shape;150;p26"/>
          <p:cNvSpPr txBox="1"/>
          <p:nvPr/>
        </p:nvSpPr>
        <p:spPr>
          <a:xfrm>
            <a:off x="3072000" y="2084200"/>
            <a:ext cx="30000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800">
                <a:solidFill>
                  <a:srgbClr val="212121"/>
                </a:solidFill>
                <a:latin typeface="Lato"/>
                <a:ea typeface="Lato"/>
                <a:cs typeface="Lato"/>
                <a:sym typeface="Lato"/>
              </a:rPr>
              <a:t>Strategic and Goal Directed</a:t>
            </a:r>
            <a:endParaRPr/>
          </a:p>
        </p:txBody>
      </p:sp>
      <p:sp>
        <p:nvSpPr>
          <p:cNvPr id="151" name="Google Shape;151;p26"/>
          <p:cNvSpPr txBox="1"/>
          <p:nvPr/>
        </p:nvSpPr>
        <p:spPr>
          <a:xfrm>
            <a:off x="6072000" y="2084200"/>
            <a:ext cx="3000000" cy="178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800">
                <a:solidFill>
                  <a:srgbClr val="212121"/>
                </a:solidFill>
                <a:latin typeface="Lato"/>
                <a:ea typeface="Lato"/>
                <a:cs typeface="Lato"/>
                <a:sym typeface="Lato"/>
              </a:rPr>
              <a:t>Resourceful and </a:t>
            </a:r>
            <a:r>
              <a:rPr b="1" lang="en" sz="2800">
                <a:solidFill>
                  <a:srgbClr val="212121"/>
                </a:solidFill>
                <a:latin typeface="Lato"/>
                <a:ea typeface="Lato"/>
                <a:cs typeface="Lato"/>
                <a:sym typeface="Lato"/>
              </a:rPr>
              <a:t>Knowledgeable</a:t>
            </a:r>
            <a:endParaRPr b="1" sz="2800">
              <a:solidFill>
                <a:srgbClr val="212121"/>
              </a:solidFill>
              <a:latin typeface="Lato"/>
              <a:ea typeface="Lato"/>
              <a:cs typeface="Lato"/>
              <a:sym typeface="Lato"/>
            </a:endParaRPr>
          </a:p>
        </p:txBody>
      </p:sp>
      <p:sp>
        <p:nvSpPr>
          <p:cNvPr id="152" name="Google Shape;152;p26"/>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0" name="Shape 160"/>
        <p:cNvGrpSpPr/>
        <p:nvPr/>
      </p:nvGrpSpPr>
      <p:grpSpPr>
        <a:xfrm>
          <a:off x="0" y="0"/>
          <a:ext cx="0" cy="0"/>
          <a:chOff x="0" y="0"/>
          <a:chExt cx="0" cy="0"/>
        </a:xfrm>
      </p:grpSpPr>
      <p:sp>
        <p:nvSpPr>
          <p:cNvPr id="161" name="Google Shape;161;p28"/>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Time for some inquiry</a:t>
            </a:r>
            <a:endParaRPr/>
          </a:p>
        </p:txBody>
      </p:sp>
      <p:sp>
        <p:nvSpPr>
          <p:cNvPr id="162" name="Google Shape;162;p28"/>
          <p:cNvSpPr txBox="1"/>
          <p:nvPr>
            <p:ph idx="2" type="body"/>
          </p:nvPr>
        </p:nvSpPr>
        <p:spPr>
          <a:xfrm>
            <a:off x="785753" y="1919079"/>
            <a:ext cx="5046900" cy="2512800"/>
          </a:xfrm>
          <a:prstGeom prst="rect">
            <a:avLst/>
          </a:prstGeom>
        </p:spPr>
        <p:txBody>
          <a:bodyPr anchorCtr="0" anchor="t" bIns="45700" lIns="91425" spcFirstLastPara="1" rIns="91425" wrap="square" tIns="45700">
            <a:normAutofit/>
          </a:bodyPr>
          <a:lstStyle/>
          <a:p>
            <a:pPr indent="0" lvl="0" marL="0" rtl="0" algn="l">
              <a:spcBef>
                <a:spcPts val="0"/>
              </a:spcBef>
              <a:spcAft>
                <a:spcPts val="439"/>
              </a:spcAft>
              <a:buNone/>
            </a:pPr>
            <a:r>
              <a:rPr lang="en"/>
              <a:t>What is learner agency?</a:t>
            </a:r>
            <a:endParaRPr/>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10;&#10;&#10;If you like my timers, please support me by buying me a coffee with the link below.&#10;&#10;https://www.buymeacoffee.com/ccproductiw" id="163" name="Google Shape;163;p28" title="5 Minute Timer - Instrumental Music">
            <a:hlinkClick r:id="rId3"/>
          </p:cNvPr>
          <p:cNvPicPr preferRelativeResize="0"/>
          <p:nvPr/>
        </p:nvPicPr>
        <p:blipFill>
          <a:blip r:embed="rId4">
            <a:alphaModFix/>
          </a:blip>
          <a:stretch>
            <a:fillRect/>
          </a:stretch>
        </p:blipFill>
        <p:spPr>
          <a:xfrm>
            <a:off x="4758650" y="1269075"/>
            <a:ext cx="3709150" cy="2781850"/>
          </a:xfrm>
          <a:prstGeom prst="rect">
            <a:avLst/>
          </a:prstGeom>
          <a:noFill/>
          <a:ln>
            <a:noFill/>
          </a:ln>
        </p:spPr>
      </p:pic>
      <p:sp>
        <p:nvSpPr>
          <p:cNvPr id="164" name="Google Shape;164;p28"/>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Digging deeply into goals…</a:t>
            </a:r>
            <a:endParaRPr/>
          </a:p>
        </p:txBody>
      </p:sp>
      <p:sp>
        <p:nvSpPr>
          <p:cNvPr id="170" name="Google Shape;170;p29"/>
          <p:cNvSpPr txBox="1"/>
          <p:nvPr>
            <p:ph idx="2" type="body"/>
          </p:nvPr>
        </p:nvSpPr>
        <p:spPr>
          <a:xfrm>
            <a:off x="2052028" y="1197429"/>
            <a:ext cx="5046900" cy="25128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
              <a:t>Makes developing learner agency possible.</a:t>
            </a:r>
            <a:endParaRPr/>
          </a:p>
          <a:p>
            <a:pPr indent="0" lvl="0" marL="0" rtl="0" algn="l">
              <a:spcBef>
                <a:spcPts val="439"/>
              </a:spcBef>
              <a:spcAft>
                <a:spcPts val="0"/>
              </a:spcAft>
              <a:buNone/>
            </a:pPr>
            <a:r>
              <a:t/>
            </a:r>
            <a:endParaRPr/>
          </a:p>
          <a:p>
            <a:pPr indent="0" lvl="0" marL="0" rtl="0" algn="l">
              <a:spcBef>
                <a:spcPts val="439"/>
              </a:spcBef>
              <a:spcAft>
                <a:spcPts val="439"/>
              </a:spcAft>
              <a:buNone/>
            </a:pPr>
            <a:r>
              <a:rPr lang="en"/>
              <a:t>And…it’s more than voice and choice.</a:t>
            </a:r>
            <a:endParaRPr/>
          </a:p>
        </p:txBody>
      </p:sp>
      <p:sp>
        <p:nvSpPr>
          <p:cNvPr id="171" name="Google Shape;171;p29"/>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Nurturing students' agency, in the sense of students' ability to drive their own learning, is critical to helping students thrive in a blended or online classroom. This video introduces the &quot;Learning Cycle,&quot; a helpful structure to support learner agency. &#10;&#10;There's more to learn! Visit www.readytoblend.com." id="176" name="Google Shape;176;p30" title="Nurturing Agency: The Learning Cycle">
            <a:hlinkClick r:id="rId3"/>
          </p:cNvPr>
          <p:cNvPicPr preferRelativeResize="0"/>
          <p:nvPr/>
        </p:nvPicPr>
        <p:blipFill>
          <a:blip r:embed="rId4">
            <a:alphaModFix/>
          </a:blip>
          <a:stretch>
            <a:fillRect/>
          </a:stretch>
        </p:blipFill>
        <p:spPr>
          <a:xfrm>
            <a:off x="152400" y="152400"/>
            <a:ext cx="8873525" cy="49911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sz="3400"/>
              <a:t>There is a lot to consider when creating goals</a:t>
            </a:r>
            <a:endParaRPr sz="3400"/>
          </a:p>
        </p:txBody>
      </p:sp>
      <p:sp>
        <p:nvSpPr>
          <p:cNvPr id="182" name="Google Shape;182;p31"/>
          <p:cNvSpPr/>
          <p:nvPr>
            <p:ph idx="2" type="media"/>
          </p:nvPr>
        </p:nvSpPr>
        <p:spPr>
          <a:xfrm>
            <a:off x="2049462" y="2188423"/>
            <a:ext cx="5045100" cy="2530500"/>
          </a:xfrm>
          <a:prstGeom prst="rect">
            <a:avLst/>
          </a:prstGeom>
        </p:spPr>
        <p:txBody>
          <a:bodyPr anchorCtr="0" anchor="t" bIns="45700" lIns="91425" spcFirstLastPara="1" rIns="91425" wrap="square" tIns="45700">
            <a:noAutofit/>
          </a:bodyPr>
          <a:lstStyle/>
          <a:p>
            <a:pPr indent="0" lvl="0" marL="0" rtl="0" algn="l">
              <a:spcBef>
                <a:spcPts val="0"/>
              </a:spcBef>
              <a:spcAft>
                <a:spcPts val="3000"/>
              </a:spcAft>
              <a:buNone/>
            </a:pPr>
            <a:r>
              <a:rPr lang="en"/>
              <a:t>So much that we created a chart…</a:t>
            </a:r>
            <a:endParaRPr/>
          </a:p>
        </p:txBody>
      </p:sp>
      <p:sp>
        <p:nvSpPr>
          <p:cNvPr id="183" name="Google Shape;183;p31"/>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2"/>
          <p:cNvPicPr preferRelativeResize="0"/>
          <p:nvPr/>
        </p:nvPicPr>
        <p:blipFill>
          <a:blip r:embed="rId3">
            <a:alphaModFix/>
          </a:blip>
          <a:stretch>
            <a:fillRect/>
          </a:stretch>
        </p:blipFill>
        <p:spPr>
          <a:xfrm>
            <a:off x="871600" y="152400"/>
            <a:ext cx="7400791"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3"/>
          <p:cNvPicPr preferRelativeResize="0"/>
          <p:nvPr/>
        </p:nvPicPr>
        <p:blipFill>
          <a:blip r:embed="rId3">
            <a:alphaModFix/>
          </a:blip>
          <a:stretch>
            <a:fillRect/>
          </a:stretch>
        </p:blipFill>
        <p:spPr>
          <a:xfrm>
            <a:off x="118686" y="1758714"/>
            <a:ext cx="8906626" cy="1626075"/>
          </a:xfrm>
          <a:prstGeom prst="rect">
            <a:avLst/>
          </a:prstGeom>
          <a:noFill/>
          <a:ln>
            <a:noFill/>
          </a:ln>
        </p:spPr>
      </p:pic>
      <p:sp>
        <p:nvSpPr>
          <p:cNvPr id="194" name="Google Shape;194;p33"/>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Key Considerations When Setting Goals</a:t>
            </a:r>
            <a:endParaRPr/>
          </a:p>
        </p:txBody>
      </p:sp>
      <p:sp>
        <p:nvSpPr>
          <p:cNvPr id="195" name="Google Shape;195;p33"/>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4"/>
          <p:cNvPicPr preferRelativeResize="0"/>
          <p:nvPr/>
        </p:nvPicPr>
        <p:blipFill>
          <a:blip r:embed="rId3">
            <a:alphaModFix/>
          </a:blip>
          <a:stretch>
            <a:fillRect/>
          </a:stretch>
        </p:blipFill>
        <p:spPr>
          <a:xfrm>
            <a:off x="3317917" y="336772"/>
            <a:ext cx="2194406" cy="4713599"/>
          </a:xfrm>
          <a:prstGeom prst="rect">
            <a:avLst/>
          </a:prstGeom>
          <a:noFill/>
          <a:ln>
            <a:noFill/>
          </a:ln>
        </p:spPr>
      </p:pic>
      <p:sp>
        <p:nvSpPr>
          <p:cNvPr id="201" name="Google Shape;201;p3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t/>
            </a:r>
            <a:endParaRPr/>
          </a:p>
        </p:txBody>
      </p:sp>
      <p:sp>
        <p:nvSpPr>
          <p:cNvPr id="202" name="Google Shape;202;p34"/>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5"/>
          <p:cNvPicPr preferRelativeResize="0"/>
          <p:nvPr/>
        </p:nvPicPr>
        <p:blipFill>
          <a:blip r:embed="rId3">
            <a:alphaModFix/>
          </a:blip>
          <a:stretch>
            <a:fillRect/>
          </a:stretch>
        </p:blipFill>
        <p:spPr>
          <a:xfrm>
            <a:off x="871600" y="152400"/>
            <a:ext cx="7400791"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 name="Shape 82"/>
        <p:cNvGrpSpPr/>
        <p:nvPr/>
      </p:nvGrpSpPr>
      <p:grpSpPr>
        <a:xfrm>
          <a:off x="0" y="0"/>
          <a:ext cx="0" cy="0"/>
          <a:chOff x="0" y="0"/>
          <a:chExt cx="0" cy="0"/>
        </a:xfrm>
      </p:grpSpPr>
      <p:sp>
        <p:nvSpPr>
          <p:cNvPr id="83" name="Google Shape;83;p18"/>
          <p:cNvSpPr txBox="1"/>
          <p:nvPr>
            <p:ph idx="1" type="body"/>
          </p:nvPr>
        </p:nvSpPr>
        <p:spPr>
          <a:xfrm>
            <a:off x="1499825" y="1611975"/>
            <a:ext cx="6534900" cy="183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
              <a:t>What do you know about Universal Design for Learning?</a:t>
            </a: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6"/>
          <p:cNvPicPr preferRelativeResize="0"/>
          <p:nvPr/>
        </p:nvPicPr>
        <p:blipFill>
          <a:blip r:embed="rId3">
            <a:alphaModFix/>
          </a:blip>
          <a:stretch>
            <a:fillRect/>
          </a:stretch>
        </p:blipFill>
        <p:spPr>
          <a:xfrm>
            <a:off x="697175" y="152400"/>
            <a:ext cx="7652244"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7"/>
          <p:cNvPicPr preferRelativeResize="0"/>
          <p:nvPr/>
        </p:nvPicPr>
        <p:blipFill>
          <a:blip r:embed="rId3">
            <a:alphaModFix/>
          </a:blip>
          <a:stretch>
            <a:fillRect/>
          </a:stretch>
        </p:blipFill>
        <p:spPr>
          <a:xfrm>
            <a:off x="152400" y="152400"/>
            <a:ext cx="7558851" cy="48386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8"/>
          <p:cNvPicPr preferRelativeResize="0"/>
          <p:nvPr/>
        </p:nvPicPr>
        <p:blipFill>
          <a:blip r:embed="rId3">
            <a:alphaModFix/>
          </a:blip>
          <a:stretch>
            <a:fillRect/>
          </a:stretch>
        </p:blipFill>
        <p:spPr>
          <a:xfrm>
            <a:off x="152400" y="152400"/>
            <a:ext cx="7233326"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9"/>
          <p:cNvPicPr preferRelativeResize="0"/>
          <p:nvPr/>
        </p:nvPicPr>
        <p:blipFill>
          <a:blip r:embed="rId3">
            <a:alphaModFix/>
          </a:blip>
          <a:stretch>
            <a:fillRect/>
          </a:stretch>
        </p:blipFill>
        <p:spPr>
          <a:xfrm>
            <a:off x="960613" y="152400"/>
            <a:ext cx="7222784"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0"/>
          <p:cNvPicPr preferRelativeResize="0"/>
          <p:nvPr/>
        </p:nvPicPr>
        <p:blipFill>
          <a:blip r:embed="rId3">
            <a:alphaModFix/>
          </a:blip>
          <a:stretch>
            <a:fillRect/>
          </a:stretch>
        </p:blipFill>
        <p:spPr>
          <a:xfrm>
            <a:off x="800663" y="152400"/>
            <a:ext cx="7445274"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What are you thinking?</a:t>
            </a:r>
            <a:endParaRPr/>
          </a:p>
        </p:txBody>
      </p:sp>
      <p:sp>
        <p:nvSpPr>
          <p:cNvPr id="238" name="Google Shape;238;p41"/>
          <p:cNvSpPr txBox="1"/>
          <p:nvPr>
            <p:ph idx="2" type="body"/>
          </p:nvPr>
        </p:nvSpPr>
        <p:spPr>
          <a:xfrm>
            <a:off x="2052028" y="1197429"/>
            <a:ext cx="5046900" cy="2512800"/>
          </a:xfrm>
          <a:prstGeom prst="rect">
            <a:avLst/>
          </a:prstGeom>
        </p:spPr>
        <p:txBody>
          <a:bodyPr anchorCtr="0" anchor="t" bIns="45700" lIns="91425" spcFirstLastPara="1" rIns="91425" wrap="square" tIns="45700">
            <a:normAutofit/>
          </a:bodyPr>
          <a:lstStyle/>
          <a:p>
            <a:pPr indent="0" lvl="0" marL="0" rtl="0" algn="l">
              <a:spcBef>
                <a:spcPts val="0"/>
              </a:spcBef>
              <a:spcAft>
                <a:spcPts val="439"/>
              </a:spcAft>
              <a:buNone/>
            </a:pPr>
            <a:r>
              <a:rPr lang="en"/>
              <a:t>In breakout rooms, discuss with others what is coming to your mind as you preliminarily review the key considerations for setting clear goals.</a:t>
            </a:r>
            <a:endParaRPr/>
          </a:p>
        </p:txBody>
      </p:sp>
      <p:sp>
        <p:nvSpPr>
          <p:cNvPr id="239" name="Google Shape;239;p41"/>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You’re Invite</a:t>
            </a:r>
            <a:endParaRPr/>
          </a:p>
        </p:txBody>
      </p:sp>
      <p:sp>
        <p:nvSpPr>
          <p:cNvPr id="245" name="Google Shape;245;p42"/>
          <p:cNvSpPr txBox="1"/>
          <p:nvPr>
            <p:ph idx="2" type="body"/>
          </p:nvPr>
        </p:nvSpPr>
        <p:spPr>
          <a:xfrm>
            <a:off x="2052028" y="1197429"/>
            <a:ext cx="5046900" cy="25128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
              <a:t>To explore this idea more in depth in our upcoming Learning Design Lab. </a:t>
            </a:r>
            <a:endParaRPr/>
          </a:p>
          <a:p>
            <a:pPr indent="0" lvl="0" marL="0" rtl="0" algn="l">
              <a:spcBef>
                <a:spcPts val="439"/>
              </a:spcBef>
              <a:spcAft>
                <a:spcPts val="0"/>
              </a:spcAft>
              <a:buNone/>
            </a:pPr>
            <a:r>
              <a:t/>
            </a:r>
            <a:endParaRPr/>
          </a:p>
          <a:p>
            <a:pPr indent="0" lvl="0" marL="0" rtl="0" algn="l">
              <a:spcBef>
                <a:spcPts val="439"/>
              </a:spcBef>
              <a:spcAft>
                <a:spcPts val="0"/>
              </a:spcAft>
              <a:buNone/>
            </a:pPr>
            <a:r>
              <a:rPr lang="en"/>
              <a:t>Details will be in the community!</a:t>
            </a:r>
            <a:endParaRPr/>
          </a:p>
          <a:p>
            <a:pPr indent="0" lvl="0" marL="0" rtl="0" algn="ctr">
              <a:spcBef>
                <a:spcPts val="439"/>
              </a:spcBef>
              <a:spcAft>
                <a:spcPts val="439"/>
              </a:spcAft>
              <a:buNone/>
            </a:pPr>
            <a:r>
              <a:rPr lang="en" u="sng">
                <a:solidFill>
                  <a:schemeClr val="hlink"/>
                </a:solidFill>
                <a:hlinkClick r:id="rId3"/>
              </a:rPr>
              <a:t>UDLforward.community</a:t>
            </a:r>
            <a:endParaRPr/>
          </a:p>
        </p:txBody>
      </p:sp>
      <p:sp>
        <p:nvSpPr>
          <p:cNvPr id="246" name="Google Shape;246;p42"/>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 name="Shape 87"/>
        <p:cNvGrpSpPr/>
        <p:nvPr/>
      </p:nvGrpSpPr>
      <p:grpSpPr>
        <a:xfrm>
          <a:off x="0" y="0"/>
          <a:ext cx="0" cy="0"/>
          <a:chOff x="0" y="0"/>
          <a:chExt cx="0" cy="0"/>
        </a:xfrm>
      </p:grpSpPr>
      <p:sp>
        <p:nvSpPr>
          <p:cNvPr id="88" name="Google Shape;88;p19"/>
          <p:cNvSpPr txBox="1"/>
          <p:nvPr>
            <p:ph idx="1" type="body"/>
          </p:nvPr>
        </p:nvSpPr>
        <p:spPr>
          <a:xfrm>
            <a:off x="0" y="20115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What do you know about UDL?</a:t>
            </a:r>
            <a:endParaRPr/>
          </a:p>
        </p:txBody>
      </p:sp>
      <p:cxnSp>
        <p:nvCxnSpPr>
          <p:cNvPr id="89" name="Google Shape;89;p19"/>
          <p:cNvCxnSpPr/>
          <p:nvPr/>
        </p:nvCxnSpPr>
        <p:spPr>
          <a:xfrm>
            <a:off x="948550" y="2395425"/>
            <a:ext cx="6925200" cy="0"/>
          </a:xfrm>
          <a:prstGeom prst="straightConnector1">
            <a:avLst/>
          </a:prstGeom>
          <a:noFill/>
          <a:ln cap="flat" cmpd="sng" w="38100">
            <a:solidFill>
              <a:schemeClr val="dk2"/>
            </a:solidFill>
            <a:prstDash val="solid"/>
            <a:round/>
            <a:headEnd len="med" w="med" type="none"/>
            <a:tailEnd len="med" w="med" type="none"/>
          </a:ln>
        </p:spPr>
      </p:cxnSp>
      <p:sp>
        <p:nvSpPr>
          <p:cNvPr id="90" name="Google Shape;90;p19"/>
          <p:cNvSpPr txBox="1"/>
          <p:nvPr/>
        </p:nvSpPr>
        <p:spPr>
          <a:xfrm>
            <a:off x="7227000" y="2571750"/>
            <a:ext cx="1709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 always learning, but I can teach about UDL too.</a:t>
            </a:r>
            <a:endParaRPr/>
          </a:p>
        </p:txBody>
      </p:sp>
      <p:sp>
        <p:nvSpPr>
          <p:cNvPr id="91" name="Google Shape;91;p19"/>
          <p:cNvSpPr txBox="1"/>
          <p:nvPr/>
        </p:nvSpPr>
        <p:spPr>
          <a:xfrm>
            <a:off x="143975" y="2571750"/>
            <a:ext cx="170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Heard of it</a:t>
            </a:r>
            <a:endParaRPr/>
          </a:p>
        </p:txBody>
      </p:sp>
      <p:sp>
        <p:nvSpPr>
          <p:cNvPr id="92" name="Google Shape;92;p19"/>
          <p:cNvSpPr txBox="1"/>
          <p:nvPr/>
        </p:nvSpPr>
        <p:spPr>
          <a:xfrm>
            <a:off x="3685475" y="2571750"/>
            <a:ext cx="170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I’ve seen the Guidelines</a:t>
            </a:r>
            <a:endParaRPr/>
          </a:p>
        </p:txBody>
      </p:sp>
      <p:sp>
        <p:nvSpPr>
          <p:cNvPr id="93" name="Google Shape;93;p19"/>
          <p:cNvSpPr txBox="1"/>
          <p:nvPr/>
        </p:nvSpPr>
        <p:spPr>
          <a:xfrm>
            <a:off x="589450" y="1633950"/>
            <a:ext cx="35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t>1</a:t>
            </a:r>
            <a:endParaRPr b="1" sz="2800"/>
          </a:p>
        </p:txBody>
      </p:sp>
      <p:sp>
        <p:nvSpPr>
          <p:cNvPr id="94" name="Google Shape;94;p19"/>
          <p:cNvSpPr txBox="1"/>
          <p:nvPr/>
        </p:nvSpPr>
        <p:spPr>
          <a:xfrm>
            <a:off x="4182825" y="1633950"/>
            <a:ext cx="35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t>5</a:t>
            </a:r>
            <a:endParaRPr b="1" sz="2800"/>
          </a:p>
        </p:txBody>
      </p:sp>
      <p:sp>
        <p:nvSpPr>
          <p:cNvPr id="95" name="Google Shape;95;p19"/>
          <p:cNvSpPr txBox="1"/>
          <p:nvPr/>
        </p:nvSpPr>
        <p:spPr>
          <a:xfrm>
            <a:off x="7776200" y="1633950"/>
            <a:ext cx="58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t>10</a:t>
            </a:r>
            <a:endParaRPr b="1" sz="2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I’m Missy</a:t>
            </a:r>
            <a:endParaRPr/>
          </a:p>
        </p:txBody>
      </p:sp>
      <p:sp>
        <p:nvSpPr>
          <p:cNvPr id="101" name="Google Shape;101;p20"/>
          <p:cNvSpPr/>
          <p:nvPr>
            <p:ph idx="2" type="media"/>
          </p:nvPr>
        </p:nvSpPr>
        <p:spPr>
          <a:xfrm>
            <a:off x="3406900" y="1379400"/>
            <a:ext cx="5045100" cy="2384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I’m a relentless advocate for learning and learners, and I have a simple mantra: </a:t>
            </a:r>
            <a:endParaRPr/>
          </a:p>
          <a:p>
            <a:pPr indent="0" lvl="0" marL="0" rtl="0" algn="ctr">
              <a:spcBef>
                <a:spcPts val="3000"/>
              </a:spcBef>
              <a:spcAft>
                <a:spcPts val="3000"/>
              </a:spcAft>
              <a:buNone/>
            </a:pPr>
            <a:r>
              <a:rPr lang="en"/>
              <a:t>“I’m not asking you to change; I’m asking you to learn.”</a:t>
            </a:r>
            <a:endParaRPr/>
          </a:p>
        </p:txBody>
      </p:sp>
      <p:pic>
        <p:nvPicPr>
          <p:cNvPr id="102" name="Google Shape;102;p20"/>
          <p:cNvPicPr preferRelativeResize="0"/>
          <p:nvPr/>
        </p:nvPicPr>
        <p:blipFill>
          <a:blip r:embed="rId3">
            <a:alphaModFix/>
          </a:blip>
          <a:stretch>
            <a:fillRect/>
          </a:stretch>
        </p:blipFill>
        <p:spPr>
          <a:xfrm>
            <a:off x="316376" y="1133400"/>
            <a:ext cx="2945300" cy="2945300"/>
          </a:xfrm>
          <a:prstGeom prst="rect">
            <a:avLst/>
          </a:prstGeom>
          <a:noFill/>
          <a:ln>
            <a:noFill/>
          </a:ln>
        </p:spPr>
      </p:pic>
      <p:sp>
        <p:nvSpPr>
          <p:cNvPr id="103" name="Google Shape;103;p20"/>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 name="Shape 107"/>
        <p:cNvGrpSpPr/>
        <p:nvPr/>
      </p:nvGrpSpPr>
      <p:grpSpPr>
        <a:xfrm>
          <a:off x="0" y="0"/>
          <a:ext cx="0" cy="0"/>
          <a:chOff x="0" y="0"/>
          <a:chExt cx="0" cy="0"/>
        </a:xfrm>
      </p:grpSpPr>
      <p:sp>
        <p:nvSpPr>
          <p:cNvPr id="108" name="Google Shape;108;p2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
              <a:t>What to Expect Today</a:t>
            </a:r>
            <a:endParaRPr/>
          </a:p>
        </p:txBody>
      </p:sp>
      <p:sp>
        <p:nvSpPr>
          <p:cNvPr id="109" name="Google Shape;109;p21"/>
          <p:cNvSpPr txBox="1"/>
          <p:nvPr>
            <p:ph idx="2" type="body"/>
          </p:nvPr>
        </p:nvSpPr>
        <p:spPr>
          <a:xfrm>
            <a:off x="1899650" y="749225"/>
            <a:ext cx="5830200" cy="39018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1800"/>
              </a:spcBef>
              <a:spcAft>
                <a:spcPts val="0"/>
              </a:spcAft>
              <a:buSzPts val="1500"/>
              <a:buAutoNum type="arabicPeriod"/>
            </a:pPr>
            <a:r>
              <a:rPr lang="en" sz="1500"/>
              <a:t>We’ll be here together for 30 minutes.</a:t>
            </a:r>
            <a:br>
              <a:rPr lang="en" sz="1500"/>
            </a:br>
            <a:endParaRPr sz="1500"/>
          </a:p>
          <a:p>
            <a:pPr indent="-323850" lvl="0" marL="457200" rtl="0" algn="l">
              <a:lnSpc>
                <a:spcPct val="100000"/>
              </a:lnSpc>
              <a:spcBef>
                <a:spcPts val="0"/>
              </a:spcBef>
              <a:spcAft>
                <a:spcPts val="0"/>
              </a:spcAft>
              <a:buSzPts val="1500"/>
              <a:buAutoNum type="arabicPeriod"/>
            </a:pPr>
            <a:r>
              <a:rPr lang="en" sz="1500"/>
              <a:t>You’ll think that you’re not ready to think this deeply about goals. You may even question the practicality of going so deep on understanding goals. </a:t>
            </a:r>
            <a:br>
              <a:rPr lang="en" sz="1500"/>
            </a:br>
            <a:endParaRPr sz="1500"/>
          </a:p>
          <a:p>
            <a:pPr indent="-323850" lvl="0" marL="457200" rtl="0" algn="l">
              <a:lnSpc>
                <a:spcPct val="100000"/>
              </a:lnSpc>
              <a:spcBef>
                <a:spcPts val="0"/>
              </a:spcBef>
              <a:spcAft>
                <a:spcPts val="0"/>
              </a:spcAft>
              <a:buSzPts val="1500"/>
              <a:buAutoNum type="arabicPeriod"/>
            </a:pPr>
            <a:r>
              <a:rPr lang="en" sz="1500"/>
              <a:t>There will be quiet thinking time and time to process in multiple ways that you choose. There will be timers to guide us but not limit us. We will also utilize breakout rooms for discussion.</a:t>
            </a:r>
            <a:br>
              <a:rPr lang="en" sz="1500"/>
            </a:br>
            <a:endParaRPr sz="1500"/>
          </a:p>
          <a:p>
            <a:pPr indent="-323850" lvl="0" marL="457200" rtl="0" algn="l">
              <a:lnSpc>
                <a:spcPct val="100000"/>
              </a:lnSpc>
              <a:spcBef>
                <a:spcPts val="0"/>
              </a:spcBef>
              <a:spcAft>
                <a:spcPts val="0"/>
              </a:spcAft>
              <a:buSzPts val="1500"/>
              <a:buAutoNum type="arabicPeriod"/>
            </a:pPr>
            <a:r>
              <a:rPr lang="en" sz="1500"/>
              <a:t>Putting your thinking in the chat is encouraged. If it distracts you as a learner, use the </a:t>
            </a:r>
            <a:r>
              <a:rPr lang="en" sz="1500"/>
              <a:t>arrow</a:t>
            </a:r>
            <a:r>
              <a:rPr lang="en" sz="1500"/>
              <a:t> to hide the chat.</a:t>
            </a:r>
            <a:br>
              <a:rPr lang="en" sz="1500"/>
            </a:br>
            <a:endParaRPr sz="1500"/>
          </a:p>
          <a:p>
            <a:pPr indent="0" lvl="0" marL="0" rtl="0" algn="l">
              <a:lnSpc>
                <a:spcPct val="100000"/>
              </a:lnSpc>
              <a:spcBef>
                <a:spcPts val="1800"/>
              </a:spcBef>
              <a:spcAft>
                <a:spcPts val="0"/>
              </a:spcAft>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idx="1" type="body"/>
          </p:nvPr>
        </p:nvSpPr>
        <p:spPr>
          <a:xfrm>
            <a:off x="0" y="12405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 Today’s Learning Goal</a:t>
            </a:r>
            <a:endParaRPr/>
          </a:p>
        </p:txBody>
      </p:sp>
      <p:sp>
        <p:nvSpPr>
          <p:cNvPr id="115" name="Google Shape;115;p22"/>
          <p:cNvSpPr txBox="1"/>
          <p:nvPr>
            <p:ph idx="2" type="body"/>
          </p:nvPr>
        </p:nvSpPr>
        <p:spPr>
          <a:xfrm>
            <a:off x="3509875" y="1318250"/>
            <a:ext cx="5046900" cy="31635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None/>
            </a:pPr>
            <a:r>
              <a:rPr lang="en" sz="2600">
                <a:solidFill>
                  <a:schemeClr val="dk1"/>
                </a:solidFill>
                <a:latin typeface="Lato"/>
                <a:ea typeface="Lato"/>
                <a:cs typeface="Lato"/>
                <a:sym typeface="Lato"/>
              </a:rPr>
              <a:t>Review </a:t>
            </a:r>
            <a:r>
              <a:rPr lang="en" sz="2600">
                <a:solidFill>
                  <a:schemeClr val="dk1"/>
                </a:solidFill>
                <a:latin typeface="Lato"/>
                <a:ea typeface="Lato"/>
                <a:cs typeface="Lato"/>
                <a:sym typeface="Lato"/>
              </a:rPr>
              <a:t>the goal of UDL</a:t>
            </a:r>
            <a:r>
              <a:rPr lang="en" sz="2600">
                <a:solidFill>
                  <a:schemeClr val="dk1"/>
                </a:solidFill>
              </a:rPr>
              <a:t>	</a:t>
            </a:r>
            <a:endParaRPr sz="2600">
              <a:solidFill>
                <a:srgbClr val="000000"/>
              </a:solidFill>
              <a:latin typeface="Lato"/>
              <a:ea typeface="Lato"/>
              <a:cs typeface="Lato"/>
              <a:sym typeface="Lato"/>
            </a:endParaRPr>
          </a:p>
          <a:p>
            <a:pPr indent="0" lvl="0" marL="0" rtl="0" algn="l">
              <a:lnSpc>
                <a:spcPct val="115000"/>
              </a:lnSpc>
              <a:spcBef>
                <a:spcPts val="1600"/>
              </a:spcBef>
              <a:spcAft>
                <a:spcPts val="0"/>
              </a:spcAft>
              <a:buNone/>
            </a:pPr>
            <a:r>
              <a:rPr lang="en" sz="2600">
                <a:solidFill>
                  <a:srgbClr val="000000"/>
                </a:solidFill>
                <a:latin typeface="Lato"/>
                <a:ea typeface="Lato"/>
                <a:cs typeface="Lato"/>
                <a:sym typeface="Lato"/>
              </a:rPr>
              <a:t>Recognize the continuum of clearly defined goals</a:t>
            </a:r>
            <a:endParaRPr sz="2600">
              <a:solidFill>
                <a:srgbClr val="000000"/>
              </a:solidFill>
              <a:latin typeface="Lato"/>
              <a:ea typeface="Lato"/>
              <a:cs typeface="Lato"/>
              <a:sym typeface="Lato"/>
            </a:endParaRPr>
          </a:p>
          <a:p>
            <a:pPr indent="0" lvl="0" marL="0" rtl="0" algn="l">
              <a:lnSpc>
                <a:spcPct val="115000"/>
              </a:lnSpc>
              <a:spcBef>
                <a:spcPts val="1600"/>
              </a:spcBef>
              <a:spcAft>
                <a:spcPts val="1600"/>
              </a:spcAft>
              <a:buNone/>
            </a:pPr>
            <a:r>
              <a:rPr lang="en" sz="2600">
                <a:solidFill>
                  <a:srgbClr val="000000"/>
                </a:solidFill>
                <a:latin typeface="Lato"/>
                <a:ea typeface="Lato"/>
                <a:cs typeface="Lato"/>
                <a:sym typeface="Lato"/>
              </a:rPr>
              <a:t>Make the connection between clearly defined goals, learner agency, and expert learners</a:t>
            </a:r>
            <a:endParaRPr sz="2600">
              <a:solidFill>
                <a:srgbClr val="000000"/>
              </a:solidFill>
              <a:latin typeface="Lato"/>
              <a:ea typeface="Lato"/>
              <a:cs typeface="Lato"/>
              <a:sym typeface="Lato"/>
            </a:endParaRPr>
          </a:p>
        </p:txBody>
      </p:sp>
      <p:pic>
        <p:nvPicPr>
          <p:cNvPr id="116" name="Google Shape;116;p22"/>
          <p:cNvPicPr preferRelativeResize="0"/>
          <p:nvPr/>
        </p:nvPicPr>
        <p:blipFill>
          <a:blip r:embed="rId3">
            <a:alphaModFix/>
          </a:blip>
          <a:stretch>
            <a:fillRect/>
          </a:stretch>
        </p:blipFill>
        <p:spPr>
          <a:xfrm>
            <a:off x="1167450" y="1757963"/>
            <a:ext cx="1809750" cy="1762125"/>
          </a:xfrm>
          <a:prstGeom prst="rect">
            <a:avLst/>
          </a:prstGeom>
          <a:noFill/>
          <a:ln>
            <a:noFill/>
          </a:ln>
        </p:spPr>
      </p:pic>
      <p:sp>
        <p:nvSpPr>
          <p:cNvPr id="117" name="Google Shape;117;p22"/>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8" name="Google Shape;118;p22"/>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23"/>
          <p:cNvSpPr txBox="1"/>
          <p:nvPr>
            <p:ph idx="1" type="body"/>
          </p:nvPr>
        </p:nvSpPr>
        <p:spPr>
          <a:xfrm>
            <a:off x="-98800" y="129300"/>
            <a:ext cx="9244200" cy="16587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100000"/>
              </a:lnSpc>
              <a:spcBef>
                <a:spcPts val="0"/>
              </a:spcBef>
              <a:spcAft>
                <a:spcPts val="0"/>
              </a:spcAft>
              <a:buClr>
                <a:schemeClr val="lt1"/>
              </a:buClr>
              <a:buSzPts val="3600"/>
              <a:buNone/>
            </a:pPr>
            <a:r>
              <a:rPr lang="en">
                <a:solidFill>
                  <a:srgbClr val="212121"/>
                </a:solidFill>
              </a:rPr>
              <a:t>How deeply or how often do you consider the goal when designing experiences in your classroom?</a:t>
            </a:r>
            <a:endParaRPr>
              <a:solidFill>
                <a:srgbClr val="212121"/>
              </a:solidFill>
            </a:endParaRPr>
          </a:p>
        </p:txBody>
      </p:sp>
      <p:pic>
        <p:nvPicPr>
          <p:cNvPr id="125" name="Google Shape;125;p23">
            <a:hlinkClick r:id="rId3"/>
          </p:cNvPr>
          <p:cNvPicPr preferRelativeResize="0"/>
          <p:nvPr/>
        </p:nvPicPr>
        <p:blipFill>
          <a:blip r:embed="rId4">
            <a:alphaModFix/>
          </a:blip>
          <a:stretch>
            <a:fillRect/>
          </a:stretch>
        </p:blipFill>
        <p:spPr>
          <a:xfrm>
            <a:off x="4813639" y="2064837"/>
            <a:ext cx="4110525" cy="2736275"/>
          </a:xfrm>
          <a:prstGeom prst="rect">
            <a:avLst/>
          </a:prstGeom>
          <a:noFill/>
          <a:ln>
            <a:noFill/>
          </a:ln>
        </p:spPr>
      </p:pic>
      <p:sp>
        <p:nvSpPr>
          <p:cNvPr id="126" name="Google Shape;126;p23"/>
          <p:cNvSpPr txBox="1"/>
          <p:nvPr>
            <p:ph idx="4294967295" type="title"/>
          </p:nvPr>
        </p:nvSpPr>
        <p:spPr>
          <a:xfrm>
            <a:off x="515600" y="2212750"/>
            <a:ext cx="4007700" cy="165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400">
                <a:solidFill>
                  <a:srgbClr val="212121"/>
                </a:solidFill>
              </a:rPr>
              <a:t>Tell us in the chat!</a:t>
            </a:r>
            <a:endParaRPr sz="3400">
              <a:solidFill>
                <a:srgbClr val="212121"/>
              </a:solidFill>
            </a:endParaRPr>
          </a:p>
          <a:p>
            <a:pPr indent="0" lvl="0" marL="0" rtl="0" algn="l">
              <a:spcBef>
                <a:spcPts val="0"/>
              </a:spcBef>
              <a:spcAft>
                <a:spcPts val="0"/>
              </a:spcAft>
              <a:buNone/>
            </a:pPr>
            <a:r>
              <a:t/>
            </a:r>
            <a:endParaRPr sz="3400">
              <a:solidFill>
                <a:srgbClr val="21212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
              <a:t>UDL Always Begins with...</a:t>
            </a:r>
            <a:endParaRPr/>
          </a:p>
        </p:txBody>
      </p:sp>
      <p:sp>
        <p:nvSpPr>
          <p:cNvPr id="132" name="Google Shape;132;p24"/>
          <p:cNvSpPr txBox="1"/>
          <p:nvPr>
            <p:ph idx="2" type="body"/>
          </p:nvPr>
        </p:nvSpPr>
        <p:spPr>
          <a:xfrm>
            <a:off x="2496050" y="1973250"/>
            <a:ext cx="4054500" cy="1542900"/>
          </a:xfrm>
          <a:prstGeom prst="rect">
            <a:avLst/>
          </a:prstGeom>
        </p:spPr>
        <p:txBody>
          <a:bodyPr anchorCtr="0" anchor="t" bIns="45700" lIns="91425" spcFirstLastPara="1" rIns="91425" wrap="square" tIns="45700">
            <a:normAutofit lnSpcReduction="10000"/>
          </a:bodyPr>
          <a:lstStyle/>
          <a:p>
            <a:pPr indent="0" lvl="0" marL="0" rtl="0" algn="l">
              <a:spcBef>
                <a:spcPts val="0"/>
              </a:spcBef>
              <a:spcAft>
                <a:spcPts val="439"/>
              </a:spcAft>
              <a:buNone/>
            </a:pPr>
            <a:r>
              <a:rPr lang="en" sz="10000">
                <a:latin typeface="Lato"/>
                <a:ea typeface="Lato"/>
                <a:cs typeface="Lato"/>
                <a:sym typeface="Lato"/>
              </a:rPr>
              <a:t> Goals</a:t>
            </a:r>
            <a:endParaRPr sz="10000">
              <a:latin typeface="Lato"/>
              <a:ea typeface="Lato"/>
              <a:cs typeface="Lato"/>
              <a:sym typeface="Lato"/>
            </a:endParaRPr>
          </a:p>
        </p:txBody>
      </p:sp>
      <p:sp>
        <p:nvSpPr>
          <p:cNvPr id="133" name="Google Shape;133;p24"/>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
                <a:solidFill>
                  <a:srgbClr val="212121"/>
                </a:solidFill>
              </a:rPr>
              <a:t>You have likely seen these guidelines...</a:t>
            </a:r>
            <a:endParaRPr>
              <a:solidFill>
                <a:srgbClr val="212121"/>
              </a:solidFill>
            </a:endParaRPr>
          </a:p>
        </p:txBody>
      </p:sp>
      <p:sp>
        <p:nvSpPr>
          <p:cNvPr id="139" name="Google Shape;139;p25"/>
          <p:cNvSpPr txBox="1"/>
          <p:nvPr>
            <p:ph idx="2" type="body"/>
          </p:nvPr>
        </p:nvSpPr>
        <p:spPr>
          <a:xfrm>
            <a:off x="665085" y="1248844"/>
            <a:ext cx="3588300" cy="2762100"/>
          </a:xfrm>
          <a:prstGeom prst="rect">
            <a:avLst/>
          </a:prstGeom>
          <a:noFill/>
          <a:ln>
            <a:noFill/>
          </a:ln>
        </p:spPr>
        <p:txBody>
          <a:bodyPr anchorCtr="0" anchor="t" bIns="45700" lIns="91425" spcFirstLastPara="1" rIns="91425" wrap="square" tIns="45700">
            <a:normAutofit/>
          </a:bodyPr>
          <a:lstStyle/>
          <a:p>
            <a:pPr indent="-304800" lvl="0" marL="342900" rtl="0" algn="l">
              <a:lnSpc>
                <a:spcPct val="80000"/>
              </a:lnSpc>
              <a:spcBef>
                <a:spcPts val="2239"/>
              </a:spcBef>
              <a:spcAft>
                <a:spcPts val="0"/>
              </a:spcAft>
              <a:buClr>
                <a:schemeClr val="dk1"/>
              </a:buClr>
              <a:buSzPts val="600"/>
              <a:buFont typeface="Arial"/>
              <a:buNone/>
            </a:pPr>
            <a:r>
              <a:t/>
            </a:r>
            <a:endParaRPr sz="600"/>
          </a:p>
          <a:p>
            <a:pPr indent="-304800" lvl="0" marL="342900" rtl="0" algn="l">
              <a:lnSpc>
                <a:spcPct val="80000"/>
              </a:lnSpc>
              <a:spcBef>
                <a:spcPts val="439"/>
              </a:spcBef>
              <a:spcAft>
                <a:spcPts val="0"/>
              </a:spcAft>
              <a:buClr>
                <a:schemeClr val="dk1"/>
              </a:buClr>
              <a:buSzPts val="600"/>
              <a:buFont typeface="Arial"/>
              <a:buNone/>
            </a:pPr>
            <a:r>
              <a:t/>
            </a:r>
            <a:endParaRPr sz="600"/>
          </a:p>
        </p:txBody>
      </p:sp>
      <p:pic>
        <p:nvPicPr>
          <p:cNvPr id="140" name="Google Shape;140;p25"/>
          <p:cNvPicPr preferRelativeResize="0"/>
          <p:nvPr/>
        </p:nvPicPr>
        <p:blipFill rotWithShape="1">
          <a:blip r:embed="rId3">
            <a:alphaModFix/>
          </a:blip>
          <a:srcRect b="4296" l="0" r="0" t="4296"/>
          <a:stretch/>
        </p:blipFill>
        <p:spPr>
          <a:xfrm>
            <a:off x="2538075" y="1155500"/>
            <a:ext cx="4557224" cy="3219750"/>
          </a:xfrm>
          <a:prstGeom prst="rect">
            <a:avLst/>
          </a:prstGeom>
          <a:noFill/>
          <a:ln>
            <a:noFill/>
          </a:ln>
        </p:spPr>
      </p:pic>
      <p:sp>
        <p:nvSpPr>
          <p:cNvPr id="141" name="Google Shape;141;p25"/>
          <p:cNvSpPr/>
          <p:nvPr/>
        </p:nvSpPr>
        <p:spPr>
          <a:xfrm>
            <a:off x="1460675" y="4010950"/>
            <a:ext cx="1311600" cy="1968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txBox="1"/>
          <p:nvPr/>
        </p:nvSpPr>
        <p:spPr>
          <a:xfrm>
            <a:off x="489850" y="1974725"/>
            <a:ext cx="2282400" cy="4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100" u="sng">
                <a:solidFill>
                  <a:schemeClr val="hlink"/>
                </a:solidFill>
                <a:hlinkClick r:id="rId4"/>
              </a:rPr>
              <a:t>Downloadable  Guidelines</a:t>
            </a:r>
            <a:endParaRPr sz="2100"/>
          </a:p>
        </p:txBody>
      </p:sp>
      <p:sp>
        <p:nvSpPr>
          <p:cNvPr id="143" name="Google Shape;143;p25"/>
          <p:cNvSpPr/>
          <p:nvPr/>
        </p:nvSpPr>
        <p:spPr>
          <a:xfrm>
            <a:off x="7294200" y="4529000"/>
            <a:ext cx="1559100" cy="6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000"/>
                                        <p:tgtEl>
                                          <p:spTgt spid="1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