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18"/>
  </p:notesMasterIdLst>
  <p:handoutMasterIdLst>
    <p:handoutMasterId r:id="rId19"/>
  </p:handoutMasterIdLst>
  <p:sldIdLst>
    <p:sldId id="270" r:id="rId5"/>
    <p:sldId id="260" r:id="rId6"/>
    <p:sldId id="262" r:id="rId7"/>
    <p:sldId id="271" r:id="rId8"/>
    <p:sldId id="272" r:id="rId9"/>
    <p:sldId id="264" r:id="rId10"/>
    <p:sldId id="261" r:id="rId11"/>
    <p:sldId id="266" r:id="rId12"/>
    <p:sldId id="267" r:id="rId13"/>
    <p:sldId id="268" r:id="rId14"/>
    <p:sldId id="275" r:id="rId15"/>
    <p:sldId id="269" r:id="rId16"/>
    <p:sldId id="274"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925D11F-9B78-4943-BDD1-2B5E8D8A7889}">
          <p14:sldIdLst>
            <p14:sldId id="270"/>
            <p14:sldId id="260"/>
            <p14:sldId id="262"/>
            <p14:sldId id="271"/>
            <p14:sldId id="272"/>
            <p14:sldId id="264"/>
            <p14:sldId id="261"/>
            <p14:sldId id="266"/>
            <p14:sldId id="267"/>
            <p14:sldId id="268"/>
            <p14:sldId id="275"/>
            <p14:sldId id="269"/>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79" autoAdjust="0"/>
    <p:restoredTop sz="94660"/>
  </p:normalViewPr>
  <p:slideViewPr>
    <p:cSldViewPr snapToGrid="0">
      <p:cViewPr varScale="1">
        <p:scale>
          <a:sx n="77" d="100"/>
          <a:sy n="77" d="100"/>
        </p:scale>
        <p:origin x="114" y="6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6A95533-BA47-4BFF-B61D-72426E9F7170}"/>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FB0D7F34-F75B-4C42-8C79-ECBE040945F1}"/>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B88312D-C072-410E-9079-908B953DF9BD}" type="datetimeFigureOut">
              <a:rPr lang="en-US" smtClean="0"/>
              <a:t>2/6/2020</a:t>
            </a:fld>
            <a:endParaRPr lang="en-US"/>
          </a:p>
        </p:txBody>
      </p:sp>
      <p:sp>
        <p:nvSpPr>
          <p:cNvPr id="4" name="Footer Placeholder 3">
            <a:extLst>
              <a:ext uri="{FF2B5EF4-FFF2-40B4-BE49-F238E27FC236}">
                <a16:creationId xmlns:a16="http://schemas.microsoft.com/office/drawing/2014/main" id="{C6476FDC-DAC2-464B-A3D6-5CE717B723E7}"/>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13532DF-46A6-4C8D-A03B-302E1610A8F6}"/>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DF11C226-0E6A-4AA5-8610-0CFFFBC52A83}" type="slidenum">
              <a:rPr lang="en-US" smtClean="0"/>
              <a:t>‹#›</a:t>
            </a:fld>
            <a:endParaRPr lang="en-US"/>
          </a:p>
        </p:txBody>
      </p:sp>
    </p:spTree>
    <p:extLst>
      <p:ext uri="{BB962C8B-B14F-4D97-AF65-F5344CB8AC3E}">
        <p14:creationId xmlns:p14="http://schemas.microsoft.com/office/powerpoint/2010/main" val="30673692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7E1C3F54-AF75-4874-ACE2-DE1E700A9851}" type="datetimeFigureOut">
              <a:rPr lang="en-US" smtClean="0"/>
              <a:t>2/6/2020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6B11F66C-64E2-48C3-929F-75D1B0F52899}" type="slidenum">
              <a:rPr lang="en-US" smtClean="0"/>
              <a:t>‹#›</a:t>
            </a:fld>
            <a:endParaRPr lang="en-US"/>
          </a:p>
        </p:txBody>
      </p:sp>
    </p:spTree>
    <p:extLst>
      <p:ext uri="{BB962C8B-B14F-4D97-AF65-F5344CB8AC3E}">
        <p14:creationId xmlns:p14="http://schemas.microsoft.com/office/powerpoint/2010/main" val="2042894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districts: please </a:t>
            </a:r>
            <a:r>
              <a:rPr lang="en-US" dirty="0" smtClean="0"/>
              <a:t>make sure the Superintendent</a:t>
            </a:r>
            <a:r>
              <a:rPr lang="en-US" baseline="0" dirty="0" smtClean="0"/>
              <a:t> or Principal have this information. </a:t>
            </a:r>
            <a:r>
              <a:rPr lang="en-US" dirty="0" smtClean="0"/>
              <a:t> </a:t>
            </a:r>
            <a:r>
              <a:rPr lang="en-US" dirty="0" smtClean="0"/>
              <a:t>Perkins V is a</a:t>
            </a:r>
            <a:r>
              <a:rPr lang="en-US" baseline="0" dirty="0" smtClean="0"/>
              <a:t> Broad, Bold vision for CTE that incorporates academics, CTE, and the workforce.)  Explain you would like to address the changes for Perkins V and direct them to the OPI website for RESOURCES. </a:t>
            </a:r>
            <a:endParaRPr lang="en-US" dirty="0"/>
          </a:p>
        </p:txBody>
      </p:sp>
      <p:sp>
        <p:nvSpPr>
          <p:cNvPr id="4" name="Slide Number Placeholder 3"/>
          <p:cNvSpPr>
            <a:spLocks noGrp="1"/>
          </p:cNvSpPr>
          <p:nvPr>
            <p:ph type="sldNum" sz="quarter" idx="10"/>
          </p:nvPr>
        </p:nvSpPr>
        <p:spPr/>
        <p:txBody>
          <a:bodyPr/>
          <a:lstStyle/>
          <a:p>
            <a:fld id="{6B11F66C-64E2-48C3-929F-75D1B0F52899}" type="slidenum">
              <a:rPr lang="en-US" smtClean="0"/>
              <a:t>1</a:t>
            </a:fld>
            <a:endParaRPr lang="en-US"/>
          </a:p>
        </p:txBody>
      </p:sp>
    </p:spTree>
    <p:extLst>
      <p:ext uri="{BB962C8B-B14F-4D97-AF65-F5344CB8AC3E}">
        <p14:creationId xmlns:p14="http://schemas.microsoft.com/office/powerpoint/2010/main" val="666613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data is already collected by OCHE and will be shared with OPI.  We are only collecting data for CTE Concentrators who have taken dual credit courses in their specific pathway area.</a:t>
            </a:r>
            <a:endParaRPr lang="en-US" dirty="0"/>
          </a:p>
        </p:txBody>
      </p:sp>
      <p:sp>
        <p:nvSpPr>
          <p:cNvPr id="4" name="Slide Number Placeholder 3"/>
          <p:cNvSpPr>
            <a:spLocks noGrp="1"/>
          </p:cNvSpPr>
          <p:nvPr>
            <p:ph type="sldNum" sz="quarter" idx="10"/>
          </p:nvPr>
        </p:nvSpPr>
        <p:spPr/>
        <p:txBody>
          <a:bodyPr/>
          <a:lstStyle/>
          <a:p>
            <a:fld id="{6B11F66C-64E2-48C3-929F-75D1B0F52899}" type="slidenum">
              <a:rPr lang="en-US" smtClean="0"/>
              <a:t>10</a:t>
            </a:fld>
            <a:endParaRPr lang="en-US"/>
          </a:p>
        </p:txBody>
      </p:sp>
    </p:spTree>
    <p:extLst>
      <p:ext uri="{BB962C8B-B14F-4D97-AF65-F5344CB8AC3E}">
        <p14:creationId xmlns:p14="http://schemas.microsoft.com/office/powerpoint/2010/main" val="35494888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schools are required to write a local needs</a:t>
            </a:r>
            <a:r>
              <a:rPr lang="en-US" baseline="0" dirty="0" smtClean="0"/>
              <a:t> assessment.  This document will be your local Strategic Plan.  The document itself is lengthy, but we have provided very detailed instructions on how to fill it out.  The main template pages will become the basis for your next E-grant application!  If you are one of the people currently writing the E-grant, you know it is lengthy and time consuming.  We want you to spend the time throughout the year working with your local advisory committees.  All of you should have active advisories.  This is the time to increase the number </a:t>
            </a:r>
            <a:r>
              <a:rPr lang="en-US" baseline="0" dirty="0" err="1" smtClean="0"/>
              <a:t>oof</a:t>
            </a:r>
            <a:r>
              <a:rPr lang="en-US" baseline="0" dirty="0" smtClean="0"/>
              <a:t> meetings and have your board members participate in the research and strategic planning.  Every school has access to their own disaggregated data, and we will be providing data infographics to help you visualize why we need to pay attention to Equity and Access of CTE for all students.</a:t>
            </a:r>
            <a:endParaRPr lang="en-US" dirty="0"/>
          </a:p>
        </p:txBody>
      </p:sp>
      <p:sp>
        <p:nvSpPr>
          <p:cNvPr id="4" name="Slide Number Placeholder 3"/>
          <p:cNvSpPr>
            <a:spLocks noGrp="1"/>
          </p:cNvSpPr>
          <p:nvPr>
            <p:ph type="sldNum" sz="quarter" idx="10"/>
          </p:nvPr>
        </p:nvSpPr>
        <p:spPr/>
        <p:txBody>
          <a:bodyPr/>
          <a:lstStyle/>
          <a:p>
            <a:fld id="{6B11F66C-64E2-48C3-929F-75D1B0F52899}" type="slidenum">
              <a:rPr lang="en-US" smtClean="0"/>
              <a:t>12</a:t>
            </a:fld>
            <a:endParaRPr lang="en-US"/>
          </a:p>
        </p:txBody>
      </p:sp>
    </p:spTree>
    <p:extLst>
      <p:ext uri="{BB962C8B-B14F-4D97-AF65-F5344CB8AC3E}">
        <p14:creationId xmlns:p14="http://schemas.microsoft.com/office/powerpoint/2010/main" val="17507171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Link to Perkins V Resources at the above</a:t>
            </a:r>
            <a:r>
              <a:rPr lang="en-US" baseline="0" dirty="0" smtClean="0"/>
              <a:t> link.</a:t>
            </a:r>
            <a:endParaRPr lang="en-US" dirty="0"/>
          </a:p>
        </p:txBody>
      </p:sp>
      <p:sp>
        <p:nvSpPr>
          <p:cNvPr id="4" name="Slide Number Placeholder 3"/>
          <p:cNvSpPr>
            <a:spLocks noGrp="1"/>
          </p:cNvSpPr>
          <p:nvPr>
            <p:ph type="sldNum" sz="quarter" idx="10"/>
          </p:nvPr>
        </p:nvSpPr>
        <p:spPr/>
        <p:txBody>
          <a:bodyPr/>
          <a:lstStyle/>
          <a:p>
            <a:fld id="{6B11F66C-64E2-48C3-929F-75D1B0F52899}" type="slidenum">
              <a:rPr lang="en-US" smtClean="0"/>
              <a:t>13</a:t>
            </a:fld>
            <a:endParaRPr lang="en-US"/>
          </a:p>
        </p:txBody>
      </p:sp>
    </p:spTree>
    <p:extLst>
      <p:ext uri="{BB962C8B-B14F-4D97-AF65-F5344CB8AC3E}">
        <p14:creationId xmlns:p14="http://schemas.microsoft.com/office/powerpoint/2010/main" val="856015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the Objectives for Perkins V</a:t>
            </a:r>
            <a:r>
              <a:rPr lang="en-US" baseline="0" dirty="0" smtClean="0"/>
              <a:t>. </a:t>
            </a:r>
            <a:r>
              <a:rPr lang="en-US" baseline="0" dirty="0" smtClean="0"/>
              <a:t>Please write down any questions you don’t have answers for and we will design a Frequently Asked Questions Page</a:t>
            </a:r>
            <a:endParaRPr lang="en-US" dirty="0"/>
          </a:p>
        </p:txBody>
      </p:sp>
      <p:sp>
        <p:nvSpPr>
          <p:cNvPr id="4" name="Slide Number Placeholder 3"/>
          <p:cNvSpPr>
            <a:spLocks noGrp="1"/>
          </p:cNvSpPr>
          <p:nvPr>
            <p:ph type="sldNum" sz="quarter" idx="10"/>
          </p:nvPr>
        </p:nvSpPr>
        <p:spPr/>
        <p:txBody>
          <a:bodyPr/>
          <a:lstStyle/>
          <a:p>
            <a:fld id="{6B11F66C-64E2-48C3-929F-75D1B0F52899}" type="slidenum">
              <a:rPr lang="en-US" smtClean="0"/>
              <a:t>2</a:t>
            </a:fld>
            <a:endParaRPr lang="en-US"/>
          </a:p>
        </p:txBody>
      </p:sp>
    </p:spTree>
    <p:extLst>
      <p:ext uri="{BB962C8B-B14F-4D97-AF65-F5344CB8AC3E}">
        <p14:creationId xmlns:p14="http://schemas.microsoft.com/office/powerpoint/2010/main" val="12133465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baseline="0" dirty="0" smtClean="0"/>
              <a:t> We received many questions on “other programs” that are offered in a school, but do not have pathways.  We have been recommending that schools look at their workforce data and prioritize pathways, with the hope that all program areas will eventually have Pathways for students.)</a:t>
            </a:r>
            <a:endParaRPr lang="en-US" dirty="0"/>
          </a:p>
        </p:txBody>
      </p:sp>
      <p:sp>
        <p:nvSpPr>
          <p:cNvPr id="4" name="Slide Number Placeholder 3"/>
          <p:cNvSpPr>
            <a:spLocks noGrp="1"/>
          </p:cNvSpPr>
          <p:nvPr>
            <p:ph type="sldNum" sz="quarter" idx="10"/>
          </p:nvPr>
        </p:nvSpPr>
        <p:spPr/>
        <p:txBody>
          <a:bodyPr/>
          <a:lstStyle/>
          <a:p>
            <a:fld id="{6B11F66C-64E2-48C3-929F-75D1B0F52899}" type="slidenum">
              <a:rPr lang="en-US" smtClean="0"/>
              <a:t>3</a:t>
            </a:fld>
            <a:endParaRPr lang="en-US"/>
          </a:p>
        </p:txBody>
      </p:sp>
    </p:spTree>
    <p:extLst>
      <p:ext uri="{BB962C8B-B14F-4D97-AF65-F5344CB8AC3E}">
        <p14:creationId xmlns:p14="http://schemas.microsoft.com/office/powerpoint/2010/main" val="3472818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(Emphasize the connection to the workforce/labor market)</a:t>
            </a:r>
            <a:endParaRPr lang="en-US" dirty="0"/>
          </a:p>
        </p:txBody>
      </p:sp>
      <p:sp>
        <p:nvSpPr>
          <p:cNvPr id="4" name="Slide Number Placeholder 3"/>
          <p:cNvSpPr>
            <a:spLocks noGrp="1"/>
          </p:cNvSpPr>
          <p:nvPr>
            <p:ph type="sldNum" sz="quarter" idx="10"/>
          </p:nvPr>
        </p:nvSpPr>
        <p:spPr/>
        <p:txBody>
          <a:bodyPr/>
          <a:lstStyle/>
          <a:p>
            <a:fld id="{6B11F66C-64E2-48C3-929F-75D1B0F52899}" type="slidenum">
              <a:rPr lang="en-US" smtClean="0"/>
              <a:t>4</a:t>
            </a:fld>
            <a:endParaRPr lang="en-US"/>
          </a:p>
        </p:txBody>
      </p:sp>
    </p:spTree>
    <p:extLst>
      <p:ext uri="{BB962C8B-B14F-4D97-AF65-F5344CB8AC3E}">
        <p14:creationId xmlns:p14="http://schemas.microsoft.com/office/powerpoint/2010/main" val="650673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Quality program is self explanatory.</a:t>
            </a:r>
            <a:endParaRPr lang="en-US" dirty="0"/>
          </a:p>
        </p:txBody>
      </p:sp>
      <p:sp>
        <p:nvSpPr>
          <p:cNvPr id="4" name="Slide Number Placeholder 3"/>
          <p:cNvSpPr>
            <a:spLocks noGrp="1"/>
          </p:cNvSpPr>
          <p:nvPr>
            <p:ph type="sldNum" sz="quarter" idx="10"/>
          </p:nvPr>
        </p:nvSpPr>
        <p:spPr/>
        <p:txBody>
          <a:bodyPr/>
          <a:lstStyle/>
          <a:p>
            <a:fld id="{6B11F66C-64E2-48C3-929F-75D1B0F52899}" type="slidenum">
              <a:rPr lang="en-US" smtClean="0"/>
              <a:t>5</a:t>
            </a:fld>
            <a:endParaRPr lang="en-US"/>
          </a:p>
        </p:txBody>
      </p:sp>
    </p:spTree>
    <p:extLst>
      <p:ext uri="{BB962C8B-B14F-4D97-AF65-F5344CB8AC3E}">
        <p14:creationId xmlns:p14="http://schemas.microsoft.com/office/powerpoint/2010/main" val="1129928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definition encompasses both secondary and postsecondary learning as an option for</a:t>
            </a:r>
            <a:r>
              <a:rPr lang="en-US" baseline="0" dirty="0" smtClean="0"/>
              <a:t> students.  We are looking for school-wide interaction between core subject areas and CTE; more career guidance—this does not mean it is just the counselor’s job…this should involve all teachers; work-based learning is a new component as well.  This definition is intended to give students the skills necessary to move into the workplace, apprenticeships, or college after high school graduation.</a:t>
            </a:r>
            <a:endParaRPr lang="en-US" dirty="0"/>
          </a:p>
        </p:txBody>
      </p:sp>
      <p:sp>
        <p:nvSpPr>
          <p:cNvPr id="4" name="Slide Number Placeholder 3"/>
          <p:cNvSpPr>
            <a:spLocks noGrp="1"/>
          </p:cNvSpPr>
          <p:nvPr>
            <p:ph type="sldNum" sz="quarter" idx="10"/>
          </p:nvPr>
        </p:nvSpPr>
        <p:spPr/>
        <p:txBody>
          <a:bodyPr/>
          <a:lstStyle/>
          <a:p>
            <a:fld id="{6B11F66C-64E2-48C3-929F-75D1B0F52899}" type="slidenum">
              <a:rPr lang="en-US" smtClean="0"/>
              <a:t>6</a:t>
            </a:fld>
            <a:endParaRPr lang="en-US"/>
          </a:p>
        </p:txBody>
      </p:sp>
    </p:spTree>
    <p:extLst>
      <p:ext uri="{BB962C8B-B14F-4D97-AF65-F5344CB8AC3E}">
        <p14:creationId xmlns:p14="http://schemas.microsoft.com/office/powerpoint/2010/main" val="3959788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are now being asked to align</a:t>
            </a:r>
            <a:r>
              <a:rPr lang="en-US" baseline="0" dirty="0" smtClean="0"/>
              <a:t> your CTE programs with your local, regional and sometimes…the state labor market needs.  Common sense will determine whether the pathways you currently offer are providing students with explicit training to be successful after graduation.</a:t>
            </a:r>
          </a:p>
          <a:p>
            <a:r>
              <a:rPr lang="en-US" baseline="0" dirty="0" smtClean="0"/>
              <a:t>(Click on the Dashboard—you can show how to find information by region and pathways).  You can also click on the labor market website and go to </a:t>
            </a:r>
            <a:r>
              <a:rPr lang="en-US" baseline="0" dirty="0" smtClean="0"/>
              <a:t>resources </a:t>
            </a:r>
            <a:r>
              <a:rPr lang="en-US" baseline="0" dirty="0" smtClean="0"/>
              <a:t>and publications)</a:t>
            </a:r>
            <a:endParaRPr lang="en-US" dirty="0"/>
          </a:p>
        </p:txBody>
      </p:sp>
      <p:sp>
        <p:nvSpPr>
          <p:cNvPr id="4" name="Slide Number Placeholder 3"/>
          <p:cNvSpPr>
            <a:spLocks noGrp="1"/>
          </p:cNvSpPr>
          <p:nvPr>
            <p:ph type="sldNum" sz="quarter" idx="10"/>
          </p:nvPr>
        </p:nvSpPr>
        <p:spPr/>
        <p:txBody>
          <a:bodyPr/>
          <a:lstStyle/>
          <a:p>
            <a:fld id="{6B11F66C-64E2-48C3-929F-75D1B0F52899}" type="slidenum">
              <a:rPr lang="en-US" smtClean="0"/>
              <a:t>7</a:t>
            </a:fld>
            <a:endParaRPr lang="en-US"/>
          </a:p>
        </p:txBody>
      </p:sp>
    </p:spTree>
    <p:extLst>
      <p:ext uri="{BB962C8B-B14F-4D97-AF65-F5344CB8AC3E}">
        <p14:creationId xmlns:p14="http://schemas.microsoft.com/office/powerpoint/2010/main" val="277114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have been having several meetings and conversations with workforce partners over the past year and Employability skills are always mentioned as a weak link between education and the workforce.  Some of you may call these Soft Skills…both OPI and OCHE have chosen the terminology “Employability Skills”.  Your program specialists will be working with all of you to embed these employability skills in your foundation courses.  We will be providing guidance, lesson plans, strategies to make sure these are widespread.</a:t>
            </a:r>
            <a:endParaRPr lang="en-US" dirty="0"/>
          </a:p>
        </p:txBody>
      </p:sp>
      <p:sp>
        <p:nvSpPr>
          <p:cNvPr id="4" name="Slide Number Placeholder 3"/>
          <p:cNvSpPr>
            <a:spLocks noGrp="1"/>
          </p:cNvSpPr>
          <p:nvPr>
            <p:ph type="sldNum" sz="quarter" idx="10"/>
          </p:nvPr>
        </p:nvSpPr>
        <p:spPr/>
        <p:txBody>
          <a:bodyPr/>
          <a:lstStyle/>
          <a:p>
            <a:fld id="{6B11F66C-64E2-48C3-929F-75D1B0F52899}" type="slidenum">
              <a:rPr lang="en-US" smtClean="0"/>
              <a:t>8</a:t>
            </a:fld>
            <a:endParaRPr lang="en-US"/>
          </a:p>
        </p:txBody>
      </p:sp>
    </p:spTree>
    <p:extLst>
      <p:ext uri="{BB962C8B-B14F-4D97-AF65-F5344CB8AC3E}">
        <p14:creationId xmlns:p14="http://schemas.microsoft.com/office/powerpoint/2010/main" val="23343364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Work-based learning may seem to be an overwhelming task for you.  This is the first time in my career that the </a:t>
            </a:r>
            <a:r>
              <a:rPr lang="en-US" dirty="0" err="1" smtClean="0"/>
              <a:t>Dept</a:t>
            </a:r>
            <a:r>
              <a:rPr lang="en-US" dirty="0" smtClean="0"/>
              <a:t> of Labor, the State Chamber of Commerce, and local businesses have been knocking on the door to form partnerships!</a:t>
            </a:r>
            <a:r>
              <a:rPr lang="en-US" baseline="0" dirty="0" smtClean="0"/>
              <a:t>  Some of you are already doing an excellent job of WBL, and we will continue to provide resources and best practices throughout the next year.  Please keep in mind that workforce alignment, work-based learning, and dual credit courses are strategies based on evidence-based research, that will take some time to implement.  Perkins V is a fluid state plan and we are providing an outline for strategic planning.  </a:t>
            </a:r>
            <a:endParaRPr lang="en-US" dirty="0"/>
          </a:p>
        </p:txBody>
      </p:sp>
      <p:sp>
        <p:nvSpPr>
          <p:cNvPr id="4" name="Slide Number Placeholder 3"/>
          <p:cNvSpPr>
            <a:spLocks noGrp="1"/>
          </p:cNvSpPr>
          <p:nvPr>
            <p:ph type="sldNum" sz="quarter" idx="10"/>
          </p:nvPr>
        </p:nvSpPr>
        <p:spPr/>
        <p:txBody>
          <a:bodyPr/>
          <a:lstStyle/>
          <a:p>
            <a:fld id="{6B11F66C-64E2-48C3-929F-75D1B0F52899}" type="slidenum">
              <a:rPr lang="en-US" smtClean="0"/>
              <a:t>9</a:t>
            </a:fld>
            <a:endParaRPr lang="en-US"/>
          </a:p>
        </p:txBody>
      </p:sp>
    </p:spTree>
    <p:extLst>
      <p:ext uri="{BB962C8B-B14F-4D97-AF65-F5344CB8AC3E}">
        <p14:creationId xmlns:p14="http://schemas.microsoft.com/office/powerpoint/2010/main" val="8260625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12192000" cy="4572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595628" y="4960137"/>
            <a:ext cx="6633972" cy="1463040"/>
          </a:xfrm>
        </p:spPr>
        <p:txBody>
          <a:bodyPr anchor="ctr">
            <a:normAutofit/>
          </a:bodyPr>
          <a:lstStyle>
            <a:lvl1pPr algn="r">
              <a:defRPr sz="4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8"/>
            <a:ext cx="3200400" cy="507012"/>
          </a:xfrm>
        </p:spPr>
        <p:txBody>
          <a:bodyPr lIns="91440" rIns="91440" anchor="ctr">
            <a:normAutofit/>
          </a:bodyPr>
          <a:lstStyle>
            <a:lvl1pPr marL="0" indent="0">
              <a:lnSpc>
                <a:spcPct val="100000"/>
              </a:lnSpc>
              <a:spcBef>
                <a:spcPts val="0"/>
              </a:spcBef>
              <a:buNone/>
              <a:defRPr sz="1800" baseline="0">
                <a:solidFill>
                  <a:schemeClr val="bg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1659128" y="6470704"/>
            <a:ext cx="2154142" cy="274320"/>
          </a:xfrm>
        </p:spPr>
        <p:txBody>
          <a:bodyPr/>
          <a:lstStyle>
            <a:lvl1pPr>
              <a:defRPr baseline="0">
                <a:solidFill>
                  <a:schemeClr val="bg1">
                    <a:lumMod val="65000"/>
                  </a:schemeClr>
                </a:solidFill>
              </a:defRPr>
            </a:lvl1pPr>
          </a:lstStyle>
          <a:p>
            <a:fld id="{37E48191-2F8F-471A-B424-0389FA895362}" type="datetimeFigureOut">
              <a:rPr lang="en-US" smtClean="0"/>
              <a:pPr/>
              <a:t>2/6/2020</a:t>
            </a:fld>
            <a:endParaRPr lang="en-US" dirty="0"/>
          </a:p>
        </p:txBody>
      </p:sp>
      <p:sp>
        <p:nvSpPr>
          <p:cNvPr id="5" name="Footer Placeholder 4"/>
          <p:cNvSpPr>
            <a:spLocks noGrp="1"/>
          </p:cNvSpPr>
          <p:nvPr>
            <p:ph type="ftr" sz="quarter" idx="11"/>
          </p:nvPr>
        </p:nvSpPr>
        <p:spPr/>
        <p:txBody>
          <a:bodyPr/>
          <a:lstStyle>
            <a:lvl1pPr>
              <a:defRPr baseline="0">
                <a:solidFill>
                  <a:schemeClr val="bg1">
                    <a:lumMod val="65000"/>
                  </a:schemeClr>
                </a:solidFill>
              </a:defRPr>
            </a:lvl1pPr>
          </a:lstStyle>
          <a:p>
            <a:r>
              <a:rPr lang="en-US" dirty="0"/>
              <a:t>MONTANA OFFICE OF PUBLIC INSTRUCTION</a:t>
            </a:r>
          </a:p>
        </p:txBody>
      </p:sp>
      <p:sp>
        <p:nvSpPr>
          <p:cNvPr id="6" name="Slide Number Placeholder 5"/>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78842"/>
            <a:ext cx="1069299" cy="1066182"/>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3383344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2pPr>
              <a:buClr>
                <a:schemeClr val="bg1">
                  <a:lumMod val="65000"/>
                </a:schemeClr>
              </a:buClr>
              <a:defRPr/>
            </a:lvl2pPr>
            <a:lvl3pPr>
              <a:buClr>
                <a:schemeClr val="bg1">
                  <a:lumMod val="65000"/>
                </a:schemeClr>
              </a:buClr>
              <a:defRPr/>
            </a:lvl3pPr>
            <a:lvl4pPr>
              <a:buClr>
                <a:schemeClr val="bg1">
                  <a:lumMod val="65000"/>
                </a:schemeClr>
              </a:buClr>
              <a:defRPr/>
            </a:lvl4pPr>
            <a:lvl5pPr>
              <a:buClr>
                <a:schemeClr val="bg1">
                  <a:lumMod val="65000"/>
                </a:schemeClr>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
        <p:nvSpPr>
          <p:cNvPr id="8" name="Date Placeholder 4"/>
          <p:cNvSpPr>
            <a:spLocks noGrp="1"/>
          </p:cNvSpPr>
          <p:nvPr>
            <p:ph type="dt" sz="half" idx="10"/>
          </p:nvPr>
        </p:nvSpPr>
        <p:spPr>
          <a:xfrm>
            <a:off x="1151128" y="6470704"/>
            <a:ext cx="2154142" cy="274320"/>
          </a:xfrm>
        </p:spPr>
        <p:txBody>
          <a:bodyPr/>
          <a:lstStyle>
            <a:lvl1pPr>
              <a:defRPr baseline="0">
                <a:solidFill>
                  <a:schemeClr val="bg1">
                    <a:lumMod val="65000"/>
                  </a:schemeClr>
                </a:solidFill>
              </a:defRPr>
            </a:lvl1pPr>
          </a:lstStyle>
          <a:p>
            <a:fld id="{37E48191-2F8F-471A-B424-0389FA895362}" type="datetimeFigureOut">
              <a:rPr lang="en-US" smtClean="0"/>
              <a:pPr/>
              <a:t>2/6/2020</a:t>
            </a:fld>
            <a:endParaRPr lang="en-US" dirty="0"/>
          </a:p>
        </p:txBody>
      </p:sp>
      <p:sp>
        <p:nvSpPr>
          <p:cNvPr id="9" name="Footer Placeholder 5"/>
          <p:cNvSpPr>
            <a:spLocks noGrp="1"/>
          </p:cNvSpPr>
          <p:nvPr>
            <p:ph type="ftr" sz="quarter" idx="11"/>
          </p:nvPr>
        </p:nvSpPr>
        <p:spPr>
          <a:xfrm>
            <a:off x="4842932" y="6470704"/>
            <a:ext cx="5901458" cy="274320"/>
          </a:xfrm>
        </p:spPr>
        <p:txBody>
          <a:bodyPr/>
          <a:lstStyle>
            <a:lvl1pPr>
              <a:defRPr baseline="0">
                <a:solidFill>
                  <a:schemeClr val="bg1">
                    <a:lumMod val="65000"/>
                  </a:schemeClr>
                </a:solidFill>
              </a:defRPr>
            </a:lvl1pPr>
          </a:lstStyle>
          <a:p>
            <a:endParaRPr lang="en-US" dirty="0"/>
          </a:p>
        </p:txBody>
      </p:sp>
      <p:sp>
        <p:nvSpPr>
          <p:cNvPr id="10" name="Slide Number Placeholder 6"/>
          <p:cNvSpPr>
            <a:spLocks noGrp="1"/>
          </p:cNvSpPr>
          <p:nvPr>
            <p:ph type="sldNum" sz="quarter" idx="12"/>
          </p:nvPr>
        </p:nvSpPr>
        <p:spPr>
          <a:xfrm>
            <a:off x="10837334" y="6470704"/>
            <a:ext cx="973666" cy="274320"/>
          </a:xfrm>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spTree>
    <p:extLst>
      <p:ext uri="{BB962C8B-B14F-4D97-AF65-F5344CB8AC3E}">
        <p14:creationId xmlns:p14="http://schemas.microsoft.com/office/powerpoint/2010/main" val="3641452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lvl2pPr>
              <a:buClr>
                <a:schemeClr val="bg1">
                  <a:lumMod val="50000"/>
                </a:schemeClr>
              </a:buClr>
              <a:defRPr/>
            </a:lvl2pPr>
            <a:lvl3pPr>
              <a:buClr>
                <a:schemeClr val="bg1">
                  <a:lumMod val="50000"/>
                </a:schemeClr>
              </a:buClr>
              <a:defRPr/>
            </a:lvl3pPr>
            <a:lvl4pPr>
              <a:buClr>
                <a:schemeClr val="bg1">
                  <a:lumMod val="50000"/>
                </a:schemeClr>
              </a:buClr>
              <a:defRPr/>
            </a:lvl4pPr>
            <a:lvl5pPr>
              <a:buClr>
                <a:schemeClr val="bg1">
                  <a:lumMod val="50000"/>
                </a:schemeClr>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0" y="0"/>
            <a:ext cx="1069299" cy="1066182"/>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5400000">
            <a:off x="-114300" y="5716324"/>
            <a:ext cx="1727200" cy="330200"/>
          </a:xfrm>
          <a:prstGeom prst="rect">
            <a:avLst/>
          </a:prstGeom>
        </p:spPr>
      </p:pic>
      <p:sp>
        <p:nvSpPr>
          <p:cNvPr id="11" name="Date Placeholder 4"/>
          <p:cNvSpPr>
            <a:spLocks noGrp="1"/>
          </p:cNvSpPr>
          <p:nvPr>
            <p:ph type="dt" sz="half" idx="10"/>
          </p:nvPr>
        </p:nvSpPr>
        <p:spPr>
          <a:xfrm rot="5400000">
            <a:off x="-718152" y="2053595"/>
            <a:ext cx="2154142" cy="274320"/>
          </a:xfrm>
        </p:spPr>
        <p:txBody>
          <a:bodyPr/>
          <a:lstStyle>
            <a:lvl1pPr>
              <a:defRPr baseline="0">
                <a:solidFill>
                  <a:schemeClr val="bg1">
                    <a:lumMod val="65000"/>
                  </a:schemeClr>
                </a:solidFill>
              </a:defRPr>
            </a:lvl1pPr>
          </a:lstStyle>
          <a:p>
            <a:fld id="{37E48191-2F8F-471A-B424-0389FA895362}" type="datetimeFigureOut">
              <a:rPr lang="en-US" smtClean="0"/>
              <a:pPr/>
              <a:t>2/6/2020</a:t>
            </a:fld>
            <a:endParaRPr lang="en-US" dirty="0"/>
          </a:p>
        </p:txBody>
      </p:sp>
      <p:sp>
        <p:nvSpPr>
          <p:cNvPr id="12" name="Footer Placeholder 5"/>
          <p:cNvSpPr>
            <a:spLocks noGrp="1"/>
          </p:cNvSpPr>
          <p:nvPr>
            <p:ph type="ftr" sz="quarter" idx="11"/>
          </p:nvPr>
        </p:nvSpPr>
        <p:spPr>
          <a:xfrm rot="5400000">
            <a:off x="-942181" y="2640065"/>
            <a:ext cx="3327082" cy="274320"/>
          </a:xfrm>
        </p:spPr>
        <p:txBody>
          <a:bodyPr/>
          <a:lstStyle>
            <a:lvl1pPr>
              <a:defRPr baseline="0">
                <a:solidFill>
                  <a:schemeClr val="bg1">
                    <a:lumMod val="65000"/>
                  </a:schemeClr>
                </a:solidFill>
              </a:defRPr>
            </a:lvl1pPr>
          </a:lstStyle>
          <a:p>
            <a:endParaRPr lang="en-US" dirty="0"/>
          </a:p>
        </p:txBody>
      </p:sp>
      <p:sp>
        <p:nvSpPr>
          <p:cNvPr id="13" name="Slide Number Placeholder 6"/>
          <p:cNvSpPr>
            <a:spLocks noGrp="1"/>
          </p:cNvSpPr>
          <p:nvPr>
            <p:ph type="sldNum" sz="quarter" idx="12"/>
          </p:nvPr>
        </p:nvSpPr>
        <p:spPr>
          <a:xfrm rot="5400000">
            <a:off x="-127914" y="3816773"/>
            <a:ext cx="973666" cy="274320"/>
          </a:xfrm>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spTree>
    <p:extLst>
      <p:ext uri="{BB962C8B-B14F-4D97-AF65-F5344CB8AC3E}">
        <p14:creationId xmlns:p14="http://schemas.microsoft.com/office/powerpoint/2010/main" val="356652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ctrTitle"/>
          </p:nvPr>
        </p:nvSpPr>
        <p:spPr>
          <a:xfrm>
            <a:off x="1440008" y="4960137"/>
            <a:ext cx="6789592" cy="1463040"/>
          </a:xfrm>
        </p:spPr>
        <p:txBody>
          <a:bodyPr anchor="ctr">
            <a:normAutofit/>
          </a:bodyPr>
          <a:lstStyle>
            <a:lvl1pPr algn="r">
              <a:defRPr sz="4000" spc="100" baseline="0">
                <a:solidFill>
                  <a:schemeClr val="tx1">
                    <a:lumMod val="90000"/>
                    <a:lumOff val="10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551315"/>
          </a:xfrm>
        </p:spPr>
        <p:txBody>
          <a:bodyPr lIns="91440" rIns="91440" anchor="ctr">
            <a:normAutofit/>
          </a:bodyPr>
          <a:lstStyle>
            <a:lvl1pPr marL="0" indent="0" algn="l">
              <a:lnSpc>
                <a:spcPct val="100000"/>
              </a:lnSpc>
              <a:spcBef>
                <a:spcPts val="0"/>
              </a:spcBef>
              <a:buNone/>
              <a:defRPr sz="1800" baseline="0">
                <a:solidFill>
                  <a:schemeClr val="bg1">
                    <a:lumMod val="5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a:xfrm>
            <a:off x="1440008" y="6470704"/>
            <a:ext cx="2154142" cy="274320"/>
          </a:xfrm>
        </p:spPr>
        <p:txBody>
          <a:bodyPr/>
          <a:lstStyle>
            <a:lvl1pPr algn="l">
              <a:defRPr baseline="0">
                <a:solidFill>
                  <a:schemeClr val="bg1">
                    <a:lumMod val="65000"/>
                  </a:schemeClr>
                </a:solidFill>
              </a:defRPr>
            </a:lvl1pPr>
          </a:lstStyle>
          <a:p>
            <a:fld id="{37E48191-2F8F-471A-B424-0389FA895362}" type="datetimeFigureOut">
              <a:rPr lang="en-US" smtClean="0"/>
              <a:pPr/>
              <a:t>2/6/2020</a:t>
            </a:fld>
            <a:endParaRPr lang="en-US" dirty="0"/>
          </a:p>
        </p:txBody>
      </p:sp>
      <p:sp>
        <p:nvSpPr>
          <p:cNvPr id="5" name="Footer Placeholder 4"/>
          <p:cNvSpPr>
            <a:spLocks noGrp="1"/>
          </p:cNvSpPr>
          <p:nvPr>
            <p:ph type="ftr" sz="quarter" idx="11"/>
          </p:nvPr>
        </p:nvSpPr>
        <p:spPr/>
        <p:txBody>
          <a:bodyPr/>
          <a:lstStyle>
            <a:lvl1pPr>
              <a:defRPr baseline="0">
                <a:solidFill>
                  <a:schemeClr val="bg1">
                    <a:lumMod val="65000"/>
                  </a:schemeClr>
                </a:solidFill>
              </a:defRPr>
            </a:lvl1pPr>
          </a:lstStyle>
          <a:p>
            <a:r>
              <a:rPr lang="en-US" dirty="0"/>
              <a:t>MONTANA OFFICE OF PUBLIC INSTRUCTION</a:t>
            </a:r>
          </a:p>
        </p:txBody>
      </p:sp>
      <p:sp>
        <p:nvSpPr>
          <p:cNvPr id="6" name="Slide Number Placeholder 5"/>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cxnSp>
        <p:nvCxnSpPr>
          <p:cNvPr id="8" name="Straight Connector 7"/>
          <p:cNvCxnSpPr/>
          <p:nvPr/>
        </p:nvCxnSpPr>
        <p:spPr>
          <a:xfrm flipV="1">
            <a:off x="8386842" y="5264106"/>
            <a:ext cx="0" cy="91440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p:cNvSpPr/>
          <p:nvPr userDrawn="1"/>
        </p:nvSpPr>
        <p:spPr>
          <a:xfrm>
            <a:off x="0" y="0"/>
            <a:ext cx="12192000" cy="4572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78842"/>
            <a:ext cx="1069299" cy="1066182"/>
          </a:xfrm>
          <a:prstGeom prst="rect">
            <a:avLst/>
          </a:prstGeom>
        </p:spPr>
      </p:pic>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48073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78128" y="585216"/>
            <a:ext cx="9720072" cy="1499616"/>
          </a:xfrm>
        </p:spPr>
        <p:txBody>
          <a:bodyPr/>
          <a:lstStyle/>
          <a:p>
            <a:r>
              <a:rPr lang="en-US"/>
              <a:t>Click to edit Master title style</a:t>
            </a:r>
            <a:endParaRPr lang="en-US" dirty="0"/>
          </a:p>
        </p:txBody>
      </p:sp>
      <p:sp>
        <p:nvSpPr>
          <p:cNvPr id="3" name="Content Placeholder 2"/>
          <p:cNvSpPr>
            <a:spLocks noGrp="1"/>
          </p:cNvSpPr>
          <p:nvPr>
            <p:ph idx="1"/>
          </p:nvPr>
        </p:nvSpPr>
        <p:spPr>
          <a:xfrm>
            <a:off x="1278128" y="2286000"/>
            <a:ext cx="9720071" cy="4023360"/>
          </a:xfrm>
        </p:spPr>
        <p:txBody>
          <a:bodyPr/>
          <a:lstStyle>
            <a:lvl2pPr marL="265176" indent="-137160">
              <a:buClr>
                <a:schemeClr val="bg1">
                  <a:lumMod val="50000"/>
                </a:schemeClr>
              </a:buClr>
              <a:buFont typeface="Arial" charset="0"/>
              <a:buChar char="•"/>
              <a:defRPr/>
            </a:lvl2pPr>
            <a:lvl3pPr marL="448056" indent="-137160">
              <a:buClr>
                <a:schemeClr val="bg1">
                  <a:lumMod val="50000"/>
                </a:schemeClr>
              </a:buClr>
              <a:buFont typeface="Arial" charset="0"/>
              <a:buChar char="•"/>
              <a:defRPr/>
            </a:lvl3pPr>
            <a:lvl4pPr marL="594360" indent="-137160">
              <a:buClr>
                <a:schemeClr val="bg1">
                  <a:lumMod val="50000"/>
                </a:schemeClr>
              </a:buClr>
              <a:buFont typeface="Wingdings" charset="2"/>
              <a:buChar char="§"/>
              <a:defRPr/>
            </a:lvl4pPr>
            <a:lvl5pPr marL="777240" indent="-137160">
              <a:buClr>
                <a:schemeClr val="bg1">
                  <a:lumMod val="50000"/>
                </a:schemeClr>
              </a:buClr>
              <a:buFont typeface="Courier New" charset="0"/>
              <a:buChar char="o"/>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278128" y="6470704"/>
            <a:ext cx="2154142" cy="274320"/>
          </a:xfrm>
        </p:spPr>
        <p:txBody>
          <a:bodyPr/>
          <a:lstStyle>
            <a:lvl1pPr>
              <a:defRPr baseline="0">
                <a:solidFill>
                  <a:schemeClr val="bg1">
                    <a:lumMod val="65000"/>
                  </a:schemeClr>
                </a:solidFill>
              </a:defRPr>
            </a:lvl1pPr>
          </a:lstStyle>
          <a:p>
            <a:fld id="{37E48191-2F8F-471A-B424-0389FA895362}" type="datetimeFigureOut">
              <a:rPr lang="en-US" smtClean="0"/>
              <a:pPr/>
              <a:t>2/6/2020</a:t>
            </a:fld>
            <a:endParaRPr lang="en-US" dirty="0"/>
          </a:p>
        </p:txBody>
      </p:sp>
      <p:sp>
        <p:nvSpPr>
          <p:cNvPr id="5" name="Footer Placeholder 4"/>
          <p:cNvSpPr>
            <a:spLocks noGrp="1"/>
          </p:cNvSpPr>
          <p:nvPr>
            <p:ph type="ftr" sz="quarter" idx="11"/>
          </p:nvPr>
        </p:nvSpPr>
        <p:spPr/>
        <p:txBody>
          <a:bodyPr/>
          <a:lstStyle>
            <a:lvl1pPr>
              <a:defRPr baseline="0">
                <a:solidFill>
                  <a:schemeClr val="bg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339931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lvl2pPr marL="265176" indent="-137160">
              <a:buClr>
                <a:schemeClr val="bg1">
                  <a:lumMod val="50000"/>
                </a:schemeClr>
              </a:buClr>
              <a:buFont typeface="Arial" charset="0"/>
              <a:buChar char="•"/>
              <a:defRPr/>
            </a:lvl2pPr>
            <a:lvl3pPr marL="448056" indent="-137160">
              <a:buClr>
                <a:schemeClr val="bg1">
                  <a:lumMod val="50000"/>
                </a:schemeClr>
              </a:buClr>
              <a:buFont typeface="Arial" charset="0"/>
              <a:buChar char="•"/>
              <a:defRPr/>
            </a:lvl3pPr>
            <a:lvl4pPr marL="594360" indent="-137160">
              <a:buClr>
                <a:schemeClr val="bg1">
                  <a:lumMod val="50000"/>
                </a:schemeClr>
              </a:buClr>
              <a:buFont typeface="Arial" charset="0"/>
              <a:buChar char="•"/>
              <a:defRPr/>
            </a:lvl4pPr>
            <a:lvl5pPr marL="777240" indent="-137160">
              <a:buClr>
                <a:schemeClr val="bg1">
                  <a:lumMod val="50000"/>
                </a:schemeClr>
              </a:buClr>
              <a:buFont typeface="Arial" charset="0"/>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lvl2pPr marL="265176" indent="-137160">
              <a:buClr>
                <a:schemeClr val="bg1">
                  <a:lumMod val="50000"/>
                </a:schemeClr>
              </a:buClr>
              <a:buFont typeface="Arial" charset="0"/>
              <a:buChar char="•"/>
              <a:defRPr/>
            </a:lvl2pPr>
            <a:lvl3pPr marL="448056" indent="-137160">
              <a:buClr>
                <a:schemeClr val="bg1">
                  <a:lumMod val="50000"/>
                </a:schemeClr>
              </a:buClr>
              <a:buFont typeface="Arial" charset="0"/>
              <a:buChar char="•"/>
              <a:defRPr/>
            </a:lvl3pPr>
            <a:lvl4pPr marL="594360" indent="-137160">
              <a:buClr>
                <a:schemeClr val="bg1">
                  <a:lumMod val="50000"/>
                </a:schemeClr>
              </a:buClr>
              <a:buFont typeface="Arial" charset="0"/>
              <a:buChar char="•"/>
              <a:defRPr/>
            </a:lvl4pPr>
            <a:lvl5pPr marL="777240" indent="-137160">
              <a:buClr>
                <a:schemeClr val="bg1">
                  <a:lumMod val="50000"/>
                </a:schemeClr>
              </a:buClr>
              <a:buFont typeface="Arial" charset="0"/>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baseline="0">
                <a:solidFill>
                  <a:schemeClr val="bg1">
                    <a:lumMod val="65000"/>
                  </a:schemeClr>
                </a:solidFill>
              </a:defRPr>
            </a:lvl1pPr>
          </a:lstStyle>
          <a:p>
            <a:fld id="{37E48191-2F8F-471A-B424-0389FA895362}" type="datetimeFigureOut">
              <a:rPr lang="en-US" smtClean="0"/>
              <a:pPr/>
              <a:t>2/6/2020</a:t>
            </a:fld>
            <a:endParaRPr lang="en-US" dirty="0"/>
          </a:p>
        </p:txBody>
      </p:sp>
      <p:sp>
        <p:nvSpPr>
          <p:cNvPr id="6" name="Footer Placeholder 5"/>
          <p:cNvSpPr>
            <a:spLocks noGrp="1"/>
          </p:cNvSpPr>
          <p:nvPr>
            <p:ph type="ftr" sz="quarter" idx="11"/>
          </p:nvPr>
        </p:nvSpPr>
        <p:spPr/>
        <p:txBody>
          <a:bodyPr/>
          <a:lstStyle>
            <a:lvl1pPr>
              <a:defRPr baseline="0">
                <a:solidFill>
                  <a:schemeClr val="bg1">
                    <a:lumMod val="6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1302465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tx1">
                    <a:lumMod val="90000"/>
                    <a:lumOff val="10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lvl2pPr marL="265176" indent="-137160">
              <a:buClr>
                <a:schemeClr val="bg1">
                  <a:lumMod val="50000"/>
                </a:schemeClr>
              </a:buClr>
              <a:buFont typeface="Wingdings" charset="2"/>
              <a:buChar char="§"/>
              <a:defRPr/>
            </a:lvl2pPr>
            <a:lvl3pPr marL="448056" indent="-137160">
              <a:buClr>
                <a:schemeClr val="bg1">
                  <a:lumMod val="50000"/>
                </a:schemeClr>
              </a:buClr>
              <a:buFont typeface="Wingdings" charset="2"/>
              <a:buChar char="§"/>
              <a:defRPr/>
            </a:lvl3pPr>
            <a:lvl4pPr marL="594360" indent="-137160">
              <a:buClr>
                <a:schemeClr val="bg1">
                  <a:lumMod val="50000"/>
                </a:schemeClr>
              </a:buClr>
              <a:buFont typeface="Wingdings" charset="2"/>
              <a:buChar char="§"/>
              <a:defRPr/>
            </a:lvl4pPr>
            <a:lvl5pPr marL="777240" indent="-137160">
              <a:buClr>
                <a:schemeClr val="bg1">
                  <a:lumMod val="50000"/>
                </a:schemeClr>
              </a:buClr>
              <a:buFont typeface="Wingdings" charset="2"/>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tx1">
                    <a:lumMod val="90000"/>
                    <a:lumOff val="10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lvl2pPr marL="265176" indent="-137160">
              <a:buClr>
                <a:schemeClr val="bg1">
                  <a:lumMod val="50000"/>
                </a:schemeClr>
              </a:buClr>
              <a:buFont typeface="Wingdings" charset="2"/>
              <a:buChar char="§"/>
              <a:defRPr/>
            </a:lvl2pPr>
            <a:lvl3pPr marL="448056" indent="-137160">
              <a:buClr>
                <a:schemeClr val="bg1">
                  <a:lumMod val="50000"/>
                </a:schemeClr>
              </a:buClr>
              <a:buFont typeface="Wingdings" charset="2"/>
              <a:buChar char="§"/>
              <a:defRPr/>
            </a:lvl3pPr>
            <a:lvl4pPr marL="594360" indent="-137160">
              <a:buClr>
                <a:schemeClr val="bg1">
                  <a:lumMod val="50000"/>
                </a:schemeClr>
              </a:buClr>
              <a:buFont typeface="Wingdings" charset="2"/>
              <a:buChar char="§"/>
              <a:defRPr/>
            </a:lvl4pPr>
            <a:lvl5pPr marL="777240" indent="-137160">
              <a:buClr>
                <a:schemeClr val="bg1">
                  <a:lumMod val="50000"/>
                </a:schemeClr>
              </a:buClr>
              <a:buFont typeface="Wingdings" charset="2"/>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lvl1pPr>
              <a:defRPr baseline="0">
                <a:solidFill>
                  <a:schemeClr val="bg1">
                    <a:lumMod val="65000"/>
                  </a:schemeClr>
                </a:solidFill>
              </a:defRPr>
            </a:lvl1pPr>
          </a:lstStyle>
          <a:p>
            <a:fld id="{37E48191-2F8F-471A-B424-0389FA895362}" type="datetimeFigureOut">
              <a:rPr lang="en-US" smtClean="0"/>
              <a:pPr/>
              <a:t>2/6/2020</a:t>
            </a:fld>
            <a:endParaRPr lang="en-US" dirty="0"/>
          </a:p>
        </p:txBody>
      </p:sp>
      <p:sp>
        <p:nvSpPr>
          <p:cNvPr id="8" name="Footer Placeholder 7"/>
          <p:cNvSpPr>
            <a:spLocks noGrp="1"/>
          </p:cNvSpPr>
          <p:nvPr>
            <p:ph type="ftr" sz="quarter" idx="11"/>
          </p:nvPr>
        </p:nvSpPr>
        <p:spPr/>
        <p:txBody>
          <a:bodyPr/>
          <a:lstStyle>
            <a:lvl1pPr>
              <a:defRPr baseline="0">
                <a:solidFill>
                  <a:schemeClr val="bg1">
                    <a:lumMod val="65000"/>
                  </a:schemeClr>
                </a:solidFill>
              </a:defRPr>
            </a:lvl1pPr>
          </a:lstStyle>
          <a:p>
            <a:endParaRPr lang="en-US" dirty="0"/>
          </a:p>
        </p:txBody>
      </p:sp>
      <p:sp>
        <p:nvSpPr>
          <p:cNvPr id="9" name="Slide Number Placeholder 8"/>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325876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baseline="0">
                <a:solidFill>
                  <a:schemeClr val="bg1">
                    <a:lumMod val="65000"/>
                  </a:schemeClr>
                </a:solidFill>
              </a:defRPr>
            </a:lvl1pPr>
          </a:lstStyle>
          <a:p>
            <a:fld id="{37E48191-2F8F-471A-B424-0389FA895362}" type="datetimeFigureOut">
              <a:rPr lang="en-US" smtClean="0"/>
              <a:pPr/>
              <a:t>2/6/2020</a:t>
            </a:fld>
            <a:endParaRPr lang="en-US" dirty="0"/>
          </a:p>
        </p:txBody>
      </p:sp>
      <p:sp>
        <p:nvSpPr>
          <p:cNvPr id="4" name="Footer Placeholder 3"/>
          <p:cNvSpPr>
            <a:spLocks noGrp="1"/>
          </p:cNvSpPr>
          <p:nvPr>
            <p:ph type="ftr" sz="quarter" idx="11"/>
          </p:nvPr>
        </p:nvSpPr>
        <p:spPr/>
        <p:txBody>
          <a:bodyPr/>
          <a:lstStyle>
            <a:lvl1pPr>
              <a:defRPr baseline="0">
                <a:solidFill>
                  <a:schemeClr val="bg1">
                    <a:lumMod val="65000"/>
                  </a:schemeClr>
                </a:solidFill>
              </a:defRPr>
            </a:lvl1pPr>
          </a:lstStyle>
          <a:p>
            <a:endParaRPr lang="en-US" dirty="0"/>
          </a:p>
        </p:txBody>
      </p:sp>
      <p:sp>
        <p:nvSpPr>
          <p:cNvPr id="5" name="Slide Number Placeholder 4"/>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3824257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baseline="0">
                <a:solidFill>
                  <a:schemeClr val="bg1">
                    <a:lumMod val="65000"/>
                  </a:schemeClr>
                </a:solidFill>
              </a:defRPr>
            </a:lvl1pPr>
          </a:lstStyle>
          <a:p>
            <a:fld id="{37E48191-2F8F-471A-B424-0389FA895362}" type="datetimeFigureOut">
              <a:rPr lang="en-US" smtClean="0"/>
              <a:pPr/>
              <a:t>2/6/2020</a:t>
            </a:fld>
            <a:endParaRPr lang="en-US" dirty="0"/>
          </a:p>
        </p:txBody>
      </p:sp>
      <p:sp>
        <p:nvSpPr>
          <p:cNvPr id="3" name="Footer Placeholder 2"/>
          <p:cNvSpPr>
            <a:spLocks noGrp="1"/>
          </p:cNvSpPr>
          <p:nvPr>
            <p:ph type="ftr" sz="quarter" idx="11"/>
          </p:nvPr>
        </p:nvSpPr>
        <p:spPr/>
        <p:txBody>
          <a:bodyPr/>
          <a:lstStyle>
            <a:lvl1pPr>
              <a:defRPr baseline="0">
                <a:solidFill>
                  <a:schemeClr val="bg1">
                    <a:lumMod val="65000"/>
                  </a:schemeClr>
                </a:solidFill>
              </a:defRPr>
            </a:lvl1pPr>
          </a:lstStyle>
          <a:p>
            <a:endParaRPr lang="en-US" dirty="0"/>
          </a:p>
        </p:txBody>
      </p:sp>
      <p:sp>
        <p:nvSpPr>
          <p:cNvPr id="4" name="Slide Number Placeholder 3"/>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78842"/>
            <a:ext cx="1069299" cy="1066182"/>
          </a:xfrm>
          <a:prstGeom prst="rect">
            <a:avLst/>
          </a:prstGeom>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3088291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buClr>
                <a:schemeClr val="bg1">
                  <a:lumMod val="50000"/>
                </a:schemeClr>
              </a:buClr>
              <a:defRPr sz="2000"/>
            </a:lvl2pPr>
            <a:lvl3pPr>
              <a:buClr>
                <a:schemeClr val="bg1">
                  <a:lumMod val="50000"/>
                </a:schemeClr>
              </a:buClr>
              <a:defRPr sz="1600"/>
            </a:lvl3pPr>
            <a:lvl4pPr>
              <a:buClr>
                <a:schemeClr val="bg1">
                  <a:lumMod val="50000"/>
                </a:schemeClr>
              </a:buClr>
              <a:defRPr sz="1600"/>
            </a:lvl4pPr>
            <a:lvl5pPr>
              <a:buClr>
                <a:schemeClr val="bg1">
                  <a:lumMod val="50000"/>
                </a:schemeClr>
              </a:buCl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baseline="0">
                <a:solidFill>
                  <a:schemeClr val="bg1">
                    <a:lumMod val="65000"/>
                  </a:schemeClr>
                </a:solidFill>
              </a:defRPr>
            </a:lvl1pPr>
          </a:lstStyle>
          <a:p>
            <a:fld id="{37E48191-2F8F-471A-B424-0389FA895362}" type="datetimeFigureOut">
              <a:rPr lang="en-US" smtClean="0"/>
              <a:pPr/>
              <a:t>2/6/2020</a:t>
            </a:fld>
            <a:endParaRPr lang="en-US" dirty="0"/>
          </a:p>
        </p:txBody>
      </p:sp>
      <p:sp>
        <p:nvSpPr>
          <p:cNvPr id="6" name="Footer Placeholder 5"/>
          <p:cNvSpPr>
            <a:spLocks noGrp="1"/>
          </p:cNvSpPr>
          <p:nvPr>
            <p:ph type="ftr" sz="quarter" idx="11"/>
          </p:nvPr>
        </p:nvSpPr>
        <p:spPr/>
        <p:txBody>
          <a:bodyPr/>
          <a:lstStyle>
            <a:lvl1pPr>
              <a:defRPr baseline="0">
                <a:solidFill>
                  <a:schemeClr val="bg1">
                    <a:lumMod val="6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2695681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62544" y="4960138"/>
            <a:ext cx="6567055"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6">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78842"/>
            <a:ext cx="1069299" cy="1066182"/>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
        <p:nvSpPr>
          <p:cNvPr id="12" name="Date Placeholder 4"/>
          <p:cNvSpPr>
            <a:spLocks noGrp="1"/>
          </p:cNvSpPr>
          <p:nvPr>
            <p:ph type="dt" sz="half" idx="10"/>
          </p:nvPr>
        </p:nvSpPr>
        <p:spPr>
          <a:xfrm>
            <a:off x="1151128" y="6470704"/>
            <a:ext cx="2154142" cy="274320"/>
          </a:xfrm>
        </p:spPr>
        <p:txBody>
          <a:bodyPr/>
          <a:lstStyle>
            <a:lvl1pPr>
              <a:defRPr baseline="0">
                <a:solidFill>
                  <a:schemeClr val="bg1">
                    <a:lumMod val="65000"/>
                  </a:schemeClr>
                </a:solidFill>
              </a:defRPr>
            </a:lvl1pPr>
          </a:lstStyle>
          <a:p>
            <a:fld id="{37E48191-2F8F-471A-B424-0389FA895362}" type="datetimeFigureOut">
              <a:rPr lang="en-US" smtClean="0"/>
              <a:pPr/>
              <a:t>2/6/2020</a:t>
            </a:fld>
            <a:endParaRPr lang="en-US" dirty="0"/>
          </a:p>
        </p:txBody>
      </p:sp>
      <p:sp>
        <p:nvSpPr>
          <p:cNvPr id="13" name="Footer Placeholder 5"/>
          <p:cNvSpPr>
            <a:spLocks noGrp="1"/>
          </p:cNvSpPr>
          <p:nvPr>
            <p:ph type="ftr" sz="quarter" idx="11"/>
          </p:nvPr>
        </p:nvSpPr>
        <p:spPr>
          <a:xfrm>
            <a:off x="4842932" y="6470704"/>
            <a:ext cx="5901458" cy="274320"/>
          </a:xfrm>
        </p:spPr>
        <p:txBody>
          <a:bodyPr/>
          <a:lstStyle>
            <a:lvl1pPr>
              <a:defRPr baseline="0">
                <a:solidFill>
                  <a:schemeClr val="bg1">
                    <a:lumMod val="65000"/>
                  </a:schemeClr>
                </a:solidFill>
              </a:defRPr>
            </a:lvl1pPr>
          </a:lstStyle>
          <a:p>
            <a:endParaRPr lang="en-US" dirty="0"/>
          </a:p>
        </p:txBody>
      </p:sp>
      <p:sp>
        <p:nvSpPr>
          <p:cNvPr id="14" name="Slide Number Placeholder 6"/>
          <p:cNvSpPr>
            <a:spLocks noGrp="1"/>
          </p:cNvSpPr>
          <p:nvPr>
            <p:ph type="sldNum" sz="quarter" idx="12"/>
          </p:nvPr>
        </p:nvSpPr>
        <p:spPr>
          <a:xfrm>
            <a:off x="10837334" y="6470704"/>
            <a:ext cx="973666" cy="274320"/>
          </a:xfrm>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spTree>
    <p:extLst>
      <p:ext uri="{BB962C8B-B14F-4D97-AF65-F5344CB8AC3E}">
        <p14:creationId xmlns:p14="http://schemas.microsoft.com/office/powerpoint/2010/main" val="354426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51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51128" y="2286000"/>
            <a:ext cx="9720071"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51128" y="6470704"/>
            <a:ext cx="2154142" cy="274320"/>
          </a:xfrm>
          <a:prstGeom prst="rect">
            <a:avLst/>
          </a:prstGeom>
        </p:spPr>
        <p:txBody>
          <a:bodyPr vert="horz" lIns="91440" tIns="45720" rIns="91440" bIns="45720" rtlCol="0" anchor="ctr"/>
          <a:lstStyle>
            <a:lvl1pPr algn="l">
              <a:defRPr sz="1000" baseline="0">
                <a:solidFill>
                  <a:schemeClr val="bg1">
                    <a:lumMod val="65000"/>
                  </a:schemeClr>
                </a:solidFill>
                <a:latin typeface="+mj-lt"/>
              </a:defRPr>
            </a:lvl1pPr>
          </a:lstStyle>
          <a:p>
            <a:fld id="{37E48191-2F8F-471A-B424-0389FA895362}" type="datetimeFigureOut">
              <a:rPr lang="en-US" smtClean="0"/>
              <a:pPr/>
              <a:t>2/6/2020</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bg1">
                    <a:lumMod val="6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baseline="0">
                <a:solidFill>
                  <a:schemeClr val="bg1">
                    <a:lumMod val="65000"/>
                  </a:schemeClr>
                </a:solidFill>
                <a:latin typeface="+mj-lt"/>
              </a:defRPr>
            </a:lvl1pPr>
          </a:lstStyle>
          <a:p>
            <a:fld id="{6DE29766-7A0B-426A-9404-A109ABC8A25B}"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222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5678842"/>
            <a:ext cx="1069299" cy="1066182"/>
          </a:xfrm>
          <a:prstGeom prst="rect">
            <a:avLst/>
          </a:prstGeom>
        </p:spPr>
      </p:pic>
    </p:spTree>
    <p:extLst>
      <p:ext uri="{BB962C8B-B14F-4D97-AF65-F5344CB8AC3E}">
        <p14:creationId xmlns:p14="http://schemas.microsoft.com/office/powerpoint/2010/main" val="3132819372"/>
      </p:ext>
    </p:extLst>
  </p:cSld>
  <p:clrMap bg1="lt1" tx1="dk1" bg2="lt2" tx2="dk2" accent1="accent1" accent2="accent2" accent3="accent3" accent4="accent4" accent5="accent5" accent6="accent6" hlink="hlink" folHlink="folHlink"/>
  <p:sldLayoutIdLst>
    <p:sldLayoutId id="2147483723" r:id="rId1"/>
    <p:sldLayoutId id="2147483721" r:id="rId2"/>
    <p:sldLayoutId id="2147483722"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bg1">
            <a:lumMod val="50000"/>
          </a:schemeClr>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bg1">
            <a:lumMod val="50000"/>
          </a:schemeClr>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bg1">
            <a:lumMod val="50000"/>
          </a:schemeClr>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bg1">
            <a:lumMod val="50000"/>
          </a:schemeClr>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www.mus.edu/DualEnroll/"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www.mus.edu/mcp"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opi.mt.gov/Educators/Teaching-Learning/Career-Technical-Education-CTE"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hyperlink" Target="https://creativecommons.org/licenses/by-nc/3.0/" TargetMode="External"/><Relationship Id="rId4" Type="http://schemas.openxmlformats.org/officeDocument/2006/relationships/hyperlink" Target="http://cristinaskybox.blogspot.com/p/sites-for-educators.htm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dataportal.mt.gov/t/DLIReporting/views/Projections-withcareerclusters/Dashboard5?iframeSizedToWindow=true&amp;:embed=y&amp;:showAppBanner=false&amp;:display_count=no&amp;:showVizHome=no&amp;:origin=viz_share_link"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6.jpeg"/><Relationship Id="rId5" Type="http://schemas.openxmlformats.org/officeDocument/2006/relationships/hyperlink" Target="http://www.lmi.mt.gov/" TargetMode="External"/><Relationship Id="rId4" Type="http://schemas.openxmlformats.org/officeDocument/2006/relationships/hyperlink" Target="http://www.Lmi.mt.gov"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hyperlink" Target="https://creativecommons.org/licenses/by-nc-nd/3.0/" TargetMode="External"/><Relationship Id="rId4" Type="http://schemas.openxmlformats.org/officeDocument/2006/relationships/hyperlink" Target="https://www.hrbartender.com/2019/recruiting/top-soft-skills-employers/"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hyperlink" Target="http://flickr.com/photos/thompsonrivers/682503740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19251-5712-4315-9F82-EFA622F575B6}"/>
              </a:ext>
            </a:extLst>
          </p:cNvPr>
          <p:cNvSpPr>
            <a:spLocks noGrp="1"/>
          </p:cNvSpPr>
          <p:nvPr>
            <p:ph type="title"/>
          </p:nvPr>
        </p:nvSpPr>
        <p:spPr/>
        <p:txBody>
          <a:bodyPr/>
          <a:lstStyle/>
          <a:p>
            <a:r>
              <a:rPr lang="en-US" dirty="0" smtClean="0">
                <a:solidFill>
                  <a:srgbClr val="0070C0"/>
                </a:solidFill>
              </a:rPr>
              <a:t>ARE you Perkins v ready?</a:t>
            </a:r>
            <a:endParaRPr lang="en-US" dirty="0">
              <a:solidFill>
                <a:srgbClr val="0070C0"/>
              </a:solidFill>
            </a:endParaRPr>
          </a:p>
        </p:txBody>
      </p:sp>
      <p:sp>
        <p:nvSpPr>
          <p:cNvPr id="3" name="Content Placeholder 2">
            <a:extLst>
              <a:ext uri="{FF2B5EF4-FFF2-40B4-BE49-F238E27FC236}">
                <a16:creationId xmlns:a16="http://schemas.microsoft.com/office/drawing/2014/main" id="{47EA8760-C45B-4857-BE8D-94834C50371A}"/>
              </a:ext>
            </a:extLst>
          </p:cNvPr>
          <p:cNvSpPr>
            <a:spLocks noGrp="1"/>
          </p:cNvSpPr>
          <p:nvPr>
            <p:ph idx="1"/>
          </p:nvPr>
        </p:nvSpPr>
        <p:spPr/>
        <p:txBody>
          <a:bodyPr>
            <a:normAutofit/>
          </a:bodyPr>
          <a:lstStyle/>
          <a:p>
            <a:r>
              <a:rPr lang="en-US" sz="3200" dirty="0" smtClean="0"/>
              <a:t>Statewide Vision:</a:t>
            </a:r>
          </a:p>
          <a:p>
            <a:endParaRPr lang="en-US" sz="3200" dirty="0"/>
          </a:p>
          <a:p>
            <a:r>
              <a:rPr lang="en-US" sz="3200" dirty="0" smtClean="0"/>
              <a:t>“</a:t>
            </a:r>
            <a:r>
              <a:rPr lang="en-US" sz="3200" dirty="0"/>
              <a:t>Montana will implement Career and Technical Education to prepare educated, highly skilled and motivated individuals through pathway transitions and collaborative partnerships to meet workforce needs”. (Perkins V State Advisory Board 4/2019)</a:t>
            </a:r>
          </a:p>
        </p:txBody>
      </p:sp>
    </p:spTree>
    <p:extLst>
      <p:ext uri="{BB962C8B-B14F-4D97-AF65-F5344CB8AC3E}">
        <p14:creationId xmlns:p14="http://schemas.microsoft.com/office/powerpoint/2010/main" val="35514552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Dual enrollment</a:t>
            </a:r>
          </a:p>
        </p:txBody>
      </p:sp>
      <p:sp>
        <p:nvSpPr>
          <p:cNvPr id="3" name="Content Placeholder 2"/>
          <p:cNvSpPr>
            <a:spLocks noGrp="1"/>
          </p:cNvSpPr>
          <p:nvPr>
            <p:ph idx="1"/>
          </p:nvPr>
        </p:nvSpPr>
        <p:spPr/>
        <p:txBody>
          <a:bodyPr/>
          <a:lstStyle/>
          <a:p>
            <a:pPr marL="0" indent="0">
              <a:buNone/>
            </a:pPr>
            <a:endParaRPr lang="en-US" dirty="0"/>
          </a:p>
          <a:p>
            <a:r>
              <a:rPr lang="en-US" dirty="0"/>
              <a:t>How do teachers certify to teach CTE and/or academic courses?</a:t>
            </a:r>
          </a:p>
          <a:p>
            <a:r>
              <a:rPr lang="en-US" dirty="0"/>
              <a:t>How do I find available courses?</a:t>
            </a:r>
          </a:p>
          <a:p>
            <a:r>
              <a:rPr lang="en-US" dirty="0"/>
              <a:t>When do courses start/end?</a:t>
            </a:r>
          </a:p>
          <a:p>
            <a:r>
              <a:rPr lang="en-US" dirty="0"/>
              <a:t>Is there a placement test?</a:t>
            </a:r>
          </a:p>
          <a:p>
            <a:r>
              <a:rPr lang="en-US" dirty="0"/>
              <a:t>What is the current enrollment of DE students in MT?</a:t>
            </a:r>
          </a:p>
          <a:p>
            <a:r>
              <a:rPr lang="en-US" dirty="0"/>
              <a:t>More info on DE </a:t>
            </a:r>
            <a:r>
              <a:rPr lang="en-US" dirty="0">
                <a:hlinkClick r:id="rId3"/>
              </a:rPr>
              <a:t>https://www.mus.edu/DualEnroll/</a:t>
            </a:r>
            <a:endParaRPr lang="en-US" dirty="0"/>
          </a:p>
          <a:p>
            <a:endParaRPr lang="en-US" dirty="0"/>
          </a:p>
        </p:txBody>
      </p:sp>
    </p:spTree>
    <p:extLst>
      <p:ext uri="{BB962C8B-B14F-4D97-AF65-F5344CB8AC3E}">
        <p14:creationId xmlns:p14="http://schemas.microsoft.com/office/powerpoint/2010/main" val="9627807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a:t>
            </a:r>
            <a:endParaRPr lang="en-US" dirty="0"/>
          </a:p>
        </p:txBody>
      </p:sp>
      <p:sp>
        <p:nvSpPr>
          <p:cNvPr id="3" name="Content Placeholder 2"/>
          <p:cNvSpPr>
            <a:spLocks noGrp="1"/>
          </p:cNvSpPr>
          <p:nvPr>
            <p:ph idx="1"/>
          </p:nvPr>
        </p:nvSpPr>
        <p:spPr/>
        <p:txBody>
          <a:bodyPr/>
          <a:lstStyle/>
          <a:p>
            <a:r>
              <a:rPr lang="en-US" dirty="0" smtClean="0"/>
              <a:t>Please keep in mind that the CTE concentrator definition has changed.</a:t>
            </a:r>
          </a:p>
          <a:p>
            <a:r>
              <a:rPr lang="en-US" dirty="0" smtClean="0"/>
              <a:t>A concentrator used to be a student who enrolled in 6 semesters, or 3 credits of CTE coursework and you could report students as a “blended concentrator”.  We also had broad categories within the CTE teacher’s licensure category: Ag, Bus, FCS, Health, Trades.</a:t>
            </a:r>
          </a:p>
          <a:p>
            <a:endParaRPr lang="en-US" dirty="0"/>
          </a:p>
          <a:p>
            <a:r>
              <a:rPr lang="en-US" dirty="0" smtClean="0"/>
              <a:t>NEW definition of a CTE concentrator is a student enrolled in 4 (or more) semesters within the SAME Pathway.  Blended concentrators will NOT be allowed as this will need to be reported by one of the 16 approved Pathway areas.  </a:t>
            </a:r>
            <a:r>
              <a:rPr lang="en-US" dirty="0" smtClean="0">
                <a:hlinkClick r:id="rId2"/>
              </a:rPr>
              <a:t>www.mus.edu/mcp</a:t>
            </a:r>
            <a:r>
              <a:rPr lang="en-US" dirty="0" smtClean="0"/>
              <a:t> Scroll to second page when site opens and it shows all 16 areas. </a:t>
            </a:r>
            <a:endParaRPr lang="en-US" dirty="0"/>
          </a:p>
        </p:txBody>
      </p:sp>
    </p:spTree>
    <p:extLst>
      <p:ext uri="{BB962C8B-B14F-4D97-AF65-F5344CB8AC3E}">
        <p14:creationId xmlns:p14="http://schemas.microsoft.com/office/powerpoint/2010/main" val="4166654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Comprehensive local needs assessment</a:t>
            </a:r>
          </a:p>
        </p:txBody>
      </p:sp>
      <p:pic>
        <p:nvPicPr>
          <p:cNvPr id="5" name="Content Placeholder 4" descr="Collaboration in Google Apps - Learning Architects"/>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922338" y="2378075"/>
            <a:ext cx="4754562" cy="2619374"/>
          </a:xfrm>
        </p:spPr>
      </p:pic>
      <p:sp>
        <p:nvSpPr>
          <p:cNvPr id="4" name="Content Placeholder 3"/>
          <p:cNvSpPr>
            <a:spLocks noGrp="1"/>
          </p:cNvSpPr>
          <p:nvPr>
            <p:ph sz="half" idx="2"/>
          </p:nvPr>
        </p:nvSpPr>
        <p:spPr/>
        <p:txBody>
          <a:bodyPr/>
          <a:lstStyle/>
          <a:p>
            <a:r>
              <a:rPr lang="en-US" dirty="0"/>
              <a:t>Don’t we already do this through ESSA?</a:t>
            </a:r>
          </a:p>
          <a:p>
            <a:r>
              <a:rPr lang="en-US" dirty="0"/>
              <a:t>Is it by CTE program or school-wide?</a:t>
            </a:r>
          </a:p>
          <a:p>
            <a:r>
              <a:rPr lang="en-US" dirty="0"/>
              <a:t>Who needs to be involved?</a:t>
            </a:r>
          </a:p>
          <a:p>
            <a:r>
              <a:rPr lang="en-US" dirty="0"/>
              <a:t>How do I access disaggregated data?</a:t>
            </a:r>
          </a:p>
        </p:txBody>
      </p:sp>
    </p:spTree>
    <p:extLst>
      <p:ext uri="{BB962C8B-B14F-4D97-AF65-F5344CB8AC3E}">
        <p14:creationId xmlns:p14="http://schemas.microsoft.com/office/powerpoint/2010/main" val="15631222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8B7A6-09C0-4F53-8F5C-6B6F2FE3863A}"/>
              </a:ext>
            </a:extLst>
          </p:cNvPr>
          <p:cNvSpPr>
            <a:spLocks noGrp="1"/>
          </p:cNvSpPr>
          <p:nvPr>
            <p:ph type="title"/>
          </p:nvPr>
        </p:nvSpPr>
        <p:spPr>
          <a:xfrm>
            <a:off x="1151128" y="585216"/>
            <a:ext cx="9720072" cy="5091684"/>
          </a:xfrm>
        </p:spPr>
        <p:txBody>
          <a:bodyPr/>
          <a:lstStyle/>
          <a:p>
            <a:pPr algn="ctr"/>
            <a:r>
              <a:rPr lang="en-US" dirty="0"/>
              <a:t>  </a:t>
            </a:r>
            <a:r>
              <a:rPr lang="en-US" dirty="0" smtClean="0"/>
              <a:t>Questions</a:t>
            </a:r>
            <a:br>
              <a:rPr lang="en-US" dirty="0" smtClean="0"/>
            </a:br>
            <a:r>
              <a:rPr lang="en-US" dirty="0"/>
              <a:t/>
            </a:r>
            <a:br>
              <a:rPr lang="en-US" dirty="0"/>
            </a:br>
            <a:r>
              <a:rPr lang="en-US" sz="1400" dirty="0">
                <a:hlinkClick r:id="rId3"/>
              </a:rPr>
              <a:t>http://</a:t>
            </a:r>
            <a:r>
              <a:rPr lang="en-US" sz="1400" dirty="0" smtClean="0">
                <a:hlinkClick r:id="rId3"/>
              </a:rPr>
              <a:t>opi.mt.gov/Educators/Teaching-Learning/Career-Technical-Education-CTE</a:t>
            </a:r>
            <a:r>
              <a:rPr lang="en-US" sz="1400" dirty="0" smtClean="0"/>
              <a:t/>
            </a:r>
            <a:br>
              <a:rPr lang="en-US" sz="1400" dirty="0" smtClean="0"/>
            </a:br>
            <a:r>
              <a:rPr lang="en-US" sz="1400" dirty="0" smtClean="0"/>
              <a:t/>
            </a:r>
            <a:br>
              <a:rPr lang="en-US" sz="1400" dirty="0" smtClean="0"/>
            </a:br>
            <a:r>
              <a:rPr lang="en-US" sz="1400" dirty="0" smtClean="0"/>
              <a:t>Once you land on this page you need to scroll down to bottom right Gold bar: Perkins V</a:t>
            </a:r>
            <a:r>
              <a:rPr lang="en-US" dirty="0"/>
              <a:t/>
            </a:r>
            <a:br>
              <a:rPr lang="en-US" dirty="0"/>
            </a:br>
            <a:r>
              <a:rPr lang="en-US" dirty="0"/>
              <a:t/>
            </a:r>
            <a:br>
              <a:rPr lang="en-US" dirty="0"/>
            </a:br>
            <a:r>
              <a:rPr lang="en-US" i="1" dirty="0">
                <a:solidFill>
                  <a:srgbClr val="FF0000"/>
                </a:solidFill>
              </a:rPr>
              <a:t>Thank  you!</a:t>
            </a:r>
            <a:endParaRPr lang="en-US" dirty="0"/>
          </a:p>
        </p:txBody>
      </p:sp>
    </p:spTree>
    <p:extLst>
      <p:ext uri="{BB962C8B-B14F-4D97-AF65-F5344CB8AC3E}">
        <p14:creationId xmlns:p14="http://schemas.microsoft.com/office/powerpoint/2010/main" val="23305288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0" y="1943100"/>
            <a:ext cx="9994899" cy="4165092"/>
          </a:xfrm>
        </p:spPr>
        <p:txBody>
          <a:bodyPr>
            <a:normAutofit/>
          </a:bodyPr>
          <a:lstStyle/>
          <a:p>
            <a:r>
              <a:rPr lang="en-US" sz="3600" dirty="0" smtClean="0">
                <a:solidFill>
                  <a:schemeClr val="accent3">
                    <a:lumMod val="60000"/>
                    <a:lumOff val="40000"/>
                  </a:schemeClr>
                </a:solidFill>
                <a:latin typeface="Arial" panose="020B0604020202020204" pitchFamily="34" charset="0"/>
                <a:cs typeface="Arial" panose="020B0604020202020204" pitchFamily="34" charset="0"/>
              </a:rPr>
              <a:t>Rigorous </a:t>
            </a:r>
            <a:r>
              <a:rPr lang="en-US" sz="3600" dirty="0">
                <a:solidFill>
                  <a:schemeClr val="accent3">
                    <a:lumMod val="60000"/>
                    <a:lumOff val="40000"/>
                  </a:schemeClr>
                </a:solidFill>
                <a:latin typeface="Arial" panose="020B0604020202020204" pitchFamily="34" charset="0"/>
                <a:cs typeface="Arial" panose="020B0604020202020204" pitchFamily="34" charset="0"/>
              </a:rPr>
              <a:t>Pathways Aligned to MT Workforce</a:t>
            </a:r>
          </a:p>
          <a:p>
            <a:r>
              <a:rPr lang="en-US" sz="3600" dirty="0">
                <a:solidFill>
                  <a:srgbClr val="00B050"/>
                </a:solidFill>
                <a:latin typeface="Arial" panose="020B0604020202020204" pitchFamily="34" charset="0"/>
                <a:cs typeface="Arial" panose="020B0604020202020204" pitchFamily="34" charset="0"/>
              </a:rPr>
              <a:t>Work-based Learning</a:t>
            </a:r>
          </a:p>
          <a:p>
            <a:r>
              <a:rPr lang="en-US" sz="3600" dirty="0">
                <a:solidFill>
                  <a:srgbClr val="FFC000"/>
                </a:solidFill>
                <a:latin typeface="Arial" panose="020B0604020202020204" pitchFamily="34" charset="0"/>
                <a:cs typeface="Arial" panose="020B0604020202020204" pitchFamily="34" charset="0"/>
              </a:rPr>
              <a:t>Dual Enrollment</a:t>
            </a:r>
          </a:p>
          <a:p>
            <a:r>
              <a:rPr lang="en-US" sz="3600" dirty="0">
                <a:solidFill>
                  <a:srgbClr val="FF0000"/>
                </a:solidFill>
                <a:latin typeface="Arial" panose="020B0604020202020204" pitchFamily="34" charset="0"/>
                <a:cs typeface="Arial" panose="020B0604020202020204" pitchFamily="34" charset="0"/>
              </a:rPr>
              <a:t>Comprehensive Local Needs Assessment</a:t>
            </a:r>
          </a:p>
          <a:p>
            <a:r>
              <a:rPr lang="en-US" sz="3600" dirty="0">
                <a:solidFill>
                  <a:srgbClr val="7030A0"/>
                </a:solidFill>
                <a:latin typeface="Arial" panose="020B0604020202020204" pitchFamily="34" charset="0"/>
                <a:cs typeface="Arial" panose="020B0604020202020204" pitchFamily="34" charset="0"/>
              </a:rPr>
              <a:t>Data-driven Decision Making</a:t>
            </a:r>
          </a:p>
          <a:p>
            <a:r>
              <a:rPr lang="en-US" sz="3600" dirty="0">
                <a:latin typeface="Arial" panose="020B0604020202020204" pitchFamily="34" charset="0"/>
                <a:cs typeface="Arial" panose="020B0604020202020204" pitchFamily="34" charset="0"/>
              </a:rPr>
              <a:t>Continued Integration of Academics &amp; CTE </a:t>
            </a:r>
          </a:p>
        </p:txBody>
      </p:sp>
      <p:sp>
        <p:nvSpPr>
          <p:cNvPr id="4" name="Title 3"/>
          <p:cNvSpPr>
            <a:spLocks noGrp="1"/>
          </p:cNvSpPr>
          <p:nvPr>
            <p:ph type="title"/>
          </p:nvPr>
        </p:nvSpPr>
        <p:spPr/>
        <p:txBody>
          <a:bodyPr/>
          <a:lstStyle/>
          <a:p>
            <a:r>
              <a:rPr lang="en-US" dirty="0" smtClean="0"/>
              <a:t>ITEMS to cover:</a:t>
            </a:r>
            <a:endParaRPr lang="en-US" dirty="0"/>
          </a:p>
        </p:txBody>
      </p:sp>
    </p:spTree>
    <p:extLst>
      <p:ext uri="{BB962C8B-B14F-4D97-AF65-F5344CB8AC3E}">
        <p14:creationId xmlns:p14="http://schemas.microsoft.com/office/powerpoint/2010/main" val="28866984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Size, Scope &amp; Quality Defined</a:t>
            </a:r>
          </a:p>
        </p:txBody>
      </p:sp>
      <p:sp>
        <p:nvSpPr>
          <p:cNvPr id="3" name="Content Placeholder 2"/>
          <p:cNvSpPr>
            <a:spLocks noGrp="1"/>
          </p:cNvSpPr>
          <p:nvPr>
            <p:ph idx="1"/>
          </p:nvPr>
        </p:nvSpPr>
        <p:spPr>
          <a:xfrm>
            <a:off x="1278128" y="1952625"/>
            <a:ext cx="9720071" cy="4356735"/>
          </a:xfrm>
        </p:spPr>
        <p:txBody>
          <a:bodyPr>
            <a:noAutofit/>
          </a:bodyPr>
          <a:lstStyle/>
          <a:p>
            <a:r>
              <a:rPr lang="en-US" sz="2400" i="1" u="sng" dirty="0"/>
              <a:t>Size</a:t>
            </a:r>
          </a:p>
          <a:p>
            <a:pPr lvl="1"/>
            <a:r>
              <a:rPr lang="en-US" sz="2400" dirty="0"/>
              <a:t>Large districts (Class AA) must offer three (3) Montana Career Pathways (MCP) approved by program specialists</a:t>
            </a:r>
          </a:p>
          <a:p>
            <a:pPr lvl="1"/>
            <a:r>
              <a:rPr lang="en-US" sz="2400" dirty="0"/>
              <a:t>Medium districts (Class A/B must offer two (2) Montana Career Pathways…</a:t>
            </a:r>
          </a:p>
          <a:p>
            <a:pPr lvl="1"/>
            <a:r>
              <a:rPr lang="en-US" sz="2400" dirty="0"/>
              <a:t>Small districts (Class C) must offer one (1) Montana Career Pathway…</a:t>
            </a:r>
          </a:p>
          <a:p>
            <a:pPr lvl="1"/>
            <a:r>
              <a:rPr lang="en-US" sz="2400" dirty="0"/>
              <a:t>School districts may offer additional CTE programs beyond the required number of Pathways. If the program meets the requirements of state guidelines, it is eligible for funding </a:t>
            </a:r>
          </a:p>
          <a:p>
            <a:pPr lvl="1"/>
            <a:r>
              <a:rPr lang="en-US" sz="2400" dirty="0"/>
              <a:t>Postsecondary degree/career programs approved by the Montana BOR are eligible for Perkins funding</a:t>
            </a:r>
          </a:p>
        </p:txBody>
      </p:sp>
    </p:spTree>
    <p:extLst>
      <p:ext uri="{BB962C8B-B14F-4D97-AF65-F5344CB8AC3E}">
        <p14:creationId xmlns:p14="http://schemas.microsoft.com/office/powerpoint/2010/main" val="1515382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F3D6E-4C3F-464A-8E43-6708DCF3E429}"/>
              </a:ext>
            </a:extLst>
          </p:cNvPr>
          <p:cNvSpPr>
            <a:spLocks noGrp="1"/>
          </p:cNvSpPr>
          <p:nvPr>
            <p:ph type="title"/>
          </p:nvPr>
        </p:nvSpPr>
        <p:spPr/>
        <p:txBody>
          <a:bodyPr/>
          <a:lstStyle/>
          <a:p>
            <a:r>
              <a:rPr lang="en-US" dirty="0"/>
              <a:t>Size, scope &amp; qualiTy defined</a:t>
            </a:r>
          </a:p>
        </p:txBody>
      </p:sp>
      <p:sp>
        <p:nvSpPr>
          <p:cNvPr id="3" name="Content Placeholder 2">
            <a:extLst>
              <a:ext uri="{FF2B5EF4-FFF2-40B4-BE49-F238E27FC236}">
                <a16:creationId xmlns:a16="http://schemas.microsoft.com/office/drawing/2014/main" id="{DF4C3348-9F70-480B-B3A4-4F592B17E01F}"/>
              </a:ext>
            </a:extLst>
          </p:cNvPr>
          <p:cNvSpPr>
            <a:spLocks noGrp="1"/>
          </p:cNvSpPr>
          <p:nvPr>
            <p:ph idx="1"/>
          </p:nvPr>
        </p:nvSpPr>
        <p:spPr/>
        <p:txBody>
          <a:bodyPr/>
          <a:lstStyle/>
          <a:p>
            <a:r>
              <a:rPr lang="en-US" sz="2800" i="1" u="sng" dirty="0"/>
              <a:t>Scope</a:t>
            </a:r>
          </a:p>
          <a:p>
            <a:r>
              <a:rPr lang="en-US" sz="2800" dirty="0"/>
              <a:t>Indications of adequate scope include the requirements for a rigorous Montana Career Pathway (program of study), opportunities for dual credit, online CTE courses, work-based learning, career &amp; technical student organization(s), and/or industry recognized credential opportunities. </a:t>
            </a:r>
          </a:p>
          <a:p>
            <a:r>
              <a:rPr lang="en-US" sz="2800" dirty="0"/>
              <a:t>All Perkins funded programs must be aligned with business &amp; industry as validated by local business advisory committee.</a:t>
            </a:r>
            <a:endParaRPr lang="en-US" dirty="0"/>
          </a:p>
        </p:txBody>
      </p:sp>
    </p:spTree>
    <p:extLst>
      <p:ext uri="{BB962C8B-B14F-4D97-AF65-F5344CB8AC3E}">
        <p14:creationId xmlns:p14="http://schemas.microsoft.com/office/powerpoint/2010/main" val="22714661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882F2-6BF3-4052-B40B-BEEFE0055637}"/>
              </a:ext>
            </a:extLst>
          </p:cNvPr>
          <p:cNvSpPr>
            <a:spLocks noGrp="1"/>
          </p:cNvSpPr>
          <p:nvPr>
            <p:ph type="title"/>
          </p:nvPr>
        </p:nvSpPr>
        <p:spPr/>
        <p:txBody>
          <a:bodyPr/>
          <a:lstStyle/>
          <a:p>
            <a:r>
              <a:rPr lang="en-US" dirty="0"/>
              <a:t>Size, scope &amp; quality defined</a:t>
            </a:r>
          </a:p>
        </p:txBody>
      </p:sp>
      <p:sp>
        <p:nvSpPr>
          <p:cNvPr id="3" name="Content Placeholder 2">
            <a:extLst>
              <a:ext uri="{FF2B5EF4-FFF2-40B4-BE49-F238E27FC236}">
                <a16:creationId xmlns:a16="http://schemas.microsoft.com/office/drawing/2014/main" id="{766CB80D-0012-49F0-BC4D-C548376F39B4}"/>
              </a:ext>
            </a:extLst>
          </p:cNvPr>
          <p:cNvSpPr>
            <a:spLocks noGrp="1"/>
          </p:cNvSpPr>
          <p:nvPr>
            <p:ph sz="half" idx="1"/>
          </p:nvPr>
        </p:nvSpPr>
        <p:spPr/>
        <p:txBody>
          <a:bodyPr/>
          <a:lstStyle/>
          <a:p>
            <a:r>
              <a:rPr lang="en-US" u="sng" dirty="0"/>
              <a:t>Quality Programs</a:t>
            </a:r>
          </a:p>
          <a:p>
            <a:r>
              <a:rPr lang="en-US" dirty="0"/>
              <a:t>Eligible secondary districts have the minimum number of Montana Career Pathways as determined by their district size, and all CTE funded programs must comply with MT guidelines. </a:t>
            </a:r>
          </a:p>
        </p:txBody>
      </p:sp>
      <p:pic>
        <p:nvPicPr>
          <p:cNvPr id="6" name="Content Placeholder 5">
            <a:extLst>
              <a:ext uri="{FF2B5EF4-FFF2-40B4-BE49-F238E27FC236}">
                <a16:creationId xmlns:a16="http://schemas.microsoft.com/office/drawing/2014/main" id="{DE020510-5732-41F3-93FA-64D6E8EFD7D3}"/>
              </a:ext>
            </a:extLst>
          </p:cNvPr>
          <p:cNvPicPr>
            <a:picLocks noGrp="1" noChangeAspect="1"/>
          </p:cNvPicPr>
          <p:nvPr>
            <p:ph sz="half" idx="2"/>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6210300" y="1924050"/>
            <a:ext cx="5282935" cy="3444876"/>
          </a:xfrm>
        </p:spPr>
      </p:pic>
      <p:sp>
        <p:nvSpPr>
          <p:cNvPr id="7" name="TextBox 6">
            <a:extLst>
              <a:ext uri="{FF2B5EF4-FFF2-40B4-BE49-F238E27FC236}">
                <a16:creationId xmlns:a16="http://schemas.microsoft.com/office/drawing/2014/main" id="{56FCA784-2E96-4D38-BDDE-261CF12EBE2D}"/>
              </a:ext>
            </a:extLst>
          </p:cNvPr>
          <p:cNvSpPr txBox="1"/>
          <p:nvPr/>
        </p:nvSpPr>
        <p:spPr>
          <a:xfrm>
            <a:off x="6549165" y="5163806"/>
            <a:ext cx="2823436" cy="369332"/>
          </a:xfrm>
          <a:prstGeom prst="rect">
            <a:avLst/>
          </a:prstGeom>
          <a:noFill/>
        </p:spPr>
        <p:txBody>
          <a:bodyPr wrap="square" rtlCol="0">
            <a:spAutoFit/>
          </a:bodyPr>
          <a:lstStyle/>
          <a:p>
            <a:r>
              <a:rPr lang="en-US" sz="900">
                <a:hlinkClick r:id="rId4" tooltip="http://cristinaskybox.blogspot.com/p/sites-for-educators.html"/>
              </a:rPr>
              <a:t>This Photo</a:t>
            </a:r>
            <a:r>
              <a:rPr lang="en-US" sz="900"/>
              <a:t> by Unknown Author is licensed under </a:t>
            </a:r>
            <a:r>
              <a:rPr lang="en-US" sz="900">
                <a:hlinkClick r:id="rId5" tooltip="https://creativecommons.org/licenses/by-nc/3.0/"/>
              </a:rPr>
              <a:t>CC BY-NC</a:t>
            </a:r>
            <a:endParaRPr lang="en-US" sz="900"/>
          </a:p>
        </p:txBody>
      </p:sp>
    </p:spTree>
    <p:extLst>
      <p:ext uri="{BB962C8B-B14F-4D97-AF65-F5344CB8AC3E}">
        <p14:creationId xmlns:p14="http://schemas.microsoft.com/office/powerpoint/2010/main" val="20249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Pathway definition</a:t>
            </a:r>
          </a:p>
        </p:txBody>
      </p:sp>
      <p:sp>
        <p:nvSpPr>
          <p:cNvPr id="3" name="Content Placeholder 2"/>
          <p:cNvSpPr>
            <a:spLocks noGrp="1"/>
          </p:cNvSpPr>
          <p:nvPr>
            <p:ph idx="1"/>
          </p:nvPr>
        </p:nvSpPr>
        <p:spPr/>
        <p:txBody>
          <a:bodyPr>
            <a:normAutofit/>
          </a:bodyPr>
          <a:lstStyle/>
          <a:p>
            <a:r>
              <a:rPr lang="en-US" sz="3200" dirty="0"/>
              <a:t>“A Montana Career Pathway is a sequence of learning experiences that span secondary and postsecondary systems, blend rigorous core academic and career technical instruction, offer focused career guidance and advisement systems, include high-quality work-based learning experiences, and culminate in postsecondary or industry credentials of value”.</a:t>
            </a:r>
          </a:p>
        </p:txBody>
      </p:sp>
    </p:spTree>
    <p:extLst>
      <p:ext uri="{BB962C8B-B14F-4D97-AF65-F5344CB8AC3E}">
        <p14:creationId xmlns:p14="http://schemas.microsoft.com/office/powerpoint/2010/main" val="208797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Labor Market Information</a:t>
            </a:r>
          </a:p>
        </p:txBody>
      </p:sp>
      <p:sp>
        <p:nvSpPr>
          <p:cNvPr id="3" name="Content Placeholder 2"/>
          <p:cNvSpPr>
            <a:spLocks noGrp="1"/>
          </p:cNvSpPr>
          <p:nvPr>
            <p:ph sz="half" idx="1"/>
          </p:nvPr>
        </p:nvSpPr>
        <p:spPr/>
        <p:txBody>
          <a:bodyPr>
            <a:normAutofit/>
          </a:bodyPr>
          <a:lstStyle/>
          <a:p>
            <a:r>
              <a:rPr lang="en-US" dirty="0">
                <a:hlinkClick r:id="rId3"/>
              </a:rPr>
              <a:t>Dashboard</a:t>
            </a:r>
            <a:endParaRPr lang="en-US" dirty="0"/>
          </a:p>
          <a:p>
            <a:endParaRPr lang="en-US" dirty="0">
              <a:hlinkClick r:id="rId4"/>
            </a:endParaRPr>
          </a:p>
          <a:p>
            <a:r>
              <a:rPr lang="en-US" dirty="0">
                <a:hlinkClick r:id="rId5"/>
              </a:rPr>
              <a:t>Labor Market Website</a:t>
            </a:r>
            <a:endParaRPr lang="en-US" dirty="0"/>
          </a:p>
          <a:p>
            <a:pPr lvl="1"/>
            <a:r>
              <a:rPr lang="en-US" dirty="0"/>
              <a:t>Career Lab </a:t>
            </a:r>
          </a:p>
          <a:p>
            <a:pPr lvl="1"/>
            <a:r>
              <a:rPr lang="en-US" dirty="0"/>
              <a:t>Industry Projections-Projections Publication</a:t>
            </a:r>
          </a:p>
          <a:p>
            <a:pPr lvl="1"/>
            <a:r>
              <a:rPr lang="en-US" dirty="0"/>
              <a:t>Wages-state and regional by jobs</a:t>
            </a:r>
          </a:p>
        </p:txBody>
      </p:sp>
      <p:pic>
        <p:nvPicPr>
          <p:cNvPr id="5" name="Content Placeholder 4" descr="Is Being a Paralegal a Good Career Choice? – Paralegal Alliance"/>
          <p:cNvPicPr>
            <a:picLocks noGrp="1" noChangeAspect="1"/>
          </p:cNvPicPr>
          <p:nvPr>
            <p:ph sz="half" idx="2"/>
          </p:nvPr>
        </p:nvPicPr>
        <p:blipFill>
          <a:blip r:embed="rId6" cstate="print">
            <a:extLst>
              <a:ext uri="{28A0092B-C50C-407E-A947-70E740481C1C}">
                <a14:useLocalDpi xmlns:a14="http://schemas.microsoft.com/office/drawing/2010/main" val="0"/>
              </a:ext>
            </a:extLst>
          </a:blip>
          <a:stretch>
            <a:fillRect/>
          </a:stretch>
        </p:blipFill>
        <p:spPr>
          <a:xfrm>
            <a:off x="6045200" y="2084832"/>
            <a:ext cx="4902807" cy="3253157"/>
          </a:xfrm>
        </p:spPr>
      </p:pic>
    </p:spTree>
    <p:extLst>
      <p:ext uri="{BB962C8B-B14F-4D97-AF65-F5344CB8AC3E}">
        <p14:creationId xmlns:p14="http://schemas.microsoft.com/office/powerpoint/2010/main" val="7278130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Employability skills</a:t>
            </a:r>
          </a:p>
        </p:txBody>
      </p:sp>
      <p:pic>
        <p:nvPicPr>
          <p:cNvPr id="6" name="Content Placeholder 5">
            <a:extLst>
              <a:ext uri="{FF2B5EF4-FFF2-40B4-BE49-F238E27FC236}">
                <a16:creationId xmlns:a16="http://schemas.microsoft.com/office/drawing/2014/main" id="{C46BD4F8-045E-4448-B757-6872271AB5B7}"/>
              </a:ext>
            </a:extLst>
          </p:cNvPr>
          <p:cNvPicPr>
            <a:picLocks noGrp="1" noChangeAspect="1"/>
          </p:cNvPicPr>
          <p:nvPr>
            <p:ph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5715000" y="1817638"/>
            <a:ext cx="5678488" cy="3194149"/>
          </a:xfrm>
        </p:spPr>
      </p:pic>
      <p:sp>
        <p:nvSpPr>
          <p:cNvPr id="4" name="Text Placeholder 3"/>
          <p:cNvSpPr>
            <a:spLocks noGrp="1"/>
          </p:cNvSpPr>
          <p:nvPr>
            <p:ph type="body" sz="half" idx="2"/>
          </p:nvPr>
        </p:nvSpPr>
        <p:spPr>
          <a:xfrm>
            <a:off x="1024128" y="1971675"/>
            <a:ext cx="4389120" cy="4048125"/>
          </a:xfrm>
        </p:spPr>
        <p:txBody>
          <a:bodyPr/>
          <a:lstStyle/>
          <a:p>
            <a:pPr marL="285750" indent="-285750">
              <a:buFont typeface="Arial" panose="020B0604020202020204" pitchFamily="34" charset="0"/>
              <a:buChar char="•"/>
            </a:pPr>
            <a:r>
              <a:rPr lang="en-US" sz="2400" dirty="0"/>
              <a:t>Attendance and punctuality</a:t>
            </a:r>
          </a:p>
          <a:p>
            <a:pPr marL="285750" indent="-285750">
              <a:buFont typeface="Arial" panose="020B0604020202020204" pitchFamily="34" charset="0"/>
              <a:buChar char="•"/>
            </a:pPr>
            <a:r>
              <a:rPr lang="en-US" sz="2400" dirty="0"/>
              <a:t>Motivation and Initiative</a:t>
            </a:r>
          </a:p>
          <a:p>
            <a:pPr marL="285750" indent="-285750">
              <a:buFont typeface="Arial" panose="020B0604020202020204" pitchFamily="34" charset="0"/>
              <a:buChar char="•"/>
            </a:pPr>
            <a:r>
              <a:rPr lang="en-US" sz="2400" dirty="0"/>
              <a:t>Communication</a:t>
            </a:r>
          </a:p>
          <a:p>
            <a:pPr marL="285750" indent="-285750">
              <a:buFont typeface="Arial" panose="020B0604020202020204" pitchFamily="34" charset="0"/>
              <a:buChar char="•"/>
            </a:pPr>
            <a:r>
              <a:rPr lang="en-US" sz="2400" dirty="0"/>
              <a:t>Teamwork and Collaboration</a:t>
            </a:r>
          </a:p>
          <a:p>
            <a:pPr marL="285750" indent="-285750">
              <a:buFont typeface="Arial" panose="020B0604020202020204" pitchFamily="34" charset="0"/>
              <a:buChar char="•"/>
            </a:pPr>
            <a:r>
              <a:rPr lang="en-US" sz="2400" dirty="0"/>
              <a:t>Critical Thinking and Problem Solving</a:t>
            </a:r>
          </a:p>
          <a:p>
            <a:pPr marL="285750" indent="-285750">
              <a:buFont typeface="Arial" panose="020B0604020202020204" pitchFamily="34" charset="0"/>
              <a:buChar char="•"/>
            </a:pPr>
            <a:r>
              <a:rPr lang="en-US" sz="2400" dirty="0"/>
              <a:t>Workplace Policy, Culture and Safety</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dirty="0"/>
          </a:p>
        </p:txBody>
      </p:sp>
      <p:sp>
        <p:nvSpPr>
          <p:cNvPr id="7" name="TextBox 6">
            <a:extLst>
              <a:ext uri="{FF2B5EF4-FFF2-40B4-BE49-F238E27FC236}">
                <a16:creationId xmlns:a16="http://schemas.microsoft.com/office/drawing/2014/main" id="{5920290A-6761-45C6-AE24-D010C48678AB}"/>
              </a:ext>
            </a:extLst>
          </p:cNvPr>
          <p:cNvSpPr txBox="1"/>
          <p:nvPr/>
        </p:nvSpPr>
        <p:spPr>
          <a:xfrm>
            <a:off x="5715000" y="5011787"/>
            <a:ext cx="5678488" cy="230832"/>
          </a:xfrm>
          <a:prstGeom prst="rect">
            <a:avLst/>
          </a:prstGeom>
          <a:noFill/>
        </p:spPr>
        <p:txBody>
          <a:bodyPr wrap="square" rtlCol="0">
            <a:spAutoFit/>
          </a:bodyPr>
          <a:lstStyle/>
          <a:p>
            <a:r>
              <a:rPr lang="en-US" sz="900">
                <a:hlinkClick r:id="rId4" tooltip="https://www.hrbartender.com/2019/recruiting/top-soft-skills-employers/"/>
              </a:rPr>
              <a:t>This Photo</a:t>
            </a:r>
            <a:r>
              <a:rPr lang="en-US" sz="900"/>
              <a:t> by Unknown Author is licensed under </a:t>
            </a:r>
            <a:r>
              <a:rPr lang="en-US" sz="900">
                <a:hlinkClick r:id="rId5" tooltip="https://creativecommons.org/licenses/by-nc-nd/3.0/"/>
              </a:rPr>
              <a:t>CC BY-NC-ND</a:t>
            </a:r>
            <a:endParaRPr lang="en-US" sz="900"/>
          </a:p>
        </p:txBody>
      </p:sp>
    </p:spTree>
    <p:extLst>
      <p:ext uri="{BB962C8B-B14F-4D97-AF65-F5344CB8AC3E}">
        <p14:creationId xmlns:p14="http://schemas.microsoft.com/office/powerpoint/2010/main" val="315500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Work-based learning</a:t>
            </a:r>
          </a:p>
        </p:txBody>
      </p:sp>
      <p:sp>
        <p:nvSpPr>
          <p:cNvPr id="4" name="Content Placeholder 3">
            <a:extLst>
              <a:ext uri="{FF2B5EF4-FFF2-40B4-BE49-F238E27FC236}">
                <a16:creationId xmlns:a16="http://schemas.microsoft.com/office/drawing/2014/main" id="{E56AE291-3111-4E20-B7EB-5B855794AA45}"/>
              </a:ext>
            </a:extLst>
          </p:cNvPr>
          <p:cNvSpPr>
            <a:spLocks noGrp="1"/>
          </p:cNvSpPr>
          <p:nvPr>
            <p:ph sz="half" idx="2"/>
          </p:nvPr>
        </p:nvSpPr>
        <p:spPr>
          <a:xfrm>
            <a:off x="5989320" y="2247900"/>
            <a:ext cx="4754880" cy="4061460"/>
          </a:xfrm>
        </p:spPr>
        <p:txBody>
          <a:bodyPr/>
          <a:lstStyle/>
          <a:p>
            <a:r>
              <a:rPr lang="en-US" sz="2400" dirty="0"/>
              <a:t>Higher level engagement</a:t>
            </a:r>
          </a:p>
          <a:p>
            <a:r>
              <a:rPr lang="en-US" sz="2400" dirty="0"/>
              <a:t>National course code definitions</a:t>
            </a:r>
          </a:p>
          <a:p>
            <a:r>
              <a:rPr lang="en-US" sz="2400" dirty="0"/>
              <a:t>Approved activities</a:t>
            </a:r>
          </a:p>
          <a:p>
            <a:r>
              <a:rPr lang="en-US" sz="2400" dirty="0"/>
              <a:t>Number of hours</a:t>
            </a:r>
          </a:p>
          <a:p>
            <a:r>
              <a:rPr lang="en-US" sz="2400" dirty="0"/>
              <a:t>Paperwork</a:t>
            </a:r>
          </a:p>
          <a:p>
            <a:r>
              <a:rPr lang="en-US" sz="2400" dirty="0"/>
              <a:t>WBL Coordinators</a:t>
            </a:r>
          </a:p>
          <a:p>
            <a:r>
              <a:rPr lang="en-US" sz="2400" dirty="0"/>
              <a:t>College partner options</a:t>
            </a:r>
          </a:p>
          <a:p>
            <a:r>
              <a:rPr lang="en-US" sz="2400" dirty="0"/>
              <a:t>Community options</a:t>
            </a:r>
          </a:p>
          <a:p>
            <a:endParaRPr lang="en-US" dirty="0"/>
          </a:p>
        </p:txBody>
      </p:sp>
      <p:pic>
        <p:nvPicPr>
          <p:cNvPr id="11" name="Content Placeholder 10">
            <a:extLst>
              <a:ext uri="{FF2B5EF4-FFF2-40B4-BE49-F238E27FC236}">
                <a16:creationId xmlns:a16="http://schemas.microsoft.com/office/drawing/2014/main" id="{B77C1DD7-30D4-4264-A9C9-4D0991A15AF0}"/>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909638" y="2286000"/>
            <a:ext cx="4754562" cy="3172184"/>
          </a:xfrm>
        </p:spPr>
      </p:pic>
    </p:spTree>
    <p:extLst>
      <p:ext uri="{BB962C8B-B14F-4D97-AF65-F5344CB8AC3E}">
        <p14:creationId xmlns:p14="http://schemas.microsoft.com/office/powerpoint/2010/main" val="21269469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OPI Template">
      <a:dk1>
        <a:srgbClr val="2E2B21"/>
      </a:dk1>
      <a:lt1>
        <a:srgbClr val="FFFFFF"/>
      </a:lt1>
      <a:dk2>
        <a:srgbClr val="605B4F"/>
      </a:dk2>
      <a:lt2>
        <a:srgbClr val="FFFFFF"/>
      </a:lt2>
      <a:accent1>
        <a:srgbClr val="FBB040"/>
      </a:accent1>
      <a:accent2>
        <a:srgbClr val="8F1D4D"/>
      </a:accent2>
      <a:accent3>
        <a:srgbClr val="073763"/>
      </a:accent3>
      <a:accent4>
        <a:srgbClr val="8CA221"/>
      </a:accent4>
      <a:accent5>
        <a:srgbClr val="8F1D4D"/>
      </a:accent5>
      <a:accent6>
        <a:srgbClr val="FBB040"/>
      </a:accent6>
      <a:hlink>
        <a:srgbClr val="8CA221"/>
      </a:hlink>
      <a:folHlink>
        <a:srgbClr val="8CA22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Presentation5" id="{68E00E3D-A77C-1741-BC9E-8A73079B037E}" vid="{8C512E34-964D-B84D-9C0B-BE53207C5D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Picture" ma:contentTypeID="0x01010200E036147281672746ABE25831E7D7E6B1" ma:contentTypeVersion="0" ma:contentTypeDescription="Upload an image or a photograph." ma:contentTypeScope="" ma:versionID="51deca0fb153f947b9711417cd940bf9">
  <xsd:schema xmlns:xsd="http://www.w3.org/2001/XMLSchema" xmlns:xs="http://www.w3.org/2001/XMLSchema" xmlns:p="http://schemas.microsoft.com/office/2006/metadata/properties" xmlns:ns1="http://schemas.microsoft.com/sharepoint/v3" xmlns:ns2="http://schemas.microsoft.com/sharepoint/v3/fields" targetNamespace="http://schemas.microsoft.com/office/2006/metadata/properties" ma:root="true" ma:fieldsID="1c211168f7f9dc9c01bde21ac8dc318f" ns1:_="" ns2:_="">
    <xsd:import namespace="http://schemas.microsoft.com/sharepoint/v3"/>
    <xsd:import namespace="http://schemas.microsoft.com/sharepoint/v3/fields"/>
    <xsd:element name="properties">
      <xsd:complexType>
        <xsd:sequence>
          <xsd:element name="documentManagement">
            <xsd:complexType>
              <xsd:all>
                <xsd:element ref="ns2:ImageWidth" minOccurs="0"/>
                <xsd:element ref="ns2:ImageHeight" minOccurs="0"/>
                <xsd:element ref="ns1:ImageCreateDate" minOccurs="0"/>
                <xsd:element ref="ns1:Description" minOccurs="0"/>
                <xsd:element ref="ns1:ThumbnailExists" minOccurs="0"/>
                <xsd:element ref="ns1:PreviewExists" minOccurs="0"/>
                <xsd:element ref="ns1:AlternateThumbnailUr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ImageCreateDate" ma:index="13" nillable="true" ma:displayName="Date Picture Taken" ma:description="" ma:format="DateTime" ma:hidden="true" ma:internalName="ImageCreateDate">
      <xsd:simpleType>
        <xsd:restriction base="dms:DateTime"/>
      </xsd:simpleType>
    </xsd:element>
    <xsd:element name="Description" ma:index="14" nillable="true" ma:displayName="Description" ma:description="Used as alternative text for the picture." ma:hidden="true" ma:internalName="Description">
      <xsd:simpleType>
        <xsd:restriction base="dms:Note">
          <xsd:maxLength value="255"/>
        </xsd:restriction>
      </xsd:simpleType>
    </xsd:element>
    <xsd:element name="ThumbnailExists" ma:index="23" nillable="true" ma:displayName="Thumbnail Exists" ma:default="FALSE" ma:hidden="true" ma:internalName="ThumbnailExists" ma:readOnly="true">
      <xsd:simpleType>
        <xsd:restriction base="dms:Boolean"/>
      </xsd:simpleType>
    </xsd:element>
    <xsd:element name="PreviewExists" ma:index="24" nillable="true" ma:displayName="Preview Exists" ma:default="FALSE" ma:hidden="true" ma:internalName="PreviewExists" ma:readOnly="true">
      <xsd:simpleType>
        <xsd:restriction base="dms:Boolean"/>
      </xsd:simpleType>
    </xsd:element>
    <xsd:element name="AlternateThumbnailUrl" ma:index="25" nillable="true" ma:displayName="Preview Image URL" ma:description="" ma:format="Image" ma:hidden="true" ma:internalName="AlternateThumbnailUrl">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ImageWidth" ma:index="11" nillable="true" ma:displayName="Picture Width" ma:internalName="ImageWidth" ma:readOnly="true">
      <xsd:simpleType>
        <xsd:restriction base="dms:Unknown"/>
      </xsd:simpleType>
    </xsd:element>
    <xsd:element name="ImageHeight" ma:index="12" nillable="true" ma:displayName="Picture Height" ma:internalName="ImageHeight"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8" ma:displayName="Title"/>
        <xsd:element ref="dc:subject" minOccurs="0" maxOccurs="1"/>
        <xsd:element ref="dc:description" minOccurs="0" maxOccurs="1"/>
        <xsd:element name="keywords" minOccurs="0" maxOccurs="1" type="xsd:string" ma:index="20"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lternateThumbnailUrl xmlns="http://schemas.microsoft.com/sharepoint/v3">
      <Url xsi:nil="true"/>
      <Description xsi:nil="true"/>
    </AlternateThumbnailUrl>
    <Description xmlns="http://schemas.microsoft.com/sharepoint/v3" xsi:nil="true"/>
    <ImageCreate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8D4A748-D19E-4B26-88AA-60300E0298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AF29E68-59EA-4748-B564-D718F3AFEF7A}">
  <ds:schemaRefs>
    <ds:schemaRef ds:uri="http://schemas.microsoft.com/office/2006/documentManagement/type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purl.org/dc/dcmitype/"/>
    <ds:schemaRef ds:uri="http://schemas.microsoft.com/office/infopath/2007/PartnerControls"/>
    <ds:schemaRef ds:uri="http://schemas.microsoft.com/sharepoint/v3/fields"/>
    <ds:schemaRef ds:uri="http://www.w3.org/XML/1998/namespace"/>
  </ds:schemaRefs>
</ds:datastoreItem>
</file>

<file path=customXml/itemProps3.xml><?xml version="1.0" encoding="utf-8"?>
<ds:datastoreItem xmlns:ds="http://schemas.openxmlformats.org/officeDocument/2006/customXml" ds:itemID="{9781A8FF-3C5B-423D-8A88-3274CE7FF2D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349</TotalTime>
  <Words>1382</Words>
  <Application>Microsoft Office PowerPoint</Application>
  <PresentationFormat>Widescreen</PresentationFormat>
  <Paragraphs>96</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Courier New</vt:lpstr>
      <vt:lpstr>Tw Cen MT</vt:lpstr>
      <vt:lpstr>Wingdings</vt:lpstr>
      <vt:lpstr>Wingdings 3</vt:lpstr>
      <vt:lpstr>Integral</vt:lpstr>
      <vt:lpstr>ARE you Perkins v ready?</vt:lpstr>
      <vt:lpstr>ITEMS to cover:</vt:lpstr>
      <vt:lpstr>Size, Scope &amp; Quality Defined</vt:lpstr>
      <vt:lpstr>Size, scope &amp; qualiTy defined</vt:lpstr>
      <vt:lpstr>Size, scope &amp; quality defined</vt:lpstr>
      <vt:lpstr>Pathway definition</vt:lpstr>
      <vt:lpstr>Finding Labor Market Information</vt:lpstr>
      <vt:lpstr>Employability skills</vt:lpstr>
      <vt:lpstr>Work-based learning</vt:lpstr>
      <vt:lpstr>Dual enrollment</vt:lpstr>
      <vt:lpstr>Data collection</vt:lpstr>
      <vt:lpstr>Comprehensive local needs assessment</vt:lpstr>
      <vt:lpstr>  Questions  http://opi.mt.gov/Educators/Teaching-Learning/Career-Technical-Education-CTE  Once you land on this page you need to scroll down to bottom right Gold bar: Perkins V  Thank  you!</vt:lpstr>
    </vt:vector>
  </TitlesOfParts>
  <Company>State of Montana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MT Ready-Strengthening Career and Technical Education</dc:title>
  <dc:creator>Erlandsen, Renee</dc:creator>
  <cp:lastModifiedBy>Erlandsen, Renee</cp:lastModifiedBy>
  <cp:revision>38</cp:revision>
  <cp:lastPrinted>2019-09-20T00:30:34Z</cp:lastPrinted>
  <dcterms:created xsi:type="dcterms:W3CDTF">2019-09-10T15:38:35Z</dcterms:created>
  <dcterms:modified xsi:type="dcterms:W3CDTF">2020-02-06T15:11:34Z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0x01010200E036147281672746ABE25831E7D7E6B1</vt:lpwstr>
  </property>
</Properties>
</file>