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4" r:id="rId2"/>
    <p:sldId id="382" r:id="rId3"/>
    <p:sldId id="258" r:id="rId4"/>
    <p:sldId id="383" r:id="rId5"/>
    <p:sldId id="260" r:id="rId6"/>
    <p:sldId id="325" r:id="rId7"/>
    <p:sldId id="309" r:id="rId8"/>
    <p:sldId id="384" r:id="rId9"/>
    <p:sldId id="385" r:id="rId10"/>
    <p:sldId id="326" r:id="rId11"/>
    <p:sldId id="327" r:id="rId12"/>
    <p:sldId id="386" r:id="rId13"/>
    <p:sldId id="328" r:id="rId14"/>
    <p:sldId id="387" r:id="rId15"/>
    <p:sldId id="388" r:id="rId16"/>
    <p:sldId id="389" r:id="rId17"/>
    <p:sldId id="329" r:id="rId18"/>
    <p:sldId id="39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6" d="100"/>
          <a:sy n="76" d="100"/>
        </p:scale>
        <p:origin x="67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036E9-7B02-4704-8FD5-D81FB05EBC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372D8BC-EF0F-4B1E-B29E-E549867C15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0589C44-015D-451F-BF52-98B4FD7F12C2}"/>
              </a:ext>
            </a:extLst>
          </p:cNvPr>
          <p:cNvSpPr>
            <a:spLocks noGrp="1"/>
          </p:cNvSpPr>
          <p:nvPr>
            <p:ph type="dt" sz="half" idx="10"/>
          </p:nvPr>
        </p:nvSpPr>
        <p:spPr/>
        <p:txBody>
          <a:bodyPr/>
          <a:lstStyle/>
          <a:p>
            <a:fld id="{FC9E1431-2E25-4107-8568-3010B24834C4}" type="datetimeFigureOut">
              <a:rPr lang="en-US" smtClean="0"/>
              <a:t>8/30/2022</a:t>
            </a:fld>
            <a:endParaRPr lang="en-US"/>
          </a:p>
        </p:txBody>
      </p:sp>
      <p:sp>
        <p:nvSpPr>
          <p:cNvPr id="5" name="Footer Placeholder 4">
            <a:extLst>
              <a:ext uri="{FF2B5EF4-FFF2-40B4-BE49-F238E27FC236}">
                <a16:creationId xmlns:a16="http://schemas.microsoft.com/office/drawing/2014/main" id="{A5584330-BB32-4924-A04D-05A5D673D3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08A799-B81C-45D1-8047-852D4E4B78B6}"/>
              </a:ext>
            </a:extLst>
          </p:cNvPr>
          <p:cNvSpPr>
            <a:spLocks noGrp="1"/>
          </p:cNvSpPr>
          <p:nvPr>
            <p:ph type="sldNum" sz="quarter" idx="12"/>
          </p:nvPr>
        </p:nvSpPr>
        <p:spPr/>
        <p:txBody>
          <a:bodyPr/>
          <a:lstStyle/>
          <a:p>
            <a:fld id="{3EAA3D2A-7044-49A3-862B-C8C628114A49}" type="slidenum">
              <a:rPr lang="en-US" smtClean="0"/>
              <a:t>‹#›</a:t>
            </a:fld>
            <a:endParaRPr lang="en-US"/>
          </a:p>
        </p:txBody>
      </p:sp>
    </p:spTree>
    <p:extLst>
      <p:ext uri="{BB962C8B-B14F-4D97-AF65-F5344CB8AC3E}">
        <p14:creationId xmlns:p14="http://schemas.microsoft.com/office/powerpoint/2010/main" val="1343740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EA144-CDD6-45D7-8227-15570956A8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77465F-43F5-4081-A446-861701B8725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410DD6-AAC7-499D-BCC3-D4BB10D353A8}"/>
              </a:ext>
            </a:extLst>
          </p:cNvPr>
          <p:cNvSpPr>
            <a:spLocks noGrp="1"/>
          </p:cNvSpPr>
          <p:nvPr>
            <p:ph type="dt" sz="half" idx="10"/>
          </p:nvPr>
        </p:nvSpPr>
        <p:spPr/>
        <p:txBody>
          <a:bodyPr/>
          <a:lstStyle/>
          <a:p>
            <a:fld id="{FC9E1431-2E25-4107-8568-3010B24834C4}" type="datetimeFigureOut">
              <a:rPr lang="en-US" smtClean="0"/>
              <a:t>8/30/2022</a:t>
            </a:fld>
            <a:endParaRPr lang="en-US"/>
          </a:p>
        </p:txBody>
      </p:sp>
      <p:sp>
        <p:nvSpPr>
          <p:cNvPr id="5" name="Footer Placeholder 4">
            <a:extLst>
              <a:ext uri="{FF2B5EF4-FFF2-40B4-BE49-F238E27FC236}">
                <a16:creationId xmlns:a16="http://schemas.microsoft.com/office/drawing/2014/main" id="{4B0CB9CE-13AB-4FB4-BFBC-59BA9DF373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CF58B0-06AB-4286-BE05-545FAC4ECB3B}"/>
              </a:ext>
            </a:extLst>
          </p:cNvPr>
          <p:cNvSpPr>
            <a:spLocks noGrp="1"/>
          </p:cNvSpPr>
          <p:nvPr>
            <p:ph type="sldNum" sz="quarter" idx="12"/>
          </p:nvPr>
        </p:nvSpPr>
        <p:spPr/>
        <p:txBody>
          <a:bodyPr/>
          <a:lstStyle/>
          <a:p>
            <a:fld id="{3EAA3D2A-7044-49A3-862B-C8C628114A49}" type="slidenum">
              <a:rPr lang="en-US" smtClean="0"/>
              <a:t>‹#›</a:t>
            </a:fld>
            <a:endParaRPr lang="en-US"/>
          </a:p>
        </p:txBody>
      </p:sp>
    </p:spTree>
    <p:extLst>
      <p:ext uri="{BB962C8B-B14F-4D97-AF65-F5344CB8AC3E}">
        <p14:creationId xmlns:p14="http://schemas.microsoft.com/office/powerpoint/2010/main" val="2429689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68FDB1-419B-4144-BA20-C49A8DBAAD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9B04B77-56B7-4C44-B567-76EEF669FC7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1196E5-4062-4676-AA95-A553AE8F7A2E}"/>
              </a:ext>
            </a:extLst>
          </p:cNvPr>
          <p:cNvSpPr>
            <a:spLocks noGrp="1"/>
          </p:cNvSpPr>
          <p:nvPr>
            <p:ph type="dt" sz="half" idx="10"/>
          </p:nvPr>
        </p:nvSpPr>
        <p:spPr/>
        <p:txBody>
          <a:bodyPr/>
          <a:lstStyle/>
          <a:p>
            <a:fld id="{FC9E1431-2E25-4107-8568-3010B24834C4}" type="datetimeFigureOut">
              <a:rPr lang="en-US" smtClean="0"/>
              <a:t>8/30/2022</a:t>
            </a:fld>
            <a:endParaRPr lang="en-US"/>
          </a:p>
        </p:txBody>
      </p:sp>
      <p:sp>
        <p:nvSpPr>
          <p:cNvPr id="5" name="Footer Placeholder 4">
            <a:extLst>
              <a:ext uri="{FF2B5EF4-FFF2-40B4-BE49-F238E27FC236}">
                <a16:creationId xmlns:a16="http://schemas.microsoft.com/office/drawing/2014/main" id="{FDD22536-EFAA-4907-BD80-493E71E17D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3FFA99-F78E-40E1-847C-D4862D8A532A}"/>
              </a:ext>
            </a:extLst>
          </p:cNvPr>
          <p:cNvSpPr>
            <a:spLocks noGrp="1"/>
          </p:cNvSpPr>
          <p:nvPr>
            <p:ph type="sldNum" sz="quarter" idx="12"/>
          </p:nvPr>
        </p:nvSpPr>
        <p:spPr/>
        <p:txBody>
          <a:bodyPr/>
          <a:lstStyle/>
          <a:p>
            <a:fld id="{3EAA3D2A-7044-49A3-862B-C8C628114A49}" type="slidenum">
              <a:rPr lang="en-US" smtClean="0"/>
              <a:t>‹#›</a:t>
            </a:fld>
            <a:endParaRPr lang="en-US"/>
          </a:p>
        </p:txBody>
      </p:sp>
    </p:spTree>
    <p:extLst>
      <p:ext uri="{BB962C8B-B14F-4D97-AF65-F5344CB8AC3E}">
        <p14:creationId xmlns:p14="http://schemas.microsoft.com/office/powerpoint/2010/main" val="2105989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EB4DD-2E32-47BA-BA2B-1882E9C488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DA9314-73EF-480E-AC2D-B8B86BC2BC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4A3291-5C5E-4F6D-9A19-F4B7D18CA5BB}"/>
              </a:ext>
            </a:extLst>
          </p:cNvPr>
          <p:cNvSpPr>
            <a:spLocks noGrp="1"/>
          </p:cNvSpPr>
          <p:nvPr>
            <p:ph type="dt" sz="half" idx="10"/>
          </p:nvPr>
        </p:nvSpPr>
        <p:spPr/>
        <p:txBody>
          <a:bodyPr/>
          <a:lstStyle/>
          <a:p>
            <a:fld id="{FC9E1431-2E25-4107-8568-3010B24834C4}" type="datetimeFigureOut">
              <a:rPr lang="en-US" smtClean="0"/>
              <a:t>8/30/2022</a:t>
            </a:fld>
            <a:endParaRPr lang="en-US"/>
          </a:p>
        </p:txBody>
      </p:sp>
      <p:sp>
        <p:nvSpPr>
          <p:cNvPr id="5" name="Footer Placeholder 4">
            <a:extLst>
              <a:ext uri="{FF2B5EF4-FFF2-40B4-BE49-F238E27FC236}">
                <a16:creationId xmlns:a16="http://schemas.microsoft.com/office/drawing/2014/main" id="{F9621A4F-7629-4C56-82CF-4C1ED2E554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234AF4-DA86-4BD4-B12F-34F8CB4EC9EA}"/>
              </a:ext>
            </a:extLst>
          </p:cNvPr>
          <p:cNvSpPr>
            <a:spLocks noGrp="1"/>
          </p:cNvSpPr>
          <p:nvPr>
            <p:ph type="sldNum" sz="quarter" idx="12"/>
          </p:nvPr>
        </p:nvSpPr>
        <p:spPr/>
        <p:txBody>
          <a:bodyPr/>
          <a:lstStyle/>
          <a:p>
            <a:fld id="{3EAA3D2A-7044-49A3-862B-C8C628114A49}" type="slidenum">
              <a:rPr lang="en-US" smtClean="0"/>
              <a:t>‹#›</a:t>
            </a:fld>
            <a:endParaRPr lang="en-US"/>
          </a:p>
        </p:txBody>
      </p:sp>
    </p:spTree>
    <p:extLst>
      <p:ext uri="{BB962C8B-B14F-4D97-AF65-F5344CB8AC3E}">
        <p14:creationId xmlns:p14="http://schemas.microsoft.com/office/powerpoint/2010/main" val="2325953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26043-4593-4EEA-9F87-5D1A70F22E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26ED45-28AB-4D42-9613-CEE3882633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E82D8D7-E96F-491C-BE6D-2944DF9D99F9}"/>
              </a:ext>
            </a:extLst>
          </p:cNvPr>
          <p:cNvSpPr>
            <a:spLocks noGrp="1"/>
          </p:cNvSpPr>
          <p:nvPr>
            <p:ph type="dt" sz="half" idx="10"/>
          </p:nvPr>
        </p:nvSpPr>
        <p:spPr/>
        <p:txBody>
          <a:bodyPr/>
          <a:lstStyle/>
          <a:p>
            <a:fld id="{FC9E1431-2E25-4107-8568-3010B24834C4}" type="datetimeFigureOut">
              <a:rPr lang="en-US" smtClean="0"/>
              <a:t>8/30/2022</a:t>
            </a:fld>
            <a:endParaRPr lang="en-US"/>
          </a:p>
        </p:txBody>
      </p:sp>
      <p:sp>
        <p:nvSpPr>
          <p:cNvPr id="5" name="Footer Placeholder 4">
            <a:extLst>
              <a:ext uri="{FF2B5EF4-FFF2-40B4-BE49-F238E27FC236}">
                <a16:creationId xmlns:a16="http://schemas.microsoft.com/office/drawing/2014/main" id="{0D99C066-1F0D-49DC-968F-FAA6B3D998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40F176-4B73-49DF-B24A-59E03CE52CDC}"/>
              </a:ext>
            </a:extLst>
          </p:cNvPr>
          <p:cNvSpPr>
            <a:spLocks noGrp="1"/>
          </p:cNvSpPr>
          <p:nvPr>
            <p:ph type="sldNum" sz="quarter" idx="12"/>
          </p:nvPr>
        </p:nvSpPr>
        <p:spPr/>
        <p:txBody>
          <a:bodyPr/>
          <a:lstStyle/>
          <a:p>
            <a:fld id="{3EAA3D2A-7044-49A3-862B-C8C628114A49}" type="slidenum">
              <a:rPr lang="en-US" smtClean="0"/>
              <a:t>‹#›</a:t>
            </a:fld>
            <a:endParaRPr lang="en-US"/>
          </a:p>
        </p:txBody>
      </p:sp>
    </p:spTree>
    <p:extLst>
      <p:ext uri="{BB962C8B-B14F-4D97-AF65-F5344CB8AC3E}">
        <p14:creationId xmlns:p14="http://schemas.microsoft.com/office/powerpoint/2010/main" val="3991488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99DCB-2712-4568-B166-4D9E0655BE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540D7B-87C7-4B49-8AB1-BA45E083C43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F1D22CB-245D-438F-B380-7F1DA5B874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28BF53E-D0AB-482F-A634-778FBE1BA9C4}"/>
              </a:ext>
            </a:extLst>
          </p:cNvPr>
          <p:cNvSpPr>
            <a:spLocks noGrp="1"/>
          </p:cNvSpPr>
          <p:nvPr>
            <p:ph type="dt" sz="half" idx="10"/>
          </p:nvPr>
        </p:nvSpPr>
        <p:spPr/>
        <p:txBody>
          <a:bodyPr/>
          <a:lstStyle/>
          <a:p>
            <a:fld id="{FC9E1431-2E25-4107-8568-3010B24834C4}" type="datetimeFigureOut">
              <a:rPr lang="en-US" smtClean="0"/>
              <a:t>8/30/2022</a:t>
            </a:fld>
            <a:endParaRPr lang="en-US"/>
          </a:p>
        </p:txBody>
      </p:sp>
      <p:sp>
        <p:nvSpPr>
          <p:cNvPr id="6" name="Footer Placeholder 5">
            <a:extLst>
              <a:ext uri="{FF2B5EF4-FFF2-40B4-BE49-F238E27FC236}">
                <a16:creationId xmlns:a16="http://schemas.microsoft.com/office/drawing/2014/main" id="{9BDF4681-C102-458E-ABBA-97ACB19375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330244-28E0-4408-AD48-E96C5654B5F7}"/>
              </a:ext>
            </a:extLst>
          </p:cNvPr>
          <p:cNvSpPr>
            <a:spLocks noGrp="1"/>
          </p:cNvSpPr>
          <p:nvPr>
            <p:ph type="sldNum" sz="quarter" idx="12"/>
          </p:nvPr>
        </p:nvSpPr>
        <p:spPr/>
        <p:txBody>
          <a:bodyPr/>
          <a:lstStyle/>
          <a:p>
            <a:fld id="{3EAA3D2A-7044-49A3-862B-C8C628114A49}" type="slidenum">
              <a:rPr lang="en-US" smtClean="0"/>
              <a:t>‹#›</a:t>
            </a:fld>
            <a:endParaRPr lang="en-US"/>
          </a:p>
        </p:txBody>
      </p:sp>
    </p:spTree>
    <p:extLst>
      <p:ext uri="{BB962C8B-B14F-4D97-AF65-F5344CB8AC3E}">
        <p14:creationId xmlns:p14="http://schemas.microsoft.com/office/powerpoint/2010/main" val="120861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89AD8-5661-41A2-8AD2-52776A18AB8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A5874F4-59DC-4CD5-8959-39EB61A52C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92BF7C-568C-4297-BCCE-1276C0795B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57D3F5D-2BD8-4825-8554-383550CC31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A6AADC-9462-4334-A3F8-898089B1BB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0550AE-6116-4B46-A008-B82E773F67AA}"/>
              </a:ext>
            </a:extLst>
          </p:cNvPr>
          <p:cNvSpPr>
            <a:spLocks noGrp="1"/>
          </p:cNvSpPr>
          <p:nvPr>
            <p:ph type="dt" sz="half" idx="10"/>
          </p:nvPr>
        </p:nvSpPr>
        <p:spPr/>
        <p:txBody>
          <a:bodyPr/>
          <a:lstStyle/>
          <a:p>
            <a:fld id="{FC9E1431-2E25-4107-8568-3010B24834C4}" type="datetimeFigureOut">
              <a:rPr lang="en-US" smtClean="0"/>
              <a:t>8/30/2022</a:t>
            </a:fld>
            <a:endParaRPr lang="en-US"/>
          </a:p>
        </p:txBody>
      </p:sp>
      <p:sp>
        <p:nvSpPr>
          <p:cNvPr id="8" name="Footer Placeholder 7">
            <a:extLst>
              <a:ext uri="{FF2B5EF4-FFF2-40B4-BE49-F238E27FC236}">
                <a16:creationId xmlns:a16="http://schemas.microsoft.com/office/drawing/2014/main" id="{C9E5713D-ABE9-420A-9EDE-4369A3D84CD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59E30CC-9FC6-46A9-B17D-3A0190374AFA}"/>
              </a:ext>
            </a:extLst>
          </p:cNvPr>
          <p:cNvSpPr>
            <a:spLocks noGrp="1"/>
          </p:cNvSpPr>
          <p:nvPr>
            <p:ph type="sldNum" sz="quarter" idx="12"/>
          </p:nvPr>
        </p:nvSpPr>
        <p:spPr/>
        <p:txBody>
          <a:bodyPr/>
          <a:lstStyle/>
          <a:p>
            <a:fld id="{3EAA3D2A-7044-49A3-862B-C8C628114A49}" type="slidenum">
              <a:rPr lang="en-US" smtClean="0"/>
              <a:t>‹#›</a:t>
            </a:fld>
            <a:endParaRPr lang="en-US"/>
          </a:p>
        </p:txBody>
      </p:sp>
    </p:spTree>
    <p:extLst>
      <p:ext uri="{BB962C8B-B14F-4D97-AF65-F5344CB8AC3E}">
        <p14:creationId xmlns:p14="http://schemas.microsoft.com/office/powerpoint/2010/main" val="3689656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4CA25-4B9A-4EA3-9001-7FD206E93BE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7E47733-E3B2-442A-8415-65A9C55F7CAB}"/>
              </a:ext>
            </a:extLst>
          </p:cNvPr>
          <p:cNvSpPr>
            <a:spLocks noGrp="1"/>
          </p:cNvSpPr>
          <p:nvPr>
            <p:ph type="dt" sz="half" idx="10"/>
          </p:nvPr>
        </p:nvSpPr>
        <p:spPr/>
        <p:txBody>
          <a:bodyPr/>
          <a:lstStyle/>
          <a:p>
            <a:fld id="{FC9E1431-2E25-4107-8568-3010B24834C4}" type="datetimeFigureOut">
              <a:rPr lang="en-US" smtClean="0"/>
              <a:t>8/30/2022</a:t>
            </a:fld>
            <a:endParaRPr lang="en-US"/>
          </a:p>
        </p:txBody>
      </p:sp>
      <p:sp>
        <p:nvSpPr>
          <p:cNvPr id="4" name="Footer Placeholder 3">
            <a:extLst>
              <a:ext uri="{FF2B5EF4-FFF2-40B4-BE49-F238E27FC236}">
                <a16:creationId xmlns:a16="http://schemas.microsoft.com/office/drawing/2014/main" id="{3EF359A0-7952-4C73-8F57-9CAD73C46EA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C60534E-D256-45BF-96F1-4E9472B3E181}"/>
              </a:ext>
            </a:extLst>
          </p:cNvPr>
          <p:cNvSpPr>
            <a:spLocks noGrp="1"/>
          </p:cNvSpPr>
          <p:nvPr>
            <p:ph type="sldNum" sz="quarter" idx="12"/>
          </p:nvPr>
        </p:nvSpPr>
        <p:spPr/>
        <p:txBody>
          <a:bodyPr/>
          <a:lstStyle/>
          <a:p>
            <a:fld id="{3EAA3D2A-7044-49A3-862B-C8C628114A49}" type="slidenum">
              <a:rPr lang="en-US" smtClean="0"/>
              <a:t>‹#›</a:t>
            </a:fld>
            <a:endParaRPr lang="en-US"/>
          </a:p>
        </p:txBody>
      </p:sp>
    </p:spTree>
    <p:extLst>
      <p:ext uri="{BB962C8B-B14F-4D97-AF65-F5344CB8AC3E}">
        <p14:creationId xmlns:p14="http://schemas.microsoft.com/office/powerpoint/2010/main" val="632349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354C81-3111-4285-A17B-11446A6806BC}"/>
              </a:ext>
            </a:extLst>
          </p:cNvPr>
          <p:cNvSpPr>
            <a:spLocks noGrp="1"/>
          </p:cNvSpPr>
          <p:nvPr>
            <p:ph type="dt" sz="half" idx="10"/>
          </p:nvPr>
        </p:nvSpPr>
        <p:spPr/>
        <p:txBody>
          <a:bodyPr/>
          <a:lstStyle/>
          <a:p>
            <a:fld id="{FC9E1431-2E25-4107-8568-3010B24834C4}" type="datetimeFigureOut">
              <a:rPr lang="en-US" smtClean="0"/>
              <a:t>8/30/2022</a:t>
            </a:fld>
            <a:endParaRPr lang="en-US"/>
          </a:p>
        </p:txBody>
      </p:sp>
      <p:sp>
        <p:nvSpPr>
          <p:cNvPr id="3" name="Footer Placeholder 2">
            <a:extLst>
              <a:ext uri="{FF2B5EF4-FFF2-40B4-BE49-F238E27FC236}">
                <a16:creationId xmlns:a16="http://schemas.microsoft.com/office/drawing/2014/main" id="{C424E06F-C2D2-4F79-9F6B-4E1FA48F05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B490A0-70A2-4950-ABC7-693B545709E4}"/>
              </a:ext>
            </a:extLst>
          </p:cNvPr>
          <p:cNvSpPr>
            <a:spLocks noGrp="1"/>
          </p:cNvSpPr>
          <p:nvPr>
            <p:ph type="sldNum" sz="quarter" idx="12"/>
          </p:nvPr>
        </p:nvSpPr>
        <p:spPr/>
        <p:txBody>
          <a:bodyPr/>
          <a:lstStyle/>
          <a:p>
            <a:fld id="{3EAA3D2A-7044-49A3-862B-C8C628114A49}" type="slidenum">
              <a:rPr lang="en-US" smtClean="0"/>
              <a:t>‹#›</a:t>
            </a:fld>
            <a:endParaRPr lang="en-US"/>
          </a:p>
        </p:txBody>
      </p:sp>
    </p:spTree>
    <p:extLst>
      <p:ext uri="{BB962C8B-B14F-4D97-AF65-F5344CB8AC3E}">
        <p14:creationId xmlns:p14="http://schemas.microsoft.com/office/powerpoint/2010/main" val="70825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BE555-962B-47D4-981F-9986710D4A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82C92B-6CE3-4140-9EF6-B32A1A89DA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5C65F2F-1A67-4685-9AEE-ED78D2A4D1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0BEF15-23AF-424D-A085-94C623637885}"/>
              </a:ext>
            </a:extLst>
          </p:cNvPr>
          <p:cNvSpPr>
            <a:spLocks noGrp="1"/>
          </p:cNvSpPr>
          <p:nvPr>
            <p:ph type="dt" sz="half" idx="10"/>
          </p:nvPr>
        </p:nvSpPr>
        <p:spPr/>
        <p:txBody>
          <a:bodyPr/>
          <a:lstStyle/>
          <a:p>
            <a:fld id="{FC9E1431-2E25-4107-8568-3010B24834C4}" type="datetimeFigureOut">
              <a:rPr lang="en-US" smtClean="0"/>
              <a:t>8/30/2022</a:t>
            </a:fld>
            <a:endParaRPr lang="en-US"/>
          </a:p>
        </p:txBody>
      </p:sp>
      <p:sp>
        <p:nvSpPr>
          <p:cNvPr id="6" name="Footer Placeholder 5">
            <a:extLst>
              <a:ext uri="{FF2B5EF4-FFF2-40B4-BE49-F238E27FC236}">
                <a16:creationId xmlns:a16="http://schemas.microsoft.com/office/drawing/2014/main" id="{40289FFB-418A-4355-83F5-211EE6D9EF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984DD7-E61F-4EDB-BF20-E6DEAF53E352}"/>
              </a:ext>
            </a:extLst>
          </p:cNvPr>
          <p:cNvSpPr>
            <a:spLocks noGrp="1"/>
          </p:cNvSpPr>
          <p:nvPr>
            <p:ph type="sldNum" sz="quarter" idx="12"/>
          </p:nvPr>
        </p:nvSpPr>
        <p:spPr/>
        <p:txBody>
          <a:bodyPr/>
          <a:lstStyle/>
          <a:p>
            <a:fld id="{3EAA3D2A-7044-49A3-862B-C8C628114A49}" type="slidenum">
              <a:rPr lang="en-US" smtClean="0"/>
              <a:t>‹#›</a:t>
            </a:fld>
            <a:endParaRPr lang="en-US"/>
          </a:p>
        </p:txBody>
      </p:sp>
    </p:spTree>
    <p:extLst>
      <p:ext uri="{BB962C8B-B14F-4D97-AF65-F5344CB8AC3E}">
        <p14:creationId xmlns:p14="http://schemas.microsoft.com/office/powerpoint/2010/main" val="2518349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0C229-920B-469E-AB41-17C7B63E36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0D6968-6E64-41EF-AA07-A248B09205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9B5F84B-70D5-4D85-B0AC-0593CF7238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A35576-C23A-4DAE-8D24-53FA782FDFCC}"/>
              </a:ext>
            </a:extLst>
          </p:cNvPr>
          <p:cNvSpPr>
            <a:spLocks noGrp="1"/>
          </p:cNvSpPr>
          <p:nvPr>
            <p:ph type="dt" sz="half" idx="10"/>
          </p:nvPr>
        </p:nvSpPr>
        <p:spPr/>
        <p:txBody>
          <a:bodyPr/>
          <a:lstStyle/>
          <a:p>
            <a:fld id="{FC9E1431-2E25-4107-8568-3010B24834C4}" type="datetimeFigureOut">
              <a:rPr lang="en-US" smtClean="0"/>
              <a:t>8/30/2022</a:t>
            </a:fld>
            <a:endParaRPr lang="en-US"/>
          </a:p>
        </p:txBody>
      </p:sp>
      <p:sp>
        <p:nvSpPr>
          <p:cNvPr id="6" name="Footer Placeholder 5">
            <a:extLst>
              <a:ext uri="{FF2B5EF4-FFF2-40B4-BE49-F238E27FC236}">
                <a16:creationId xmlns:a16="http://schemas.microsoft.com/office/drawing/2014/main" id="{ED9049DE-539B-4FFA-AE1C-7DDE1B3223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F2F12B-AEB3-48BB-9B5B-6E13570E5982}"/>
              </a:ext>
            </a:extLst>
          </p:cNvPr>
          <p:cNvSpPr>
            <a:spLocks noGrp="1"/>
          </p:cNvSpPr>
          <p:nvPr>
            <p:ph type="sldNum" sz="quarter" idx="12"/>
          </p:nvPr>
        </p:nvSpPr>
        <p:spPr/>
        <p:txBody>
          <a:bodyPr/>
          <a:lstStyle/>
          <a:p>
            <a:fld id="{3EAA3D2A-7044-49A3-862B-C8C628114A49}" type="slidenum">
              <a:rPr lang="en-US" smtClean="0"/>
              <a:t>‹#›</a:t>
            </a:fld>
            <a:endParaRPr lang="en-US"/>
          </a:p>
        </p:txBody>
      </p:sp>
    </p:spTree>
    <p:extLst>
      <p:ext uri="{BB962C8B-B14F-4D97-AF65-F5344CB8AC3E}">
        <p14:creationId xmlns:p14="http://schemas.microsoft.com/office/powerpoint/2010/main" val="1130614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778C4F6-5CAB-4BD3-83BB-4EBA80E796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A3D6037-E477-45DE-9BDF-7244890B43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056E68-EC74-4971-AA42-3A1479777D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9E1431-2E25-4107-8568-3010B24834C4}" type="datetimeFigureOut">
              <a:rPr lang="en-US" smtClean="0"/>
              <a:t>8/30/2022</a:t>
            </a:fld>
            <a:endParaRPr lang="en-US"/>
          </a:p>
        </p:txBody>
      </p:sp>
      <p:sp>
        <p:nvSpPr>
          <p:cNvPr id="5" name="Footer Placeholder 4">
            <a:extLst>
              <a:ext uri="{FF2B5EF4-FFF2-40B4-BE49-F238E27FC236}">
                <a16:creationId xmlns:a16="http://schemas.microsoft.com/office/drawing/2014/main" id="{FD1AF051-95C7-45FF-87CC-68E4C6ACFA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EE058C9-9219-4C2E-B5D2-4EC8A87436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AA3D2A-7044-49A3-862B-C8C628114A49}" type="slidenum">
              <a:rPr lang="en-US" smtClean="0"/>
              <a:t>‹#›</a:t>
            </a:fld>
            <a:endParaRPr lang="en-US"/>
          </a:p>
        </p:txBody>
      </p:sp>
    </p:spTree>
    <p:extLst>
      <p:ext uri="{BB962C8B-B14F-4D97-AF65-F5344CB8AC3E}">
        <p14:creationId xmlns:p14="http://schemas.microsoft.com/office/powerpoint/2010/main" val="3208612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dataportal.mt.gov/t/DLIReporting/views/CTEDashboardforOPI/Map?:iid=1&amp;:isGuestRedirectFromVizportal=y&amp;:embed=y" TargetMode="External"/><Relationship Id="rId7" Type="http://schemas.openxmlformats.org/officeDocument/2006/relationships/hyperlink" Target="https://opi.mt.gov/LinkClick.aspx?fileticket=RMtHGbdhkVU%3d&amp;portalid=182" TargetMode="External"/><Relationship Id="rId2" Type="http://schemas.openxmlformats.org/officeDocument/2006/relationships/hyperlink" Target="http://opi.mt.gov/Perkins-V" TargetMode="External"/><Relationship Id="rId1" Type="http://schemas.openxmlformats.org/officeDocument/2006/relationships/slideLayout" Target="../slideLayouts/slideLayout6.xml"/><Relationship Id="rId6" Type="http://schemas.openxmlformats.org/officeDocument/2006/relationships/hyperlink" Target="https://egrants.opi.mt.gov/OPIGMSWeb/Logon.aspx?SessionTimeout=2" TargetMode="External"/><Relationship Id="rId5" Type="http://schemas.openxmlformats.org/officeDocument/2006/relationships/hyperlink" Target="https://opi.mt.gov/Perkins-V#9329810355-comprehensive-local-needs-assessment" TargetMode="External"/><Relationship Id="rId4" Type="http://schemas.openxmlformats.org/officeDocument/2006/relationships/hyperlink" Target="http://opi.mt.gov/Perkins-V#9329810355-comprehensive-local-needs-assessment"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mailto:Eric.Tilleman@mt.gov" TargetMode="External"/><Relationship Id="rId3" Type="http://schemas.openxmlformats.org/officeDocument/2006/relationships/hyperlink" Target="mailto:Ian.Beagles@mt.gov" TargetMode="External"/><Relationship Id="rId7" Type="http://schemas.openxmlformats.org/officeDocument/2006/relationships/hyperlink" Target="mailto:ESwensom@mt.gov" TargetMode="External"/><Relationship Id="rId2" Type="http://schemas.openxmlformats.org/officeDocument/2006/relationships/hyperlink" Target="mailto:Shannon.Boswell@mt.gov" TargetMode="External"/><Relationship Id="rId1" Type="http://schemas.openxmlformats.org/officeDocument/2006/relationships/slideLayout" Target="../slideLayouts/slideLayout2.xml"/><Relationship Id="rId6" Type="http://schemas.openxmlformats.org/officeDocument/2006/relationships/hyperlink" Target="mailto:Gayla.Randel@mt.gov" TargetMode="External"/><Relationship Id="rId5" Type="http://schemas.openxmlformats.org/officeDocument/2006/relationships/hyperlink" Target="mailto:Michael.Houghton@mt.gov" TargetMode="External"/><Relationship Id="rId4" Type="http://schemas.openxmlformats.org/officeDocument/2006/relationships/hyperlink" Target="mailto:Jamie.Corley@mt.gov" TargetMode="External"/><Relationship Id="rId9" Type="http://schemas.openxmlformats.org/officeDocument/2006/relationships/hyperlink" Target="mailto:OPICTE@mt.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opi.mt.gov/LinkClick.aspx?fileticket=qqfH7E1MGTk%3d&amp;portalid=182"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167147" y="457200"/>
            <a:ext cx="11533239" cy="2667000"/>
          </a:xfrm>
        </p:spPr>
        <p:txBody>
          <a:bodyPr/>
          <a:lstStyle/>
          <a:p>
            <a:br>
              <a:rPr lang="en-US"/>
            </a:br>
            <a:br>
              <a:rPr lang="en-US"/>
            </a:br>
            <a:r>
              <a:rPr lang="en-US" sz="6000"/>
              <a:t>Carl D. Perkins E-Grant</a:t>
            </a:r>
          </a:p>
        </p:txBody>
      </p:sp>
      <p:sp>
        <p:nvSpPr>
          <p:cNvPr id="3" name="Subtitle 2"/>
          <p:cNvSpPr>
            <a:spLocks noGrp="1"/>
          </p:cNvSpPr>
          <p:nvPr>
            <p:ph type="subTitle" idx="1"/>
          </p:nvPr>
        </p:nvSpPr>
        <p:spPr>
          <a:xfrm>
            <a:off x="1371600" y="5029201"/>
            <a:ext cx="7048500" cy="1676400"/>
          </a:xfrm>
        </p:spPr>
        <p:txBody>
          <a:bodyPr rtlCol="0">
            <a:normAutofit fontScale="92500" lnSpcReduction="20000"/>
          </a:bodyPr>
          <a:lstStyle/>
          <a:p>
            <a:pPr>
              <a:spcAft>
                <a:spcPts val="0"/>
              </a:spcAft>
              <a:defRPr/>
            </a:pPr>
            <a:r>
              <a:rPr lang="en-US" b="1"/>
              <a:t>Application Open:</a:t>
            </a:r>
            <a:r>
              <a:rPr lang="en-US" b="1" dirty="0"/>
              <a:t> </a:t>
            </a:r>
            <a:r>
              <a:rPr lang="en-US" b="1" dirty="0">
                <a:solidFill>
                  <a:srgbClr val="FF0000"/>
                </a:solidFill>
              </a:rPr>
              <a:t>July 14, 2022</a:t>
            </a:r>
            <a:endParaRPr lang="en-US" b="1" dirty="0">
              <a:solidFill>
                <a:srgbClr val="FF0000"/>
              </a:solidFill>
              <a:cs typeface="Arial"/>
            </a:endParaRPr>
          </a:p>
          <a:p>
            <a:pPr>
              <a:spcAft>
                <a:spcPts val="0"/>
              </a:spcAft>
              <a:defRPr/>
            </a:pPr>
            <a:r>
              <a:rPr lang="en-US" b="1"/>
              <a:t>Application Must Be </a:t>
            </a:r>
            <a:r>
              <a:rPr lang="en-US" b="1" u="sng">
                <a:solidFill>
                  <a:srgbClr val="FF0000"/>
                </a:solidFill>
              </a:rPr>
              <a:t>Completed</a:t>
            </a:r>
            <a:r>
              <a:rPr lang="en-US" b="1"/>
              <a:t> </a:t>
            </a:r>
            <a:r>
              <a:rPr lang="en-US" b="1">
                <a:solidFill>
                  <a:srgbClr val="FF0000"/>
                </a:solidFill>
              </a:rPr>
              <a:t>no later than Sept. 1, 2022</a:t>
            </a:r>
            <a:endParaRPr lang="en-US" b="1">
              <a:solidFill>
                <a:srgbClr val="FF0000"/>
              </a:solidFill>
              <a:cs typeface="Arial"/>
            </a:endParaRPr>
          </a:p>
          <a:p>
            <a:pPr>
              <a:spcAft>
                <a:spcPts val="0"/>
              </a:spcAft>
              <a:defRPr/>
            </a:pPr>
            <a:endParaRPr lang="en-US" b="1"/>
          </a:p>
          <a:p>
            <a:pPr>
              <a:spcAft>
                <a:spcPts val="0"/>
              </a:spcAft>
              <a:defRPr/>
            </a:pPr>
            <a:r>
              <a:rPr lang="en-US" b="1"/>
              <a:t>Comprehensive Local Needs Assessment will be completed for all applicants</a:t>
            </a:r>
            <a:r>
              <a:rPr lang="en-US" b="1" dirty="0"/>
              <a:t> </a:t>
            </a:r>
            <a:endParaRPr lang="en-US" b="1" dirty="0">
              <a:cs typeface="Arial"/>
            </a:endParaRPr>
          </a:p>
          <a:p>
            <a:pPr>
              <a:spcAft>
                <a:spcPts val="0"/>
              </a:spcAft>
              <a:defRPr/>
            </a:pPr>
            <a:endParaRPr lang="en-US">
              <a:ea typeface="+mn-ea"/>
            </a:endParaRPr>
          </a:p>
        </p:txBody>
      </p:sp>
    </p:spTree>
    <p:extLst>
      <p:ext uri="{BB962C8B-B14F-4D97-AF65-F5344CB8AC3E}">
        <p14:creationId xmlns:p14="http://schemas.microsoft.com/office/powerpoint/2010/main" val="2465313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48A89-AA55-4CD2-BF29-8E3D4044A787}"/>
              </a:ext>
            </a:extLst>
          </p:cNvPr>
          <p:cNvSpPr>
            <a:spLocks noGrp="1"/>
          </p:cNvSpPr>
          <p:nvPr>
            <p:ph type="title"/>
          </p:nvPr>
        </p:nvSpPr>
        <p:spPr/>
        <p:txBody>
          <a:bodyPr/>
          <a:lstStyle/>
          <a:p>
            <a:r>
              <a:rPr lang="en-US">
                <a:effectLst>
                  <a:outerShdw blurRad="38100" dist="38100" dir="2700000" algn="tl">
                    <a:srgbClr val="000000">
                      <a:alpha val="43137"/>
                    </a:srgbClr>
                  </a:outerShdw>
                </a:effectLst>
              </a:rPr>
              <a:t>Performance Measures</a:t>
            </a:r>
          </a:p>
        </p:txBody>
      </p:sp>
      <p:sp>
        <p:nvSpPr>
          <p:cNvPr id="5" name="TextBox 4">
            <a:extLst>
              <a:ext uri="{FF2B5EF4-FFF2-40B4-BE49-F238E27FC236}">
                <a16:creationId xmlns:a16="http://schemas.microsoft.com/office/drawing/2014/main" id="{539E33F6-FB42-4D45-A8B7-2D7E4638F04B}"/>
              </a:ext>
            </a:extLst>
          </p:cNvPr>
          <p:cNvSpPr txBox="1"/>
          <p:nvPr/>
        </p:nvSpPr>
        <p:spPr>
          <a:xfrm>
            <a:off x="832497" y="3410462"/>
            <a:ext cx="10254675" cy="2862322"/>
          </a:xfrm>
          <a:prstGeom prst="rect">
            <a:avLst/>
          </a:prstGeom>
          <a:noFill/>
        </p:spPr>
        <p:txBody>
          <a:bodyPr wrap="square" rtlCol="0">
            <a:spAutoFit/>
          </a:bodyPr>
          <a:lstStyle/>
          <a:p>
            <a:r>
              <a:rPr lang="en-US"/>
              <a:t>Each tab will have 2021-22 performance thresholds and your performance.  There will also be a box for current year’s target.  All GREY boxes cannot be changed.</a:t>
            </a:r>
          </a:p>
          <a:p>
            <a:endParaRPr lang="en-US"/>
          </a:p>
          <a:p>
            <a:r>
              <a:rPr lang="en-US"/>
              <a:t>All performance measures are based on schools CTE Reports as well as ACT Test scores.</a:t>
            </a:r>
          </a:p>
          <a:p>
            <a:endParaRPr lang="en-US"/>
          </a:p>
          <a:p>
            <a:r>
              <a:rPr lang="en-US"/>
              <a:t>5S3 Students Received Work-based Learning credits (wording change)</a:t>
            </a:r>
          </a:p>
          <a:p>
            <a:endParaRPr lang="en-US"/>
          </a:p>
          <a:p>
            <a:r>
              <a:rPr lang="en-US"/>
              <a:t>Schools will set the current year’s target for each indicator this must be a minimum of SDPL Target.</a:t>
            </a:r>
          </a:p>
          <a:p>
            <a:endParaRPr lang="en-US"/>
          </a:p>
          <a:p>
            <a:endParaRPr lang="en-US"/>
          </a:p>
        </p:txBody>
      </p:sp>
      <p:pic>
        <p:nvPicPr>
          <p:cNvPr id="6" name="Picture 5">
            <a:extLst>
              <a:ext uri="{FF2B5EF4-FFF2-40B4-BE49-F238E27FC236}">
                <a16:creationId xmlns:a16="http://schemas.microsoft.com/office/drawing/2014/main" id="{F78A9E21-4AB9-4F49-80CA-A66490E015FF}"/>
              </a:ext>
            </a:extLst>
          </p:cNvPr>
          <p:cNvPicPr>
            <a:picLocks noChangeAspect="1"/>
          </p:cNvPicPr>
          <p:nvPr/>
        </p:nvPicPr>
        <p:blipFill>
          <a:blip r:embed="rId2"/>
          <a:stretch>
            <a:fillRect/>
          </a:stretch>
        </p:blipFill>
        <p:spPr>
          <a:xfrm>
            <a:off x="832496" y="2104024"/>
            <a:ext cx="10254675" cy="949387"/>
          </a:xfrm>
          <a:prstGeom prst="rect">
            <a:avLst/>
          </a:prstGeom>
        </p:spPr>
      </p:pic>
    </p:spTree>
    <p:extLst>
      <p:ext uri="{BB962C8B-B14F-4D97-AF65-F5344CB8AC3E}">
        <p14:creationId xmlns:p14="http://schemas.microsoft.com/office/powerpoint/2010/main" val="5703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D8C14-89A7-4F40-A531-8BC494FE5937}"/>
              </a:ext>
            </a:extLst>
          </p:cNvPr>
          <p:cNvSpPr>
            <a:spLocks noGrp="1"/>
          </p:cNvSpPr>
          <p:nvPr>
            <p:ph type="title"/>
          </p:nvPr>
        </p:nvSpPr>
        <p:spPr/>
        <p:txBody>
          <a:bodyPr anchor="t"/>
          <a:lstStyle/>
          <a:p>
            <a:r>
              <a:rPr lang="en-US">
                <a:effectLst>
                  <a:outerShdw blurRad="38100" dist="38100" dir="2700000" algn="tl">
                    <a:srgbClr val="000000">
                      <a:alpha val="43137"/>
                    </a:srgbClr>
                  </a:outerShdw>
                </a:effectLst>
              </a:rPr>
              <a:t>Budget Pages</a:t>
            </a:r>
          </a:p>
        </p:txBody>
      </p:sp>
      <p:sp>
        <p:nvSpPr>
          <p:cNvPr id="6" name="TextBox 5">
            <a:extLst>
              <a:ext uri="{FF2B5EF4-FFF2-40B4-BE49-F238E27FC236}">
                <a16:creationId xmlns:a16="http://schemas.microsoft.com/office/drawing/2014/main" id="{2E685F45-2819-4E63-95EF-1F7D4AF4E349}"/>
              </a:ext>
            </a:extLst>
          </p:cNvPr>
          <p:cNvSpPr txBox="1"/>
          <p:nvPr/>
        </p:nvSpPr>
        <p:spPr>
          <a:xfrm>
            <a:off x="803890" y="2180535"/>
            <a:ext cx="10584220" cy="2901051"/>
          </a:xfrm>
          <a:prstGeom prst="rect">
            <a:avLst/>
          </a:prstGeom>
          <a:noFill/>
        </p:spPr>
        <p:txBody>
          <a:bodyPr wrap="square" rtlCol="0">
            <a:spAutoFit/>
          </a:bodyPr>
          <a:lstStyle/>
          <a:p>
            <a:r>
              <a:rPr lang="en-US" u="sng"/>
              <a:t>CLNA Priorities</a:t>
            </a:r>
            <a:r>
              <a:rPr lang="en-US"/>
              <a:t>: Should outline your CLNA Spending Priorities and what special populations will be addressed with funds. </a:t>
            </a:r>
          </a:p>
          <a:p>
            <a:endParaRPr lang="en-US"/>
          </a:p>
          <a:p>
            <a:pPr marL="0" marR="0">
              <a:lnSpc>
                <a:spcPct val="107000"/>
              </a:lnSpc>
              <a:spcBef>
                <a:spcPts val="0"/>
              </a:spcBef>
              <a:spcAft>
                <a:spcPts val="0"/>
              </a:spcAft>
            </a:pPr>
            <a:r>
              <a:rPr lang="en-US" u="sng"/>
              <a:t>Budget Detail</a:t>
            </a:r>
            <a:r>
              <a:rPr lang="en-US"/>
              <a:t>: </a:t>
            </a:r>
            <a:r>
              <a:rPr lang="en-US" sz="1800">
                <a:effectLst/>
                <a:latin typeface="Calibri" panose="020F0502020204030204" pitchFamily="34" charset="0"/>
                <a:ea typeface="Calibri" panose="020F0502020204030204" pitchFamily="34" charset="0"/>
                <a:cs typeface="Times New Roman" panose="02020603050405020304" pitchFamily="18" charset="0"/>
              </a:rPr>
              <a:t>Please provide expenditure details and itemization in the budget form below. </a:t>
            </a:r>
            <a:r>
              <a:rPr lang="en-US" sz="1800" b="1">
                <a:effectLst/>
                <a:latin typeface="Calibri" panose="020F0502020204030204" pitchFamily="34" charset="0"/>
                <a:ea typeface="Calibri" panose="020F0502020204030204" pitchFamily="34" charset="0"/>
                <a:cs typeface="Times New Roman" panose="02020603050405020304" pitchFamily="18" charset="0"/>
              </a:rPr>
              <a:t>Clarification will be requested if items are not clear to the reviewer what they are</a:t>
            </a:r>
            <a:r>
              <a:rPr lang="en-US" sz="1800">
                <a:effectLst/>
                <a:latin typeface="Calibri" panose="020F0502020204030204" pitchFamily="34" charset="0"/>
                <a:ea typeface="Calibri" panose="020F0502020204030204" pitchFamily="34" charset="0"/>
                <a:cs typeface="Times New Roman" panose="02020603050405020304" pitchFamily="18" charset="0"/>
              </a:rPr>
              <a:t>. See Budget Detail Example below. </a:t>
            </a:r>
          </a:p>
          <a:p>
            <a:r>
              <a:rPr lang="en-US" sz="1800">
                <a:effectLst/>
                <a:latin typeface="Calibri" panose="020F0502020204030204" pitchFamily="34" charset="0"/>
                <a:ea typeface="Calibri" panose="020F0502020204030204" pitchFamily="34" charset="0"/>
                <a:cs typeface="Times New Roman" panose="02020603050405020304" pitchFamily="18" charset="0"/>
              </a:rPr>
              <a:t>Links for the Budget Instructions and Description of Purpose Categories and Object Codes are provided.</a:t>
            </a:r>
          </a:p>
          <a:p>
            <a:r>
              <a:rPr lang="en-US"/>
              <a:t>(This page needs to be corrected with Budget Amendments)</a:t>
            </a:r>
          </a:p>
          <a:p>
            <a:endParaRPr lang="en-US"/>
          </a:p>
          <a:p>
            <a:endParaRPr lang="en-US"/>
          </a:p>
          <a:p>
            <a:endParaRPr lang="en-US"/>
          </a:p>
        </p:txBody>
      </p:sp>
      <p:pic>
        <p:nvPicPr>
          <p:cNvPr id="8" name="Picture 7">
            <a:extLst>
              <a:ext uri="{FF2B5EF4-FFF2-40B4-BE49-F238E27FC236}">
                <a16:creationId xmlns:a16="http://schemas.microsoft.com/office/drawing/2014/main" id="{0787C83C-AEA0-400C-BC5F-5809E26F2CA5}"/>
              </a:ext>
            </a:extLst>
          </p:cNvPr>
          <p:cNvPicPr/>
          <p:nvPr/>
        </p:nvPicPr>
        <p:blipFill>
          <a:blip r:embed="rId2"/>
          <a:stretch>
            <a:fillRect/>
          </a:stretch>
        </p:blipFill>
        <p:spPr>
          <a:xfrm>
            <a:off x="719054" y="4604674"/>
            <a:ext cx="10584220" cy="1145230"/>
          </a:xfrm>
          <a:prstGeom prst="rect">
            <a:avLst/>
          </a:prstGeom>
        </p:spPr>
      </p:pic>
      <p:pic>
        <p:nvPicPr>
          <p:cNvPr id="9" name="Picture 8">
            <a:extLst>
              <a:ext uri="{FF2B5EF4-FFF2-40B4-BE49-F238E27FC236}">
                <a16:creationId xmlns:a16="http://schemas.microsoft.com/office/drawing/2014/main" id="{0BA04C91-D2D7-445E-84F2-90EC2405C834}"/>
              </a:ext>
            </a:extLst>
          </p:cNvPr>
          <p:cNvPicPr>
            <a:picLocks noChangeAspect="1"/>
          </p:cNvPicPr>
          <p:nvPr/>
        </p:nvPicPr>
        <p:blipFill>
          <a:blip r:embed="rId3"/>
          <a:stretch>
            <a:fillRect/>
          </a:stretch>
        </p:blipFill>
        <p:spPr>
          <a:xfrm>
            <a:off x="876948" y="1402580"/>
            <a:ext cx="7812886" cy="682252"/>
          </a:xfrm>
          <a:prstGeom prst="rect">
            <a:avLst/>
          </a:prstGeom>
        </p:spPr>
      </p:pic>
    </p:spTree>
    <p:extLst>
      <p:ext uri="{BB962C8B-B14F-4D97-AF65-F5344CB8AC3E}">
        <p14:creationId xmlns:p14="http://schemas.microsoft.com/office/powerpoint/2010/main" val="707032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D8C14-89A7-4F40-A531-8BC494FE5937}"/>
              </a:ext>
            </a:extLst>
          </p:cNvPr>
          <p:cNvSpPr>
            <a:spLocks noGrp="1"/>
          </p:cNvSpPr>
          <p:nvPr>
            <p:ph type="title"/>
          </p:nvPr>
        </p:nvSpPr>
        <p:spPr/>
        <p:txBody>
          <a:bodyPr anchor="t"/>
          <a:lstStyle/>
          <a:p>
            <a:r>
              <a:rPr lang="en-US">
                <a:effectLst>
                  <a:outerShdw blurRad="38100" dist="38100" dir="2700000" algn="tl">
                    <a:srgbClr val="000000">
                      <a:alpha val="43137"/>
                    </a:srgbClr>
                  </a:outerShdw>
                </a:effectLst>
              </a:rPr>
              <a:t>Budget Pages* ** </a:t>
            </a:r>
          </a:p>
        </p:txBody>
      </p:sp>
      <p:sp>
        <p:nvSpPr>
          <p:cNvPr id="6" name="TextBox 5">
            <a:extLst>
              <a:ext uri="{FF2B5EF4-FFF2-40B4-BE49-F238E27FC236}">
                <a16:creationId xmlns:a16="http://schemas.microsoft.com/office/drawing/2014/main" id="{2E685F45-2819-4E63-95EF-1F7D4AF4E349}"/>
              </a:ext>
            </a:extLst>
          </p:cNvPr>
          <p:cNvSpPr txBox="1"/>
          <p:nvPr/>
        </p:nvSpPr>
        <p:spPr>
          <a:xfrm>
            <a:off x="803890" y="2180535"/>
            <a:ext cx="10584220" cy="2862322"/>
          </a:xfrm>
          <a:prstGeom prst="rect">
            <a:avLst/>
          </a:prstGeom>
          <a:noFill/>
        </p:spPr>
        <p:txBody>
          <a:bodyPr wrap="square" rtlCol="0">
            <a:spAutoFit/>
          </a:bodyPr>
          <a:lstStyle/>
          <a:p>
            <a:endParaRPr lang="en-US"/>
          </a:p>
          <a:p>
            <a:endParaRPr lang="en-US"/>
          </a:p>
          <a:p>
            <a:r>
              <a:rPr lang="en-US" u="sng"/>
              <a:t>Funding Comparison: </a:t>
            </a:r>
            <a:r>
              <a:rPr lang="en-US"/>
              <a:t>Read only page, they must match for approval</a:t>
            </a:r>
          </a:p>
          <a:p>
            <a:endParaRPr lang="en-US" u="sng"/>
          </a:p>
          <a:p>
            <a:r>
              <a:rPr lang="en-US" u="sng"/>
              <a:t>Property &amp; Equipment:</a:t>
            </a:r>
            <a:r>
              <a:rPr lang="en-US"/>
              <a:t> For items in Object code 700.  Each item costing over $5,000</a:t>
            </a:r>
          </a:p>
          <a:p>
            <a:endParaRPr lang="en-US" u="sng"/>
          </a:p>
          <a:p>
            <a:r>
              <a:rPr lang="en-US" u="sng"/>
              <a:t>Budget Summary: </a:t>
            </a:r>
            <a:r>
              <a:rPr lang="en-US"/>
              <a:t>Read only page </a:t>
            </a:r>
            <a:endParaRPr lang="en-US" u="sng"/>
          </a:p>
          <a:p>
            <a:endParaRPr lang="en-US"/>
          </a:p>
          <a:p>
            <a:endParaRPr lang="en-US"/>
          </a:p>
          <a:p>
            <a:endParaRPr lang="en-US"/>
          </a:p>
        </p:txBody>
      </p:sp>
      <p:sp>
        <p:nvSpPr>
          <p:cNvPr id="7" name="TextBox 6">
            <a:extLst>
              <a:ext uri="{FF2B5EF4-FFF2-40B4-BE49-F238E27FC236}">
                <a16:creationId xmlns:a16="http://schemas.microsoft.com/office/drawing/2014/main" id="{D58C145A-66E3-4972-BD1B-63E74A6524DA}"/>
              </a:ext>
            </a:extLst>
          </p:cNvPr>
          <p:cNvSpPr txBox="1"/>
          <p:nvPr/>
        </p:nvSpPr>
        <p:spPr>
          <a:xfrm>
            <a:off x="890514" y="4492229"/>
            <a:ext cx="9398160" cy="923330"/>
          </a:xfrm>
          <a:prstGeom prst="rect">
            <a:avLst/>
          </a:prstGeom>
          <a:noFill/>
        </p:spPr>
        <p:txBody>
          <a:bodyPr wrap="square" rtlCol="0">
            <a:spAutoFit/>
          </a:bodyPr>
          <a:lstStyle/>
          <a:p>
            <a:r>
              <a:rPr lang="en-US"/>
              <a:t>*</a:t>
            </a:r>
            <a:r>
              <a:rPr lang="en-US" b="1"/>
              <a:t>These pages load slowly </a:t>
            </a:r>
          </a:p>
          <a:p>
            <a:endParaRPr lang="en-US" b="1"/>
          </a:p>
          <a:p>
            <a:r>
              <a:rPr lang="en-US"/>
              <a:t> ** These must be amended when final allocations are uploaded in September.  </a:t>
            </a:r>
          </a:p>
        </p:txBody>
      </p:sp>
      <p:pic>
        <p:nvPicPr>
          <p:cNvPr id="5" name="Picture 4">
            <a:extLst>
              <a:ext uri="{FF2B5EF4-FFF2-40B4-BE49-F238E27FC236}">
                <a16:creationId xmlns:a16="http://schemas.microsoft.com/office/drawing/2014/main" id="{9B1188DC-1E6A-4DF3-94A0-FB24852CD055}"/>
              </a:ext>
            </a:extLst>
          </p:cNvPr>
          <p:cNvPicPr>
            <a:picLocks noChangeAspect="1"/>
          </p:cNvPicPr>
          <p:nvPr/>
        </p:nvPicPr>
        <p:blipFill>
          <a:blip r:embed="rId2"/>
          <a:stretch>
            <a:fillRect/>
          </a:stretch>
        </p:blipFill>
        <p:spPr>
          <a:xfrm>
            <a:off x="890514" y="1592203"/>
            <a:ext cx="8858590" cy="773567"/>
          </a:xfrm>
          <a:prstGeom prst="rect">
            <a:avLst/>
          </a:prstGeom>
        </p:spPr>
      </p:pic>
    </p:spTree>
    <p:extLst>
      <p:ext uri="{BB962C8B-B14F-4D97-AF65-F5344CB8AC3E}">
        <p14:creationId xmlns:p14="http://schemas.microsoft.com/office/powerpoint/2010/main" val="1367368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098BC-C704-4AA1-8D1C-98D5BBD423AE}"/>
              </a:ext>
            </a:extLst>
          </p:cNvPr>
          <p:cNvSpPr>
            <a:spLocks noGrp="1"/>
          </p:cNvSpPr>
          <p:nvPr>
            <p:ph type="title"/>
          </p:nvPr>
        </p:nvSpPr>
        <p:spPr/>
        <p:txBody>
          <a:bodyPr anchor="t"/>
          <a:lstStyle/>
          <a:p>
            <a:r>
              <a:rPr lang="en-US">
                <a:effectLst>
                  <a:outerShdw blurRad="38100" dist="38100" dir="2700000" algn="tl">
                    <a:srgbClr val="000000">
                      <a:alpha val="43137"/>
                    </a:srgbClr>
                  </a:outerShdw>
                </a:effectLst>
              </a:rPr>
              <a:t>Assurances Tab</a:t>
            </a:r>
          </a:p>
        </p:txBody>
      </p:sp>
      <p:pic>
        <p:nvPicPr>
          <p:cNvPr id="3" name="Picture 2">
            <a:extLst>
              <a:ext uri="{FF2B5EF4-FFF2-40B4-BE49-F238E27FC236}">
                <a16:creationId xmlns:a16="http://schemas.microsoft.com/office/drawing/2014/main" id="{D294C514-EF8E-4365-9941-F20CC98DB3B3}"/>
              </a:ext>
            </a:extLst>
          </p:cNvPr>
          <p:cNvPicPr>
            <a:picLocks noChangeAspect="1"/>
          </p:cNvPicPr>
          <p:nvPr/>
        </p:nvPicPr>
        <p:blipFill>
          <a:blip r:embed="rId2"/>
          <a:stretch>
            <a:fillRect/>
          </a:stretch>
        </p:blipFill>
        <p:spPr>
          <a:xfrm>
            <a:off x="981777" y="1589108"/>
            <a:ext cx="11010198" cy="1067224"/>
          </a:xfrm>
          <a:prstGeom prst="rect">
            <a:avLst/>
          </a:prstGeom>
        </p:spPr>
      </p:pic>
      <p:sp>
        <p:nvSpPr>
          <p:cNvPr id="4" name="TextBox 3">
            <a:extLst>
              <a:ext uri="{FF2B5EF4-FFF2-40B4-BE49-F238E27FC236}">
                <a16:creationId xmlns:a16="http://schemas.microsoft.com/office/drawing/2014/main" id="{230702F3-A32E-4069-A767-E869F0482644}"/>
              </a:ext>
            </a:extLst>
          </p:cNvPr>
          <p:cNvSpPr txBox="1"/>
          <p:nvPr/>
        </p:nvSpPr>
        <p:spPr>
          <a:xfrm>
            <a:off x="914400" y="2762451"/>
            <a:ext cx="10857297" cy="2031325"/>
          </a:xfrm>
          <a:prstGeom prst="rect">
            <a:avLst/>
          </a:prstGeom>
          <a:noFill/>
        </p:spPr>
        <p:txBody>
          <a:bodyPr wrap="square" rtlCol="0">
            <a:spAutoFit/>
          </a:bodyPr>
          <a:lstStyle/>
          <a:p>
            <a:r>
              <a:rPr lang="en-US" u="sng"/>
              <a:t>Common Assurances: </a:t>
            </a:r>
            <a:r>
              <a:rPr lang="en-US"/>
              <a:t> Approval from all Federal Assurances </a:t>
            </a:r>
            <a:endParaRPr lang="en-US" u="sng"/>
          </a:p>
          <a:p>
            <a:endParaRPr lang="en-US" u="sng"/>
          </a:p>
          <a:p>
            <a:r>
              <a:rPr lang="en-US" u="sng"/>
              <a:t>Perkins Assurances:</a:t>
            </a:r>
            <a:r>
              <a:rPr lang="en-US"/>
              <a:t> Specific Perkins Assurances</a:t>
            </a:r>
            <a:endParaRPr lang="en-US" u="sng"/>
          </a:p>
          <a:p>
            <a:endParaRPr lang="en-US" u="sng"/>
          </a:p>
          <a:p>
            <a:r>
              <a:rPr lang="en-US" u="sng"/>
              <a:t>Local Use of Funds:</a:t>
            </a:r>
            <a:r>
              <a:rPr lang="en-US"/>
              <a:t> Assurance/guidance for allowable spending</a:t>
            </a:r>
            <a:endParaRPr lang="en-US" u="sng"/>
          </a:p>
          <a:p>
            <a:endParaRPr lang="en-US" u="sng"/>
          </a:p>
          <a:p>
            <a:r>
              <a:rPr lang="en-US" u="sng"/>
              <a:t>Final Agreement:</a:t>
            </a:r>
            <a:r>
              <a:rPr lang="en-US"/>
              <a:t> All need to be completed for submission</a:t>
            </a:r>
            <a:endParaRPr lang="en-US" u="sng"/>
          </a:p>
        </p:txBody>
      </p:sp>
    </p:spTree>
    <p:extLst>
      <p:ext uri="{BB962C8B-B14F-4D97-AF65-F5344CB8AC3E}">
        <p14:creationId xmlns:p14="http://schemas.microsoft.com/office/powerpoint/2010/main" val="455557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EA87F-04B7-4A86-AED9-BF195C34E165}"/>
              </a:ext>
            </a:extLst>
          </p:cNvPr>
          <p:cNvSpPr>
            <a:spLocks noGrp="1"/>
          </p:cNvSpPr>
          <p:nvPr>
            <p:ph type="title"/>
          </p:nvPr>
        </p:nvSpPr>
        <p:spPr/>
        <p:txBody>
          <a:bodyPr anchor="t"/>
          <a:lstStyle/>
          <a:p>
            <a:r>
              <a:rPr lang="en-US">
                <a:effectLst>
                  <a:outerShdw blurRad="38100" dist="38100" dir="2700000" algn="tl">
                    <a:srgbClr val="000000">
                      <a:alpha val="43137"/>
                    </a:srgbClr>
                  </a:outerShdw>
                </a:effectLst>
              </a:rPr>
              <a:t>Amendment</a:t>
            </a:r>
          </a:p>
        </p:txBody>
      </p:sp>
      <p:pic>
        <p:nvPicPr>
          <p:cNvPr id="3" name="Picture 2">
            <a:extLst>
              <a:ext uri="{FF2B5EF4-FFF2-40B4-BE49-F238E27FC236}">
                <a16:creationId xmlns:a16="http://schemas.microsoft.com/office/drawing/2014/main" id="{BBC30617-A742-44FC-8B92-AEAAE702CF3B}"/>
              </a:ext>
            </a:extLst>
          </p:cNvPr>
          <p:cNvPicPr>
            <a:picLocks noChangeAspect="1"/>
          </p:cNvPicPr>
          <p:nvPr/>
        </p:nvPicPr>
        <p:blipFill>
          <a:blip r:embed="rId2"/>
          <a:stretch>
            <a:fillRect/>
          </a:stretch>
        </p:blipFill>
        <p:spPr>
          <a:xfrm>
            <a:off x="968248" y="1531011"/>
            <a:ext cx="10961213" cy="1107641"/>
          </a:xfrm>
          <a:prstGeom prst="rect">
            <a:avLst/>
          </a:prstGeom>
        </p:spPr>
      </p:pic>
      <p:sp>
        <p:nvSpPr>
          <p:cNvPr id="4" name="TextBox 3">
            <a:extLst>
              <a:ext uri="{FF2B5EF4-FFF2-40B4-BE49-F238E27FC236}">
                <a16:creationId xmlns:a16="http://schemas.microsoft.com/office/drawing/2014/main" id="{40E199C5-7772-4B3D-87F4-9F7B2B0B6388}"/>
              </a:ext>
            </a:extLst>
          </p:cNvPr>
          <p:cNvSpPr txBox="1"/>
          <p:nvPr/>
        </p:nvSpPr>
        <p:spPr>
          <a:xfrm>
            <a:off x="968248" y="3030627"/>
            <a:ext cx="10811880" cy="1754326"/>
          </a:xfrm>
          <a:prstGeom prst="rect">
            <a:avLst/>
          </a:prstGeom>
          <a:noFill/>
        </p:spPr>
        <p:txBody>
          <a:bodyPr wrap="square" rtlCol="0">
            <a:spAutoFit/>
          </a:bodyPr>
          <a:lstStyle/>
          <a:p>
            <a:r>
              <a:rPr lang="en-US"/>
              <a:t>Be sure to include specific pages and sections that are being amended.</a:t>
            </a:r>
          </a:p>
          <a:p>
            <a:endParaRPr lang="en-US"/>
          </a:p>
          <a:p>
            <a:r>
              <a:rPr lang="en-US"/>
              <a:t>Budget amendments will need to be changed on both the CLNA distribution tab and the Budget Details tab.</a:t>
            </a:r>
          </a:p>
          <a:p>
            <a:endParaRPr lang="en-US"/>
          </a:p>
          <a:p>
            <a:r>
              <a:rPr lang="en-US" b="1"/>
              <a:t>All grants will need to have a budget amendments when final allocations are uploaded. </a:t>
            </a:r>
          </a:p>
        </p:txBody>
      </p:sp>
    </p:spTree>
    <p:extLst>
      <p:ext uri="{BB962C8B-B14F-4D97-AF65-F5344CB8AC3E}">
        <p14:creationId xmlns:p14="http://schemas.microsoft.com/office/powerpoint/2010/main" val="3513971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98C7BA-D56C-4BA4-A1B0-D2F4AD2C842D}"/>
              </a:ext>
            </a:extLst>
          </p:cNvPr>
          <p:cNvSpPr>
            <a:spLocks noGrp="1"/>
          </p:cNvSpPr>
          <p:nvPr>
            <p:ph type="title"/>
          </p:nvPr>
        </p:nvSpPr>
        <p:spPr/>
        <p:txBody>
          <a:bodyPr anchor="t"/>
          <a:lstStyle/>
          <a:p>
            <a:r>
              <a:rPr lang="en-US">
                <a:effectLst>
                  <a:outerShdw blurRad="38100" dist="38100" dir="2700000" algn="tl">
                    <a:srgbClr val="000000">
                      <a:alpha val="43137"/>
                    </a:srgbClr>
                  </a:outerShdw>
                </a:effectLst>
              </a:rPr>
              <a:t>Timeline Changes for FY23 and FY24</a:t>
            </a:r>
          </a:p>
        </p:txBody>
      </p:sp>
      <p:sp>
        <p:nvSpPr>
          <p:cNvPr id="4" name="Content Placeholder 3">
            <a:extLst>
              <a:ext uri="{FF2B5EF4-FFF2-40B4-BE49-F238E27FC236}">
                <a16:creationId xmlns:a16="http://schemas.microsoft.com/office/drawing/2014/main" id="{49C1A969-09F0-4AD4-AA3D-1D0E3221B90E}"/>
              </a:ext>
            </a:extLst>
          </p:cNvPr>
          <p:cNvSpPr>
            <a:spLocks noGrp="1"/>
          </p:cNvSpPr>
          <p:nvPr>
            <p:ph idx="1"/>
          </p:nvPr>
        </p:nvSpPr>
        <p:spPr>
          <a:xfrm>
            <a:off x="1278129" y="2001914"/>
            <a:ext cx="9720071" cy="4023360"/>
          </a:xfrm>
        </p:spPr>
        <p:txBody>
          <a:bodyPr>
            <a:normAutofit/>
          </a:bodyPr>
          <a:lstStyle/>
          <a:p>
            <a:pPr>
              <a:lnSpc>
                <a:spcPct val="150000"/>
              </a:lnSpc>
            </a:pPr>
            <a:r>
              <a:rPr lang="en-US" sz="2000" u="sng"/>
              <a:t>FY 23 Applications</a:t>
            </a:r>
            <a:r>
              <a:rPr lang="en-US" sz="2000"/>
              <a:t>: </a:t>
            </a:r>
          </a:p>
          <a:p>
            <a:pPr>
              <a:lnSpc>
                <a:spcPct val="150000"/>
              </a:lnSpc>
              <a:buFont typeface="Wingdings" panose="05000000000000000000" pitchFamily="2" charset="2"/>
              <a:buChar char="Ø"/>
            </a:pPr>
            <a:r>
              <a:rPr lang="en-US" sz="2000"/>
              <a:t>Will be open through September 1 due to delay in EGrants.</a:t>
            </a:r>
          </a:p>
          <a:p>
            <a:pPr>
              <a:lnSpc>
                <a:spcPct val="150000"/>
              </a:lnSpc>
              <a:buFont typeface="Wingdings" panose="05000000000000000000" pitchFamily="2" charset="2"/>
              <a:buChar char="Ø"/>
            </a:pPr>
            <a:r>
              <a:rPr lang="en-US" sz="2000"/>
              <a:t>Final Allocations will load by October 1- Budget Amendments due October 31.</a:t>
            </a:r>
          </a:p>
          <a:p>
            <a:pPr>
              <a:lnSpc>
                <a:spcPct val="150000"/>
              </a:lnSpc>
              <a:buFont typeface="Wingdings" panose="05000000000000000000" pitchFamily="2" charset="2"/>
              <a:buChar char="Ø"/>
            </a:pPr>
            <a:r>
              <a:rPr lang="en-US" sz="2000" b="1"/>
              <a:t>Cash requests need to happen a minimum of quarterly</a:t>
            </a:r>
          </a:p>
          <a:p>
            <a:pPr>
              <a:lnSpc>
                <a:spcPct val="150000"/>
              </a:lnSpc>
              <a:buFont typeface="Wingdings" panose="05000000000000000000" pitchFamily="2" charset="2"/>
              <a:buChar char="Ø"/>
            </a:pPr>
            <a:r>
              <a:rPr lang="en-US" sz="2000"/>
              <a:t>Final Amendments Due June 1, 2023</a:t>
            </a:r>
          </a:p>
          <a:p>
            <a:pPr>
              <a:lnSpc>
                <a:spcPct val="150000"/>
              </a:lnSpc>
              <a:buFont typeface="Wingdings" panose="05000000000000000000" pitchFamily="2" charset="2"/>
              <a:buChar char="Ø"/>
            </a:pPr>
            <a:r>
              <a:rPr lang="en-US" sz="2000"/>
              <a:t>Fiscal Year End Reports Due August 10, 2023</a:t>
            </a:r>
          </a:p>
          <a:p>
            <a:endParaRPr lang="en-US" sz="2000"/>
          </a:p>
        </p:txBody>
      </p:sp>
    </p:spTree>
    <p:extLst>
      <p:ext uri="{BB962C8B-B14F-4D97-AF65-F5344CB8AC3E}">
        <p14:creationId xmlns:p14="http://schemas.microsoft.com/office/powerpoint/2010/main" val="30657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98C7BA-D56C-4BA4-A1B0-D2F4AD2C842D}"/>
              </a:ext>
            </a:extLst>
          </p:cNvPr>
          <p:cNvSpPr>
            <a:spLocks noGrp="1"/>
          </p:cNvSpPr>
          <p:nvPr>
            <p:ph type="title"/>
          </p:nvPr>
        </p:nvSpPr>
        <p:spPr/>
        <p:txBody>
          <a:bodyPr anchor="t"/>
          <a:lstStyle/>
          <a:p>
            <a:r>
              <a:rPr lang="en-US">
                <a:effectLst>
                  <a:outerShdw blurRad="38100" dist="38100" dir="2700000" algn="tl">
                    <a:srgbClr val="000000">
                      <a:alpha val="43137"/>
                    </a:srgbClr>
                  </a:outerShdw>
                </a:effectLst>
              </a:rPr>
              <a:t>Timeline Changes for FY23 and FY24</a:t>
            </a:r>
          </a:p>
        </p:txBody>
      </p:sp>
      <p:sp>
        <p:nvSpPr>
          <p:cNvPr id="4" name="Content Placeholder 3">
            <a:extLst>
              <a:ext uri="{FF2B5EF4-FFF2-40B4-BE49-F238E27FC236}">
                <a16:creationId xmlns:a16="http://schemas.microsoft.com/office/drawing/2014/main" id="{49C1A969-09F0-4AD4-AA3D-1D0E3221B90E}"/>
              </a:ext>
            </a:extLst>
          </p:cNvPr>
          <p:cNvSpPr>
            <a:spLocks noGrp="1"/>
          </p:cNvSpPr>
          <p:nvPr>
            <p:ph idx="1"/>
          </p:nvPr>
        </p:nvSpPr>
        <p:spPr>
          <a:xfrm>
            <a:off x="1278129" y="2001914"/>
            <a:ext cx="9720071" cy="4023360"/>
          </a:xfrm>
        </p:spPr>
        <p:txBody>
          <a:bodyPr>
            <a:normAutofit/>
          </a:bodyPr>
          <a:lstStyle/>
          <a:p>
            <a:pPr>
              <a:lnSpc>
                <a:spcPct val="150000"/>
              </a:lnSpc>
            </a:pPr>
            <a:r>
              <a:rPr lang="en-US" sz="2000" u="sng"/>
              <a:t>FY 24 Applications</a:t>
            </a:r>
            <a:r>
              <a:rPr lang="en-US" sz="2000"/>
              <a:t>: </a:t>
            </a:r>
          </a:p>
          <a:p>
            <a:pPr>
              <a:lnSpc>
                <a:spcPct val="150000"/>
              </a:lnSpc>
              <a:buFont typeface="Wingdings" panose="05000000000000000000" pitchFamily="2" charset="2"/>
              <a:buChar char="Ø"/>
            </a:pPr>
            <a:r>
              <a:rPr lang="en-US" sz="2000"/>
              <a:t>Montana State CTE Funding Request and Perkins Intent to Apply </a:t>
            </a:r>
            <a:r>
              <a:rPr lang="en-US" sz="2000">
                <a:highlight>
                  <a:srgbClr val="FFFF00"/>
                </a:highlight>
              </a:rPr>
              <a:t>DUE April 1, 2023</a:t>
            </a:r>
          </a:p>
          <a:p>
            <a:pPr>
              <a:lnSpc>
                <a:spcPct val="150000"/>
              </a:lnSpc>
              <a:buFont typeface="Wingdings" panose="05000000000000000000" pitchFamily="2" charset="2"/>
              <a:buChar char="Ø"/>
            </a:pPr>
            <a:r>
              <a:rPr lang="en-US" sz="2000"/>
              <a:t> 2023-2024 Carl Perkins Application set to open </a:t>
            </a:r>
            <a:r>
              <a:rPr lang="en-US" sz="2000">
                <a:highlight>
                  <a:srgbClr val="FFFF00"/>
                </a:highlight>
              </a:rPr>
              <a:t>early May 2023</a:t>
            </a:r>
          </a:p>
          <a:p>
            <a:pPr>
              <a:lnSpc>
                <a:spcPct val="150000"/>
              </a:lnSpc>
              <a:buFont typeface="Wingdings" panose="05000000000000000000" pitchFamily="2" charset="2"/>
              <a:buChar char="Ø"/>
            </a:pPr>
            <a:r>
              <a:rPr lang="en-US" sz="2000"/>
              <a:t>FY 24 Perkins Application will be due by</a:t>
            </a:r>
            <a:r>
              <a:rPr lang="en-US" sz="2000">
                <a:highlight>
                  <a:srgbClr val="FFFF00"/>
                </a:highlight>
              </a:rPr>
              <a:t> June 15, 2023</a:t>
            </a:r>
          </a:p>
          <a:p>
            <a:pPr>
              <a:lnSpc>
                <a:spcPct val="150000"/>
              </a:lnSpc>
              <a:buFont typeface="Wingdings" panose="05000000000000000000" pitchFamily="2" charset="2"/>
              <a:buChar char="Ø"/>
            </a:pPr>
            <a:r>
              <a:rPr lang="en-US" sz="2000"/>
              <a:t>Final Allocations will load by September 1- Budget Amendments due September 31.</a:t>
            </a:r>
          </a:p>
          <a:p>
            <a:pPr>
              <a:lnSpc>
                <a:spcPct val="150000"/>
              </a:lnSpc>
              <a:buFont typeface="Wingdings" panose="05000000000000000000" pitchFamily="2" charset="2"/>
              <a:buChar char="Ø"/>
            </a:pPr>
            <a:r>
              <a:rPr lang="en-US" sz="2000"/>
              <a:t>This will </a:t>
            </a:r>
            <a:r>
              <a:rPr lang="en-US" sz="2000" b="1"/>
              <a:t>not</a:t>
            </a:r>
            <a:r>
              <a:rPr lang="en-US" sz="2000"/>
              <a:t> be a CLNA year for previous applicants.  Budgets and Advisor Committee Minutes will be needed for FY 24 Application. </a:t>
            </a:r>
          </a:p>
          <a:p>
            <a:endParaRPr lang="en-US" sz="2000"/>
          </a:p>
        </p:txBody>
      </p:sp>
    </p:spTree>
    <p:extLst>
      <p:ext uri="{BB962C8B-B14F-4D97-AF65-F5344CB8AC3E}">
        <p14:creationId xmlns:p14="http://schemas.microsoft.com/office/powerpoint/2010/main" val="15095341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E2733-E401-4478-805A-D1BAB2DD86A4}"/>
              </a:ext>
            </a:extLst>
          </p:cNvPr>
          <p:cNvSpPr>
            <a:spLocks noGrp="1"/>
          </p:cNvSpPr>
          <p:nvPr>
            <p:ph type="title"/>
          </p:nvPr>
        </p:nvSpPr>
        <p:spPr/>
        <p:txBody>
          <a:bodyPr anchor="t"/>
          <a:lstStyle/>
          <a:p>
            <a:r>
              <a:rPr lang="en-US">
                <a:effectLst>
                  <a:outerShdw blurRad="38100" dist="38100" dir="2700000" algn="tl">
                    <a:srgbClr val="000000">
                      <a:alpha val="43137"/>
                    </a:srgbClr>
                  </a:outerShdw>
                </a:effectLst>
              </a:rPr>
              <a:t>References for Perkins</a:t>
            </a:r>
          </a:p>
        </p:txBody>
      </p:sp>
      <p:sp>
        <p:nvSpPr>
          <p:cNvPr id="3" name="TextBox 2">
            <a:extLst>
              <a:ext uri="{FF2B5EF4-FFF2-40B4-BE49-F238E27FC236}">
                <a16:creationId xmlns:a16="http://schemas.microsoft.com/office/drawing/2014/main" id="{9D9040FA-945D-48AD-8832-4A4A5BA07497}"/>
              </a:ext>
            </a:extLst>
          </p:cNvPr>
          <p:cNvSpPr txBox="1"/>
          <p:nvPr/>
        </p:nvSpPr>
        <p:spPr>
          <a:xfrm>
            <a:off x="1320800" y="1748527"/>
            <a:ext cx="10568539" cy="3416320"/>
          </a:xfrm>
          <a:prstGeom prst="rect">
            <a:avLst/>
          </a:prstGeom>
          <a:noFill/>
        </p:spPr>
        <p:txBody>
          <a:bodyPr wrap="square" rtlCol="0">
            <a:spAutoFit/>
          </a:bodyPr>
          <a:lstStyle/>
          <a:p>
            <a:r>
              <a:rPr lang="en-US" sz="2000">
                <a:hlinkClick r:id="rId2"/>
              </a:rPr>
              <a:t>OPI Perkins V</a:t>
            </a:r>
            <a:endParaRPr lang="en-US" sz="2000"/>
          </a:p>
          <a:p>
            <a:endParaRPr lang="en-US" sz="2000"/>
          </a:p>
          <a:p>
            <a:r>
              <a:rPr lang="en-US" sz="2000">
                <a:hlinkClick r:id="rId3"/>
              </a:rPr>
              <a:t>Montana Employment Projections </a:t>
            </a:r>
            <a:r>
              <a:rPr lang="en-US" sz="2000"/>
              <a:t>Dashboard for Perkins</a:t>
            </a:r>
          </a:p>
          <a:p>
            <a:endParaRPr lang="en-US" sz="2000"/>
          </a:p>
          <a:p>
            <a:r>
              <a:rPr lang="en-US" sz="2000">
                <a:hlinkClick r:id="rId4"/>
              </a:rPr>
              <a:t>Comprehensive Local </a:t>
            </a:r>
            <a:r>
              <a:rPr lang="en-US" sz="2000">
                <a:hlinkClick r:id="rId5"/>
              </a:rPr>
              <a:t>Needs</a:t>
            </a:r>
            <a:r>
              <a:rPr lang="en-US" sz="2000">
                <a:hlinkClick r:id="rId4"/>
              </a:rPr>
              <a:t> Assessment </a:t>
            </a:r>
            <a:r>
              <a:rPr lang="en-US" sz="2000"/>
              <a:t>and Resources</a:t>
            </a:r>
          </a:p>
          <a:p>
            <a:endParaRPr lang="en-US" sz="2000"/>
          </a:p>
          <a:p>
            <a:r>
              <a:rPr lang="en-US" sz="2000">
                <a:hlinkClick r:id="rId6"/>
              </a:rPr>
              <a:t>E-grants Log in </a:t>
            </a:r>
            <a:endParaRPr lang="en-US" sz="2000"/>
          </a:p>
          <a:p>
            <a:endParaRPr lang="en-US" sz="2000"/>
          </a:p>
          <a:p>
            <a:r>
              <a:rPr lang="en-US" sz="2000">
                <a:hlinkClick r:id="rId7"/>
              </a:rPr>
              <a:t>Perkins Grant Liaisons </a:t>
            </a:r>
            <a:endParaRPr lang="en-US" sz="2000"/>
          </a:p>
          <a:p>
            <a:endParaRPr lang="en-US"/>
          </a:p>
          <a:p>
            <a:endParaRPr lang="en-US"/>
          </a:p>
        </p:txBody>
      </p:sp>
    </p:spTree>
    <p:extLst>
      <p:ext uri="{BB962C8B-B14F-4D97-AF65-F5344CB8AC3E}">
        <p14:creationId xmlns:p14="http://schemas.microsoft.com/office/powerpoint/2010/main" val="1209331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54073-8608-41B0-9CC8-5B3B6EDB97A0}"/>
              </a:ext>
            </a:extLst>
          </p:cNvPr>
          <p:cNvSpPr>
            <a:spLocks noGrp="1"/>
          </p:cNvSpPr>
          <p:nvPr>
            <p:ph type="title"/>
          </p:nvPr>
        </p:nvSpPr>
        <p:spPr/>
        <p:txBody>
          <a:bodyPr anchor="t"/>
          <a:lstStyle/>
          <a:p>
            <a:r>
              <a:rPr lang="en-US">
                <a:effectLst>
                  <a:outerShdw blurRad="38100" dist="38100" dir="2700000" algn="tl">
                    <a:srgbClr val="000000">
                      <a:alpha val="43137"/>
                    </a:srgbClr>
                  </a:outerShdw>
                </a:effectLst>
              </a:rPr>
              <a:t>Meet the CTE Team</a:t>
            </a:r>
          </a:p>
        </p:txBody>
      </p:sp>
      <p:sp>
        <p:nvSpPr>
          <p:cNvPr id="3" name="Content Placeholder 2">
            <a:extLst>
              <a:ext uri="{FF2B5EF4-FFF2-40B4-BE49-F238E27FC236}">
                <a16:creationId xmlns:a16="http://schemas.microsoft.com/office/drawing/2014/main" id="{40B49171-7E48-4927-867E-0DE40F1334C9}"/>
              </a:ext>
            </a:extLst>
          </p:cNvPr>
          <p:cNvSpPr>
            <a:spLocks noGrp="1"/>
          </p:cNvSpPr>
          <p:nvPr>
            <p:ph idx="1"/>
          </p:nvPr>
        </p:nvSpPr>
        <p:spPr/>
        <p:txBody>
          <a:bodyPr/>
          <a:lstStyle/>
          <a:p>
            <a:r>
              <a:rPr lang="en-US" b="0">
                <a:effectLst/>
              </a:rPr>
              <a:t> </a:t>
            </a:r>
            <a:endParaRPr lang="en-US"/>
          </a:p>
        </p:txBody>
      </p:sp>
      <p:sp>
        <p:nvSpPr>
          <p:cNvPr id="5" name="TextBox 4">
            <a:extLst>
              <a:ext uri="{FF2B5EF4-FFF2-40B4-BE49-F238E27FC236}">
                <a16:creationId xmlns:a16="http://schemas.microsoft.com/office/drawing/2014/main" id="{339A2AE2-0FD8-4030-8524-EBBC9BA87D44}"/>
              </a:ext>
            </a:extLst>
          </p:cNvPr>
          <p:cNvSpPr txBox="1"/>
          <p:nvPr/>
        </p:nvSpPr>
        <p:spPr>
          <a:xfrm>
            <a:off x="1361736" y="1811835"/>
            <a:ext cx="3805068" cy="4247317"/>
          </a:xfrm>
          <a:prstGeom prst="rect">
            <a:avLst/>
          </a:prstGeom>
          <a:noFill/>
        </p:spPr>
        <p:txBody>
          <a:bodyPr wrap="square">
            <a:spAutoFit/>
          </a:bodyPr>
          <a:lstStyle/>
          <a:p>
            <a:r>
              <a:rPr lang="en-US" sz="1600" b="1"/>
              <a:t>Shannon Boswell, Unit Manager</a:t>
            </a:r>
          </a:p>
          <a:p>
            <a:r>
              <a:rPr lang="en-US" sz="1600">
                <a:hlinkClick r:id="rId2"/>
              </a:rPr>
              <a:t>Shannon.Boswell@mt.gov</a:t>
            </a:r>
            <a:r>
              <a:rPr lang="en-US" sz="1600"/>
              <a:t> </a:t>
            </a:r>
          </a:p>
          <a:p>
            <a:r>
              <a:rPr lang="en-US" sz="1600"/>
              <a:t>406-444-7915</a:t>
            </a:r>
          </a:p>
          <a:p>
            <a:endParaRPr lang="en-US" sz="1600"/>
          </a:p>
          <a:p>
            <a:r>
              <a:rPr lang="en-US" sz="1600" b="1"/>
              <a:t>Ian Beagles CTAE Data Coordinator </a:t>
            </a:r>
          </a:p>
          <a:p>
            <a:r>
              <a:rPr lang="en-US" sz="1600">
                <a:hlinkClick r:id="rId3"/>
              </a:rPr>
              <a:t>Ian.Beagles@mt.gov</a:t>
            </a:r>
            <a:r>
              <a:rPr lang="en-US" sz="1600"/>
              <a:t> </a:t>
            </a:r>
          </a:p>
          <a:p>
            <a:r>
              <a:rPr lang="en-US" sz="1600"/>
              <a:t>406-444-9019   </a:t>
            </a:r>
          </a:p>
          <a:p>
            <a:endParaRPr lang="en-US" sz="1600"/>
          </a:p>
          <a:p>
            <a:r>
              <a:rPr lang="en-US" sz="1600" b="1"/>
              <a:t>Jamie Corley, CTE Specialist</a:t>
            </a:r>
          </a:p>
          <a:p>
            <a:r>
              <a:rPr lang="en-US" sz="1600">
                <a:hlinkClick r:id="rId4"/>
              </a:rPr>
              <a:t>Jamie.Corley@mt.gov</a:t>
            </a:r>
            <a:endParaRPr lang="en-US" sz="1600"/>
          </a:p>
          <a:p>
            <a:r>
              <a:rPr lang="en-US" sz="1600"/>
              <a:t>406-4372434</a:t>
            </a:r>
          </a:p>
          <a:p>
            <a:endParaRPr lang="en-US" sz="1600"/>
          </a:p>
          <a:p>
            <a:r>
              <a:rPr lang="en-US" sz="1600" b="1"/>
              <a:t>Mike Houghton, CTE Specialist</a:t>
            </a:r>
          </a:p>
          <a:p>
            <a:r>
              <a:rPr lang="en-US" sz="1600">
                <a:hlinkClick r:id="rId5"/>
              </a:rPr>
              <a:t>Michael.Houghton@mt.gov</a:t>
            </a:r>
            <a:r>
              <a:rPr lang="en-US" sz="1600"/>
              <a:t> </a:t>
            </a:r>
          </a:p>
          <a:p>
            <a:r>
              <a:rPr lang="en-US" sz="1600"/>
              <a:t>406-465-7384</a:t>
            </a:r>
          </a:p>
          <a:p>
            <a:endParaRPr lang="en-US" sz="1600"/>
          </a:p>
          <a:p>
            <a:endParaRPr lang="en-US" sz="1400"/>
          </a:p>
        </p:txBody>
      </p:sp>
      <p:sp>
        <p:nvSpPr>
          <p:cNvPr id="7" name="TextBox 6">
            <a:extLst>
              <a:ext uri="{FF2B5EF4-FFF2-40B4-BE49-F238E27FC236}">
                <a16:creationId xmlns:a16="http://schemas.microsoft.com/office/drawing/2014/main" id="{339F5D4C-0C33-411C-A8CE-B25705877D22}"/>
              </a:ext>
            </a:extLst>
          </p:cNvPr>
          <p:cNvSpPr txBox="1"/>
          <p:nvPr/>
        </p:nvSpPr>
        <p:spPr>
          <a:xfrm>
            <a:off x="5530788" y="1811835"/>
            <a:ext cx="4500979" cy="3785652"/>
          </a:xfrm>
          <a:prstGeom prst="rect">
            <a:avLst/>
          </a:prstGeom>
          <a:noFill/>
        </p:spPr>
        <p:txBody>
          <a:bodyPr wrap="square" rtlCol="0">
            <a:spAutoFit/>
          </a:bodyPr>
          <a:lstStyle/>
          <a:p>
            <a:r>
              <a:rPr lang="en-US" sz="1600" b="1"/>
              <a:t>Gayla Randel, CTE Specialist</a:t>
            </a:r>
          </a:p>
          <a:p>
            <a:r>
              <a:rPr lang="en-US" sz="1600">
                <a:hlinkClick r:id="rId6"/>
              </a:rPr>
              <a:t>Gayla.Randel@mt.gov</a:t>
            </a:r>
            <a:endParaRPr lang="en-US" sz="1600"/>
          </a:p>
          <a:p>
            <a:r>
              <a:rPr lang="en-US" sz="1600"/>
              <a:t>406-431-2117</a:t>
            </a:r>
          </a:p>
          <a:p>
            <a:endParaRPr lang="en-US" sz="1600"/>
          </a:p>
          <a:p>
            <a:r>
              <a:rPr lang="en-US" sz="1600" b="1"/>
              <a:t>Eric Swenson, CTE Specialist</a:t>
            </a:r>
          </a:p>
          <a:p>
            <a:r>
              <a:rPr lang="en-US" sz="1600">
                <a:hlinkClick r:id="rId7"/>
              </a:rPr>
              <a:t>ESwenson@mt.gov</a:t>
            </a:r>
            <a:r>
              <a:rPr lang="en-US" sz="1600"/>
              <a:t> </a:t>
            </a:r>
          </a:p>
          <a:p>
            <a:r>
              <a:rPr lang="en-US" sz="1600"/>
              <a:t>406-444-7991</a:t>
            </a:r>
          </a:p>
          <a:p>
            <a:endParaRPr lang="en-US" sz="1600"/>
          </a:p>
          <a:p>
            <a:r>
              <a:rPr lang="en-US" sz="1600" b="1"/>
              <a:t>Eric Tilleman, CTE Specialist</a:t>
            </a:r>
          </a:p>
          <a:p>
            <a:r>
              <a:rPr lang="en-US" sz="1600">
                <a:hlinkClick r:id="rId8"/>
              </a:rPr>
              <a:t>Eric.Tilleman@mt.gov</a:t>
            </a:r>
            <a:r>
              <a:rPr lang="en-US" sz="1600"/>
              <a:t> </a:t>
            </a:r>
          </a:p>
          <a:p>
            <a:r>
              <a:rPr lang="en-US" sz="1600"/>
              <a:t>406- 438-6636</a:t>
            </a:r>
          </a:p>
          <a:p>
            <a:endParaRPr lang="en-US" sz="1600"/>
          </a:p>
          <a:p>
            <a:r>
              <a:rPr lang="en-US" sz="1600" b="1"/>
              <a:t>OPI CTE Unit </a:t>
            </a:r>
          </a:p>
          <a:p>
            <a:r>
              <a:rPr lang="en-US" sz="1600">
                <a:hlinkClick r:id="rId9"/>
              </a:rPr>
              <a:t>OPICTE@mt.gov</a:t>
            </a:r>
            <a:r>
              <a:rPr lang="en-US" sz="1600"/>
              <a:t> </a:t>
            </a:r>
          </a:p>
          <a:p>
            <a:endParaRPr lang="en-US" sz="1600"/>
          </a:p>
        </p:txBody>
      </p:sp>
    </p:spTree>
    <p:extLst>
      <p:ext uri="{BB962C8B-B14F-4D97-AF65-F5344CB8AC3E}">
        <p14:creationId xmlns:p14="http://schemas.microsoft.com/office/powerpoint/2010/main" val="27260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9062C-57AA-4A77-8185-D852845E213D}"/>
              </a:ext>
            </a:extLst>
          </p:cNvPr>
          <p:cNvSpPr>
            <a:spLocks noGrp="1"/>
          </p:cNvSpPr>
          <p:nvPr>
            <p:ph type="title"/>
          </p:nvPr>
        </p:nvSpPr>
        <p:spPr/>
        <p:txBody>
          <a:bodyPr/>
          <a:lstStyle/>
          <a:p>
            <a:r>
              <a:rPr lang="en-US">
                <a:effectLst>
                  <a:outerShdw blurRad="38100" dist="38100" dir="2700000" algn="tl">
                    <a:srgbClr val="000000">
                      <a:alpha val="43137"/>
                    </a:srgbClr>
                  </a:outerShdw>
                </a:effectLst>
              </a:rPr>
              <a:t>Carl D. Perkins Purpose</a:t>
            </a:r>
          </a:p>
        </p:txBody>
      </p:sp>
      <p:sp>
        <p:nvSpPr>
          <p:cNvPr id="3" name="Content Placeholder 2">
            <a:extLst>
              <a:ext uri="{FF2B5EF4-FFF2-40B4-BE49-F238E27FC236}">
                <a16:creationId xmlns:a16="http://schemas.microsoft.com/office/drawing/2014/main" id="{E60AA0C7-ADC7-4A24-96B4-E6AB4864B8C8}"/>
              </a:ext>
            </a:extLst>
          </p:cNvPr>
          <p:cNvSpPr>
            <a:spLocks noGrp="1"/>
          </p:cNvSpPr>
          <p:nvPr>
            <p:ph idx="1"/>
          </p:nvPr>
        </p:nvSpPr>
        <p:spPr>
          <a:xfrm>
            <a:off x="1278128" y="2084832"/>
            <a:ext cx="9720071" cy="4023360"/>
          </a:xfrm>
        </p:spPr>
        <p:txBody>
          <a:bodyPr>
            <a:normAutofit fontScale="92500"/>
          </a:bodyPr>
          <a:lstStyle/>
          <a:p>
            <a:pPr>
              <a:lnSpc>
                <a:spcPct val="150000"/>
              </a:lnSpc>
            </a:pPr>
            <a:r>
              <a:rPr lang="en-US" sz="2400"/>
              <a:t>The Perkins V State Plan is a means by which our state formalizes strategic partnerships and direct funding toward ensuring a coordinated and labor-market driven Career and Technical Education System. By creating strong pathways from K-12 through postsecondary education and workforce development, the strategies outlined in this plan will help ensure that Montana students have robust learning opportunities to gain the skills and education necessary to secure careers in high-wage, high-skill and in-demand jobs. </a:t>
            </a:r>
          </a:p>
        </p:txBody>
      </p:sp>
    </p:spTree>
    <p:extLst>
      <p:ext uri="{BB962C8B-B14F-4D97-AF65-F5344CB8AC3E}">
        <p14:creationId xmlns:p14="http://schemas.microsoft.com/office/powerpoint/2010/main" val="4115224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effectLst>
                  <a:outerShdw blurRad="38100" dist="38100" dir="2700000" algn="tl">
                    <a:srgbClr val="000000">
                      <a:alpha val="43137"/>
                    </a:srgbClr>
                  </a:outerShdw>
                </a:effectLst>
                <a:latin typeface="Arial" panose="020B0604020202020204" pitchFamily="34" charset="0"/>
                <a:cs typeface="Arial" panose="020B0604020202020204" pitchFamily="34" charset="0"/>
              </a:rPr>
              <a:t>E-Grant Application</a:t>
            </a:r>
          </a:p>
        </p:txBody>
      </p:sp>
      <p:sp>
        <p:nvSpPr>
          <p:cNvPr id="3" name="Content Placeholder 2"/>
          <p:cNvSpPr>
            <a:spLocks noGrp="1"/>
          </p:cNvSpPr>
          <p:nvPr>
            <p:ph idx="1"/>
          </p:nvPr>
        </p:nvSpPr>
        <p:spPr>
          <a:xfrm>
            <a:off x="1976628" y="2084832"/>
            <a:ext cx="9720071" cy="4023360"/>
          </a:xfrm>
        </p:spPr>
        <p:txBody>
          <a:bodyPr>
            <a:noAutofit/>
          </a:bodyPr>
          <a:lstStyle/>
          <a:p>
            <a:pPr>
              <a:buClr>
                <a:schemeClr val="bg1">
                  <a:lumMod val="50000"/>
                </a:schemeClr>
              </a:buClr>
              <a:buFont typeface="Wingdings" charset="2"/>
              <a:buChar char="§"/>
            </a:pPr>
            <a:r>
              <a:rPr lang="en-US" sz="3200">
                <a:latin typeface="Arial" panose="020B0604020202020204" pitchFamily="34" charset="0"/>
                <a:cs typeface="Arial" panose="020B0604020202020204" pitchFamily="34" charset="0"/>
              </a:rPr>
              <a:t> Bullet Text Goes Here</a:t>
            </a:r>
          </a:p>
        </p:txBody>
      </p:sp>
      <p:pic>
        <p:nvPicPr>
          <p:cNvPr id="4" name="Picture 3">
            <a:extLst>
              <a:ext uri="{FF2B5EF4-FFF2-40B4-BE49-F238E27FC236}">
                <a16:creationId xmlns:a16="http://schemas.microsoft.com/office/drawing/2014/main" id="{7AD2A064-54C2-4719-9532-9C93A47984F0}"/>
              </a:ext>
            </a:extLst>
          </p:cNvPr>
          <p:cNvPicPr>
            <a:picLocks noChangeAspect="1"/>
          </p:cNvPicPr>
          <p:nvPr/>
        </p:nvPicPr>
        <p:blipFill>
          <a:blip r:embed="rId2"/>
          <a:stretch>
            <a:fillRect/>
          </a:stretch>
        </p:blipFill>
        <p:spPr>
          <a:xfrm>
            <a:off x="887583" y="1850442"/>
            <a:ext cx="10501162" cy="3717124"/>
          </a:xfrm>
          <a:prstGeom prst="rect">
            <a:avLst/>
          </a:prstGeom>
        </p:spPr>
      </p:pic>
    </p:spTree>
    <p:extLst>
      <p:ext uri="{BB962C8B-B14F-4D97-AF65-F5344CB8AC3E}">
        <p14:creationId xmlns:p14="http://schemas.microsoft.com/office/powerpoint/2010/main" val="1881173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B737F-2766-4206-A161-7B3101119446}"/>
              </a:ext>
            </a:extLst>
          </p:cNvPr>
          <p:cNvSpPr>
            <a:spLocks noGrp="1"/>
          </p:cNvSpPr>
          <p:nvPr>
            <p:ph type="title"/>
          </p:nvPr>
        </p:nvSpPr>
        <p:spPr/>
        <p:txBody>
          <a:bodyPr/>
          <a:lstStyle/>
          <a:p>
            <a:r>
              <a:rPr lang="en-US">
                <a:effectLst>
                  <a:outerShdw blurRad="38100" dist="38100" dir="2700000" algn="tl">
                    <a:srgbClr val="000000">
                      <a:alpha val="43137"/>
                    </a:srgbClr>
                  </a:outerShdw>
                </a:effectLst>
              </a:rPr>
              <a:t>Contact Information Tab</a:t>
            </a:r>
          </a:p>
        </p:txBody>
      </p:sp>
      <p:sp>
        <p:nvSpPr>
          <p:cNvPr id="3" name="Content Placeholder 2">
            <a:extLst>
              <a:ext uri="{FF2B5EF4-FFF2-40B4-BE49-F238E27FC236}">
                <a16:creationId xmlns:a16="http://schemas.microsoft.com/office/drawing/2014/main" id="{A691AFDC-5D2D-4B83-9373-160136DF218A}"/>
              </a:ext>
            </a:extLst>
          </p:cNvPr>
          <p:cNvSpPr>
            <a:spLocks noGrp="1"/>
          </p:cNvSpPr>
          <p:nvPr>
            <p:ph idx="1"/>
          </p:nvPr>
        </p:nvSpPr>
        <p:spPr/>
        <p:txBody>
          <a:bodyPr/>
          <a:lstStyle/>
          <a:p>
            <a:endParaRPr lang="en-US"/>
          </a:p>
        </p:txBody>
      </p:sp>
      <p:pic>
        <p:nvPicPr>
          <p:cNvPr id="7" name="Picture 6">
            <a:extLst>
              <a:ext uri="{FF2B5EF4-FFF2-40B4-BE49-F238E27FC236}">
                <a16:creationId xmlns:a16="http://schemas.microsoft.com/office/drawing/2014/main" id="{70B7B5B3-CA1B-4F3F-BBC1-A46DA880E1D1}"/>
              </a:ext>
            </a:extLst>
          </p:cNvPr>
          <p:cNvPicPr>
            <a:picLocks noChangeAspect="1"/>
          </p:cNvPicPr>
          <p:nvPr/>
        </p:nvPicPr>
        <p:blipFill>
          <a:blip r:embed="rId2"/>
          <a:stretch>
            <a:fillRect/>
          </a:stretch>
        </p:blipFill>
        <p:spPr>
          <a:xfrm>
            <a:off x="1278128" y="2084832"/>
            <a:ext cx="9967959" cy="4251041"/>
          </a:xfrm>
          <a:prstGeom prst="rect">
            <a:avLst/>
          </a:prstGeom>
        </p:spPr>
      </p:pic>
      <p:pic>
        <p:nvPicPr>
          <p:cNvPr id="9" name="Picture 8">
            <a:extLst>
              <a:ext uri="{FF2B5EF4-FFF2-40B4-BE49-F238E27FC236}">
                <a16:creationId xmlns:a16="http://schemas.microsoft.com/office/drawing/2014/main" id="{BC6F1A46-6081-4C96-9EAC-61B650645510}"/>
              </a:ext>
            </a:extLst>
          </p:cNvPr>
          <p:cNvPicPr>
            <a:picLocks noChangeAspect="1"/>
          </p:cNvPicPr>
          <p:nvPr/>
        </p:nvPicPr>
        <p:blipFill>
          <a:blip r:embed="rId3"/>
          <a:stretch>
            <a:fillRect/>
          </a:stretch>
        </p:blipFill>
        <p:spPr>
          <a:xfrm>
            <a:off x="1167166" y="1811044"/>
            <a:ext cx="10603948" cy="4510566"/>
          </a:xfrm>
          <a:prstGeom prst="rect">
            <a:avLst/>
          </a:prstGeom>
        </p:spPr>
      </p:pic>
    </p:spTree>
    <p:extLst>
      <p:ext uri="{BB962C8B-B14F-4D97-AF65-F5344CB8AC3E}">
        <p14:creationId xmlns:p14="http://schemas.microsoft.com/office/powerpoint/2010/main" val="1707181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a:effectLst>
                  <a:outerShdw blurRad="38100" dist="38100" dir="2700000" algn="tl">
                    <a:srgbClr val="000000">
                      <a:alpha val="43137"/>
                    </a:srgbClr>
                  </a:outerShdw>
                </a:effectLst>
                <a:latin typeface="Arial" panose="020B0604020202020204" pitchFamily="34" charset="0"/>
                <a:cs typeface="Arial" panose="020B0604020202020204" pitchFamily="34" charset="0"/>
              </a:rPr>
              <a:t>Allocations Tab</a:t>
            </a:r>
          </a:p>
        </p:txBody>
      </p:sp>
      <p:sp>
        <p:nvSpPr>
          <p:cNvPr id="3" name="Content Placeholder 2"/>
          <p:cNvSpPr>
            <a:spLocks noGrp="1"/>
          </p:cNvSpPr>
          <p:nvPr>
            <p:ph idx="1"/>
          </p:nvPr>
        </p:nvSpPr>
        <p:spPr>
          <a:xfrm>
            <a:off x="1875028" y="2084832"/>
            <a:ext cx="9720071" cy="4023360"/>
          </a:xfrm>
        </p:spPr>
        <p:txBody>
          <a:bodyPr>
            <a:normAutofit/>
          </a:bodyPr>
          <a:lstStyle/>
          <a:p>
            <a:pPr marL="0" indent="0">
              <a:buNone/>
            </a:pPr>
            <a:endParaRPr lang="en-US" sz="360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39440D27-D397-4178-A4F9-256DC5263835}"/>
              </a:ext>
            </a:extLst>
          </p:cNvPr>
          <p:cNvPicPr>
            <a:picLocks noChangeAspect="1"/>
          </p:cNvPicPr>
          <p:nvPr/>
        </p:nvPicPr>
        <p:blipFill>
          <a:blip r:embed="rId2"/>
          <a:stretch>
            <a:fillRect/>
          </a:stretch>
        </p:blipFill>
        <p:spPr>
          <a:xfrm>
            <a:off x="1414913" y="1703672"/>
            <a:ext cx="8152599" cy="4650905"/>
          </a:xfrm>
          <a:prstGeom prst="rect">
            <a:avLst/>
          </a:prstGeom>
        </p:spPr>
      </p:pic>
    </p:spTree>
    <p:extLst>
      <p:ext uri="{BB962C8B-B14F-4D97-AF65-F5344CB8AC3E}">
        <p14:creationId xmlns:p14="http://schemas.microsoft.com/office/powerpoint/2010/main" val="2886698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8A166-D037-461C-B615-C8229D376060}"/>
              </a:ext>
            </a:extLst>
          </p:cNvPr>
          <p:cNvSpPr>
            <a:spLocks noGrp="1"/>
          </p:cNvSpPr>
          <p:nvPr>
            <p:ph type="title"/>
          </p:nvPr>
        </p:nvSpPr>
        <p:spPr/>
        <p:txBody>
          <a:bodyPr anchor="t"/>
          <a:lstStyle/>
          <a:p>
            <a:r>
              <a:rPr lang="en-US">
                <a:effectLst>
                  <a:outerShdw blurRad="38100" dist="38100" dir="2700000" algn="tl">
                    <a:srgbClr val="000000">
                      <a:alpha val="43137"/>
                    </a:srgbClr>
                  </a:outerShdw>
                </a:effectLst>
              </a:rPr>
              <a:t>CLNA Tab</a:t>
            </a:r>
          </a:p>
        </p:txBody>
      </p:sp>
      <p:sp>
        <p:nvSpPr>
          <p:cNvPr id="4" name="TextBox 3">
            <a:extLst>
              <a:ext uri="{FF2B5EF4-FFF2-40B4-BE49-F238E27FC236}">
                <a16:creationId xmlns:a16="http://schemas.microsoft.com/office/drawing/2014/main" id="{0A4C4CE3-8632-413D-82FE-904450F30792}"/>
              </a:ext>
            </a:extLst>
          </p:cNvPr>
          <p:cNvSpPr txBox="1"/>
          <p:nvPr/>
        </p:nvSpPr>
        <p:spPr>
          <a:xfrm>
            <a:off x="1004235" y="2926509"/>
            <a:ext cx="10183529" cy="3139321"/>
          </a:xfrm>
          <a:prstGeom prst="rect">
            <a:avLst/>
          </a:prstGeom>
          <a:noFill/>
        </p:spPr>
        <p:txBody>
          <a:bodyPr wrap="square" lIns="91440" tIns="45720" rIns="91440" bIns="45720" rtlCol="0" anchor="t">
            <a:spAutoFit/>
          </a:bodyPr>
          <a:lstStyle/>
          <a:p>
            <a:r>
              <a:rPr lang="en-US" u="sng"/>
              <a:t>Schools with Programs-</a:t>
            </a:r>
          </a:p>
          <a:p>
            <a:endParaRPr lang="en-US" u="sng"/>
          </a:p>
          <a:p>
            <a:r>
              <a:rPr lang="en-US" u="sng"/>
              <a:t>Pathways Offered- </a:t>
            </a:r>
            <a:r>
              <a:rPr lang="en-US">
                <a:hlinkClick r:id="rId2"/>
              </a:rPr>
              <a:t>2022-2023 Approved CTE Pathways </a:t>
            </a:r>
            <a:endParaRPr lang="en-US"/>
          </a:p>
          <a:p>
            <a:r>
              <a:rPr lang="en-US"/>
              <a:t>* Schools will mark their pathways offered for the 2022-23 school year.</a:t>
            </a:r>
          </a:p>
          <a:p>
            <a:endParaRPr lang="en-US" u="sng"/>
          </a:p>
          <a:p>
            <a:r>
              <a:rPr lang="en-US" u="sng"/>
              <a:t>Advisory Committee- </a:t>
            </a:r>
            <a:r>
              <a:rPr lang="en-US"/>
              <a:t>List all business, industry or educational partners. </a:t>
            </a:r>
          </a:p>
          <a:p>
            <a:endParaRPr lang="en-US"/>
          </a:p>
          <a:p>
            <a:r>
              <a:rPr lang="en-US" u="sng"/>
              <a:t>CLNA UPLOAD-</a:t>
            </a:r>
            <a:r>
              <a:rPr lang="en-US"/>
              <a:t> This will be a new tab for schools to upload their 2022-23 CLNA Worksheet PDF</a:t>
            </a:r>
            <a:endParaRPr lang="en-US" u="sng"/>
          </a:p>
          <a:p>
            <a:endParaRPr lang="en-US" u="sng"/>
          </a:p>
          <a:p>
            <a:r>
              <a:rPr lang="en-US" u="sng"/>
              <a:t>CLNA Summary- </a:t>
            </a:r>
            <a:r>
              <a:rPr lang="en-US"/>
              <a:t>The summary questions on the CLNA will be entered here.</a:t>
            </a:r>
            <a:endParaRPr lang="en-US" u="sng"/>
          </a:p>
          <a:p>
            <a:endParaRPr lang="en-US"/>
          </a:p>
        </p:txBody>
      </p:sp>
      <p:pic>
        <p:nvPicPr>
          <p:cNvPr id="3" name="Picture 5" descr="MicrosoftTeams-image.png">
            <a:extLst>
              <a:ext uri="{FF2B5EF4-FFF2-40B4-BE49-F238E27FC236}">
                <a16:creationId xmlns:a16="http://schemas.microsoft.com/office/drawing/2014/main" id="{F8C377BC-3BD1-8E61-1D4B-751E9F2DD78D}"/>
              </a:ext>
            </a:extLst>
          </p:cNvPr>
          <p:cNvPicPr>
            <a:picLocks noChangeAspect="1"/>
          </p:cNvPicPr>
          <p:nvPr/>
        </p:nvPicPr>
        <p:blipFill>
          <a:blip r:embed="rId3"/>
          <a:stretch>
            <a:fillRect/>
          </a:stretch>
        </p:blipFill>
        <p:spPr>
          <a:xfrm>
            <a:off x="1102760" y="1298785"/>
            <a:ext cx="9429963" cy="1631957"/>
          </a:xfrm>
          <a:prstGeom prst="rect">
            <a:avLst/>
          </a:prstGeom>
        </p:spPr>
      </p:pic>
    </p:spTree>
    <p:extLst>
      <p:ext uri="{BB962C8B-B14F-4D97-AF65-F5344CB8AC3E}">
        <p14:creationId xmlns:p14="http://schemas.microsoft.com/office/powerpoint/2010/main" val="3650048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076CD-4755-447B-B35A-5E8E9A77FF55}"/>
              </a:ext>
            </a:extLst>
          </p:cNvPr>
          <p:cNvSpPr>
            <a:spLocks noGrp="1"/>
          </p:cNvSpPr>
          <p:nvPr>
            <p:ph type="title"/>
          </p:nvPr>
        </p:nvSpPr>
        <p:spPr/>
        <p:txBody>
          <a:bodyPr/>
          <a:lstStyle/>
          <a:p>
            <a:r>
              <a:rPr lang="en-US">
                <a:effectLst>
                  <a:outerShdw blurRad="38100" dist="38100" dir="2700000" algn="tl">
                    <a:srgbClr val="000000">
                      <a:alpha val="43137"/>
                    </a:srgbClr>
                  </a:outerShdw>
                </a:effectLst>
              </a:rPr>
              <a:t>CTE Pathway Definition</a:t>
            </a:r>
          </a:p>
        </p:txBody>
      </p:sp>
      <p:sp>
        <p:nvSpPr>
          <p:cNvPr id="3" name="Content Placeholder 2">
            <a:extLst>
              <a:ext uri="{FF2B5EF4-FFF2-40B4-BE49-F238E27FC236}">
                <a16:creationId xmlns:a16="http://schemas.microsoft.com/office/drawing/2014/main" id="{0B5C9CC6-2C98-4241-82FA-7DE3070EBEB9}"/>
              </a:ext>
            </a:extLst>
          </p:cNvPr>
          <p:cNvSpPr>
            <a:spLocks noGrp="1"/>
          </p:cNvSpPr>
          <p:nvPr>
            <p:ph idx="1"/>
          </p:nvPr>
        </p:nvSpPr>
        <p:spPr>
          <a:xfrm>
            <a:off x="695262" y="1815484"/>
            <a:ext cx="11088303" cy="4023360"/>
          </a:xfrm>
        </p:spPr>
        <p:txBody>
          <a:bodyPr>
            <a:normAutofit/>
          </a:bodyPr>
          <a:lstStyle/>
          <a:p>
            <a:pPr>
              <a:lnSpc>
                <a:spcPct val="150000"/>
              </a:lnSpc>
            </a:pPr>
            <a:r>
              <a:rPr lang="en-US" sz="2800"/>
              <a:t>A </a:t>
            </a:r>
            <a:r>
              <a:rPr lang="en-US" sz="2800" b="1"/>
              <a:t>Montana CTE Career Pathway </a:t>
            </a:r>
            <a:r>
              <a:rPr lang="en-US" sz="2800"/>
              <a:t>is a </a:t>
            </a:r>
            <a:r>
              <a:rPr lang="en-US" sz="2800" b="1"/>
              <a:t>sequence </a:t>
            </a:r>
            <a:r>
              <a:rPr lang="en-US" sz="2800"/>
              <a:t>of learning experiences that spans secondary and post-secondary systems, blending rigorous core academic and career technical instruction, offer </a:t>
            </a:r>
            <a:r>
              <a:rPr lang="en-US" sz="2800" b="1"/>
              <a:t>focused career guidance </a:t>
            </a:r>
            <a:r>
              <a:rPr lang="en-US" sz="2800"/>
              <a:t>and </a:t>
            </a:r>
            <a:r>
              <a:rPr lang="en-US" sz="2800" b="1"/>
              <a:t>advisement systems</a:t>
            </a:r>
            <a:r>
              <a:rPr lang="en-US" sz="2800"/>
              <a:t>, including </a:t>
            </a:r>
            <a:r>
              <a:rPr lang="en-US" sz="2800" b="1"/>
              <a:t>high-quality work-based learning experiences</a:t>
            </a:r>
            <a:r>
              <a:rPr lang="en-US" sz="2800"/>
              <a:t>, and culminate in </a:t>
            </a:r>
            <a:r>
              <a:rPr lang="en-US" sz="2800" b="1"/>
              <a:t>post-secondary or industry credentials </a:t>
            </a:r>
            <a:r>
              <a:rPr lang="en-US" sz="2800"/>
              <a:t>of value. </a:t>
            </a:r>
          </a:p>
        </p:txBody>
      </p:sp>
    </p:spTree>
    <p:extLst>
      <p:ext uri="{BB962C8B-B14F-4D97-AF65-F5344CB8AC3E}">
        <p14:creationId xmlns:p14="http://schemas.microsoft.com/office/powerpoint/2010/main" val="898938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B6AB1-067E-4385-92FD-79FA6AA2C732}"/>
              </a:ext>
            </a:extLst>
          </p:cNvPr>
          <p:cNvSpPr>
            <a:spLocks noGrp="1"/>
          </p:cNvSpPr>
          <p:nvPr>
            <p:ph type="title"/>
          </p:nvPr>
        </p:nvSpPr>
        <p:spPr/>
        <p:txBody>
          <a:bodyPr/>
          <a:lstStyle/>
          <a:p>
            <a:r>
              <a:rPr lang="en-US">
                <a:effectLst>
                  <a:outerShdw blurRad="38100" dist="38100" dir="2700000" algn="tl">
                    <a:srgbClr val="000000">
                      <a:alpha val="43137"/>
                    </a:srgbClr>
                  </a:outerShdw>
                </a:effectLst>
              </a:rPr>
              <a:t>Size, Scope and Quality</a:t>
            </a:r>
          </a:p>
        </p:txBody>
      </p:sp>
      <p:sp>
        <p:nvSpPr>
          <p:cNvPr id="3" name="Content Placeholder 2">
            <a:extLst>
              <a:ext uri="{FF2B5EF4-FFF2-40B4-BE49-F238E27FC236}">
                <a16:creationId xmlns:a16="http://schemas.microsoft.com/office/drawing/2014/main" id="{FD5D1481-175D-4B9A-83DB-A48C8DBEB268}"/>
              </a:ext>
            </a:extLst>
          </p:cNvPr>
          <p:cNvSpPr>
            <a:spLocks noGrp="1"/>
          </p:cNvSpPr>
          <p:nvPr>
            <p:ph idx="1"/>
          </p:nvPr>
        </p:nvSpPr>
        <p:spPr>
          <a:xfrm>
            <a:off x="1235964" y="1975281"/>
            <a:ext cx="9720071" cy="4023360"/>
          </a:xfrm>
        </p:spPr>
        <p:txBody>
          <a:bodyPr>
            <a:normAutofit lnSpcReduction="10000"/>
          </a:bodyPr>
          <a:lstStyle/>
          <a:p>
            <a:r>
              <a:rPr lang="en-US" u="sng"/>
              <a:t>Size or number of pathways</a:t>
            </a:r>
          </a:p>
          <a:p>
            <a:r>
              <a:rPr lang="en-US"/>
              <a:t>* Large Class AA Districts must offer three (3) Montana Career Pathways approved by CTE Specialists.</a:t>
            </a:r>
          </a:p>
          <a:p>
            <a:r>
              <a:rPr lang="en-US"/>
              <a:t>* Medium Class A/B Districts must offer two (2) Montana Career Pathways approved by CTE Specialists.</a:t>
            </a:r>
          </a:p>
          <a:p>
            <a:r>
              <a:rPr lang="en-US"/>
              <a:t>* Small Class C Districts must offer one (1) Montana Career Pathways approved by CTE Specialists.</a:t>
            </a:r>
          </a:p>
          <a:p>
            <a:r>
              <a:rPr lang="en-US"/>
              <a:t>* School districts may offer additional CTE Programs beyond the required number of pathways; programs meeting state guidelines are also eligible for funding. </a:t>
            </a:r>
          </a:p>
          <a:p>
            <a:endParaRPr lang="en-US"/>
          </a:p>
          <a:p>
            <a:endParaRPr lang="en-US"/>
          </a:p>
        </p:txBody>
      </p:sp>
    </p:spTree>
    <p:extLst>
      <p:ext uri="{BB962C8B-B14F-4D97-AF65-F5344CB8AC3E}">
        <p14:creationId xmlns:p14="http://schemas.microsoft.com/office/powerpoint/2010/main" val="1092969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B6AB1-067E-4385-92FD-79FA6AA2C732}"/>
              </a:ext>
            </a:extLst>
          </p:cNvPr>
          <p:cNvSpPr>
            <a:spLocks noGrp="1"/>
          </p:cNvSpPr>
          <p:nvPr>
            <p:ph type="title"/>
          </p:nvPr>
        </p:nvSpPr>
        <p:spPr/>
        <p:txBody>
          <a:bodyPr/>
          <a:lstStyle/>
          <a:p>
            <a:r>
              <a:rPr lang="en-US">
                <a:effectLst>
                  <a:outerShdw blurRad="38100" dist="38100" dir="2700000" algn="tl">
                    <a:srgbClr val="000000">
                      <a:alpha val="43137"/>
                    </a:srgbClr>
                  </a:outerShdw>
                </a:effectLst>
              </a:rPr>
              <a:t>Size, Scope and Quality</a:t>
            </a:r>
          </a:p>
        </p:txBody>
      </p:sp>
      <p:sp>
        <p:nvSpPr>
          <p:cNvPr id="3" name="Content Placeholder 2">
            <a:extLst>
              <a:ext uri="{FF2B5EF4-FFF2-40B4-BE49-F238E27FC236}">
                <a16:creationId xmlns:a16="http://schemas.microsoft.com/office/drawing/2014/main" id="{FD5D1481-175D-4B9A-83DB-A48C8DBEB268}"/>
              </a:ext>
            </a:extLst>
          </p:cNvPr>
          <p:cNvSpPr>
            <a:spLocks noGrp="1"/>
          </p:cNvSpPr>
          <p:nvPr>
            <p:ph idx="1"/>
          </p:nvPr>
        </p:nvSpPr>
        <p:spPr>
          <a:xfrm>
            <a:off x="1278128" y="1852863"/>
            <a:ext cx="9720071" cy="4023360"/>
          </a:xfrm>
        </p:spPr>
        <p:txBody>
          <a:bodyPr vert="horz" lIns="45720" tIns="45720" rIns="45720" bIns="45720" rtlCol="0" anchor="t">
            <a:normAutofit fontScale="92500" lnSpcReduction="20000"/>
          </a:bodyPr>
          <a:lstStyle/>
          <a:p>
            <a:r>
              <a:rPr lang="en-US" u="sng"/>
              <a:t>Scope</a:t>
            </a:r>
          </a:p>
          <a:p>
            <a:r>
              <a:rPr lang="en-US"/>
              <a:t>Programs with adequate scope will include the following:</a:t>
            </a:r>
          </a:p>
          <a:p>
            <a:r>
              <a:rPr lang="en-US"/>
              <a:t>* Rigorous Montana Career Pathways</a:t>
            </a:r>
          </a:p>
          <a:p>
            <a:r>
              <a:rPr lang="en-US"/>
              <a:t>* Opportunities for Dual Credit and or online CTE course</a:t>
            </a:r>
          </a:p>
          <a:p>
            <a:r>
              <a:rPr lang="en-US"/>
              <a:t>* Work-Based Learning</a:t>
            </a:r>
          </a:p>
          <a:p>
            <a:r>
              <a:rPr lang="en-US"/>
              <a:t>* Career and Technical Student Organization involvement (BPA, DECA, FCCLA, FFA, HOSA, SkillsUSA, and TSA)</a:t>
            </a:r>
            <a:endParaRPr lang="en-US">
              <a:cs typeface="Arial"/>
            </a:endParaRPr>
          </a:p>
          <a:p>
            <a:r>
              <a:rPr lang="en-US"/>
              <a:t>* Industry Recognized Credentials are available</a:t>
            </a:r>
          </a:p>
          <a:p>
            <a:r>
              <a:rPr lang="en-US"/>
              <a:t>* Programs are aligned with business and industry partners on their advisory committee. </a:t>
            </a:r>
          </a:p>
          <a:p>
            <a:endParaRPr lang="en-US"/>
          </a:p>
          <a:p>
            <a:endParaRPr lang="en-US"/>
          </a:p>
        </p:txBody>
      </p:sp>
    </p:spTree>
    <p:extLst>
      <p:ext uri="{BB962C8B-B14F-4D97-AF65-F5344CB8AC3E}">
        <p14:creationId xmlns:p14="http://schemas.microsoft.com/office/powerpoint/2010/main" val="37596436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996</Words>
  <Application>Microsoft Office PowerPoint</Application>
  <PresentationFormat>Widescreen</PresentationFormat>
  <Paragraphs>135</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Wingdings</vt:lpstr>
      <vt:lpstr>Office Theme</vt:lpstr>
      <vt:lpstr>  Carl D. Perkins E-Grant</vt:lpstr>
      <vt:lpstr>Carl D. Perkins Purpose</vt:lpstr>
      <vt:lpstr>E-Grant Application</vt:lpstr>
      <vt:lpstr>Contact Information Tab</vt:lpstr>
      <vt:lpstr>Allocations Tab</vt:lpstr>
      <vt:lpstr>CLNA Tab</vt:lpstr>
      <vt:lpstr>CTE Pathway Definition</vt:lpstr>
      <vt:lpstr>Size, Scope and Quality</vt:lpstr>
      <vt:lpstr>Size, Scope and Quality</vt:lpstr>
      <vt:lpstr>Performance Measures</vt:lpstr>
      <vt:lpstr>Budget Pages</vt:lpstr>
      <vt:lpstr>Budget Pages* ** </vt:lpstr>
      <vt:lpstr>Assurances Tab</vt:lpstr>
      <vt:lpstr>Amendment</vt:lpstr>
      <vt:lpstr>Timeline Changes for FY23 and FY24</vt:lpstr>
      <vt:lpstr>Timeline Changes for FY23 and FY24</vt:lpstr>
      <vt:lpstr>References for Perkins</vt:lpstr>
      <vt:lpstr>Meet the CTE Team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Carl D. Perkins E-Grant</dc:title>
  <dc:creator>Boswell, Shannon</dc:creator>
  <cp:lastModifiedBy>Schweitzer, Austin</cp:lastModifiedBy>
  <cp:revision>1</cp:revision>
  <dcterms:created xsi:type="dcterms:W3CDTF">2022-08-30T15:19:37Z</dcterms:created>
  <dcterms:modified xsi:type="dcterms:W3CDTF">2022-08-30T20:53:40Z</dcterms:modified>
</cp:coreProperties>
</file>