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12192000"/>
  <p:notesSz cx="6858000" cy="9144000"/>
  <p:embeddedFontLst>
    <p:embeddedFont>
      <p:font typeface="Candara"/>
      <p:regular r:id="rId37"/>
      <p:bold r:id="rId38"/>
      <p:italic r:id="rId39"/>
      <p:boldItalic r:id="rId40"/>
    </p:embeddedFont>
    <p:embeddedFont>
      <p:font typeface="Gill Sans"/>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cNgtN+n/QLs/cAiRtjeVyV7Ea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E0E9CE-C6E5-4801-8669-3C0BBFA2DCFB}">
  <a:tblStyle styleId="{CCE0E9CE-C6E5-4801-8669-3C0BBFA2DCF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andara-boldItalic.fntdata"/><Relationship Id="rId20" Type="http://schemas.openxmlformats.org/officeDocument/2006/relationships/slide" Target="slides/slide13.xml"/><Relationship Id="rId42" Type="http://schemas.openxmlformats.org/officeDocument/2006/relationships/font" Target="fonts/GillSans-bold.fntdata"/><Relationship Id="rId41" Type="http://schemas.openxmlformats.org/officeDocument/2006/relationships/font" Target="fonts/GillSans-regular.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Candara-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Candara-italic.fntdata"/><Relationship Id="rId16" Type="http://schemas.openxmlformats.org/officeDocument/2006/relationships/slide" Target="slides/slide9.xml"/><Relationship Id="rId38" Type="http://schemas.openxmlformats.org/officeDocument/2006/relationships/font" Target="fonts/Candara-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i.mt.gov/Leadership/Assessment-Accountability/School-Accredita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les.mt.gov/gateway/RuleNo.asp?RN=10%2E55%2E601"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les.mt.gov/gateway/RuleNo.asp?RN=10%2E55%2E60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i.mt.gov/Leadership/Assessment-Accountability/School-Accreditatio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8bfcaf1fd_0_0:notes"/>
          <p:cNvSpPr/>
          <p:nvPr>
            <p:ph idx="2" type="sldImg"/>
          </p:nvPr>
        </p:nvSpPr>
        <p:spPr>
          <a:xfrm>
            <a:off x="399383" y="685488"/>
            <a:ext cx="6060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48bfcaf1fd_0_0: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0"/>
              </a:spcBef>
              <a:spcAft>
                <a:spcPts val="0"/>
              </a:spcAft>
              <a:buSzPts val="1400"/>
              <a:buNone/>
            </a:pPr>
            <a:r>
              <a:t/>
            </a:r>
            <a:endParaRPr/>
          </a:p>
        </p:txBody>
      </p:sp>
      <p:sp>
        <p:nvSpPr>
          <p:cNvPr id="221" name="Google Shape;221;g248bfcaf1fd_0_0: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4aa61e8a4c_0_172: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4aa61e8a4c_0_172: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400"/>
              </a:spcBef>
              <a:spcAft>
                <a:spcPts val="0"/>
              </a:spcAft>
              <a:buSzPts val="1400"/>
              <a:buNone/>
            </a:pPr>
            <a:r>
              <a:t/>
            </a:r>
            <a:endParaRPr/>
          </a:p>
        </p:txBody>
      </p:sp>
      <p:sp>
        <p:nvSpPr>
          <p:cNvPr id="301" name="Google Shape;301;g24aa61e8a4c_0_172: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4aa61e8a4c_0_22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4aa61e8a4c_0_22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SzPts val="1100"/>
              <a:buNone/>
            </a:pPr>
            <a:r>
              <a:rPr lang="en-US"/>
              <a:t>While districts are required  to use a Comprehensive Needs Assessment, districts can choose which CNA they would like to use.</a:t>
            </a:r>
            <a:endParaRPr/>
          </a:p>
          <a:p>
            <a:pPr indent="0" lvl="0" marL="0" rtl="0" algn="l">
              <a:spcBef>
                <a:spcPts val="0"/>
              </a:spcBef>
              <a:spcAft>
                <a:spcPts val="0"/>
              </a:spcAft>
              <a:buSzPts val="1100"/>
              <a:buNone/>
            </a:pPr>
            <a:r>
              <a:t/>
            </a:r>
            <a:endParaRPr/>
          </a:p>
          <a:p>
            <a:pPr indent="0" lvl="0" marL="0" rtl="0" algn="l">
              <a:spcBef>
                <a:spcPts val="600"/>
              </a:spcBef>
              <a:spcAft>
                <a:spcPts val="0"/>
              </a:spcAft>
              <a:buClr>
                <a:schemeClr val="dk1"/>
              </a:buClr>
              <a:buSzPts val="1100"/>
              <a:buFont typeface="Arial"/>
              <a:buNone/>
            </a:pPr>
            <a:r>
              <a:t/>
            </a:r>
            <a:endParaRPr/>
          </a:p>
        </p:txBody>
      </p:sp>
      <p:sp>
        <p:nvSpPr>
          <p:cNvPr id="309" name="Google Shape;309;g24aa61e8a4c_0_22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aa61e8a4c_0_282: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aa61e8a4c_0_282: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4aa61e8a4c_0_282: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4aa61e8a4c_0_33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4aa61e8a4c_0_33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400"/>
              </a:spcBef>
              <a:spcAft>
                <a:spcPts val="0"/>
              </a:spcAft>
              <a:buSzPts val="1400"/>
              <a:buNone/>
            </a:pPr>
            <a:r>
              <a:rPr lang="en-US"/>
              <a:t>Districts can choose  another CNA but if you choose to use this one, here are the components addressed.</a:t>
            </a:r>
            <a:endParaRPr/>
          </a:p>
        </p:txBody>
      </p:sp>
      <p:sp>
        <p:nvSpPr>
          <p:cNvPr id="325" name="Google Shape;325;g24aa61e8a4c_0_33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aa61e8a4c_0_392: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4aa61e8a4c_0_392: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SzPts val="1100"/>
              <a:buNone/>
            </a:pPr>
            <a:r>
              <a:rPr lang="en-US"/>
              <a:t>Time Needed to take the CNA: There are 8 separate stakeholder groups. The length of the survey itself is determined by your stakeholder role and if your district has a population of 50% or more Native American  Students. and/or if your school has a CTAE program.</a:t>
            </a:r>
            <a:endParaRPr/>
          </a:p>
          <a:p>
            <a:pPr indent="0" lvl="0" marL="0" rtl="0" algn="l">
              <a:spcBef>
                <a:spcPts val="0"/>
              </a:spcBef>
              <a:spcAft>
                <a:spcPts val="0"/>
              </a:spcAft>
              <a:buClr>
                <a:schemeClr val="dk1"/>
              </a:buClr>
              <a:buSzPts val="1100"/>
              <a:buFont typeface="Arial"/>
              <a:buNone/>
            </a:pPr>
            <a:r>
              <a:rPr lang="en-US"/>
              <a:t> School Board Member: 59 questions   </a:t>
            </a:r>
            <a:r>
              <a:rPr lang="en-US">
                <a:highlight>
                  <a:srgbClr val="FFFF00"/>
                </a:highlight>
              </a:rPr>
              <a:t>District Administrator/Principal: 157 questions</a:t>
            </a:r>
            <a:r>
              <a:rPr lang="en-US"/>
              <a:t>   Certified Staff/Teacher: 139 questions   Non-Certified Staff/Support Staff: 75 questions Parent/Guardian: 55 questions Student Grades 9-12: 20 questions Student Grades 5-8: 15 questions  Business Partner: 22 questions</a:t>
            </a:r>
            <a:endParaRPr/>
          </a:p>
          <a:p>
            <a:pPr indent="0" lvl="0" marL="0" rtl="0" algn="l">
              <a:lnSpc>
                <a:spcPct val="100000"/>
              </a:lnSpc>
              <a:spcBef>
                <a:spcPts val="400"/>
              </a:spcBef>
              <a:spcAft>
                <a:spcPts val="0"/>
              </a:spcAft>
              <a:buSzPts val="1400"/>
              <a:buNone/>
            </a:pPr>
            <a:r>
              <a:t/>
            </a:r>
            <a:endParaRPr/>
          </a:p>
        </p:txBody>
      </p:sp>
      <p:sp>
        <p:nvSpPr>
          <p:cNvPr id="333" name="Google Shape;333;g24aa61e8a4c_0_392: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4aa61e8a4c_0_44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4aa61e8a4c_0_44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400"/>
              </a:spcBef>
              <a:spcAft>
                <a:spcPts val="0"/>
              </a:spcAft>
              <a:buSzPts val="1400"/>
              <a:buNone/>
            </a:pPr>
            <a:r>
              <a:t/>
            </a:r>
            <a:endParaRPr/>
          </a:p>
        </p:txBody>
      </p:sp>
      <p:sp>
        <p:nvSpPr>
          <p:cNvPr id="341" name="Google Shape;341;g24aa61e8a4c_0_44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4aa61e8a4c_0_502: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4aa61e8a4c_0_502: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4aa61e8a4c_0_502: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4aa61e8a4c_0_55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4aa61e8a4c_0_55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spcBef>
                <a:spcPts val="600"/>
              </a:spcBef>
              <a:spcAft>
                <a:spcPts val="0"/>
              </a:spcAft>
              <a:buClr>
                <a:schemeClr val="dk1"/>
              </a:buClr>
              <a:buSzPts val="3100"/>
              <a:buFont typeface="Arial"/>
              <a:buNone/>
            </a:pPr>
            <a:r>
              <a:rPr lang="en-US">
                <a:latin typeface="Candara"/>
                <a:ea typeface="Candara"/>
                <a:cs typeface="Candara"/>
                <a:sym typeface="Candara"/>
              </a:rPr>
              <a:t>	-</a:t>
            </a:r>
            <a:r>
              <a:rPr lang="en-US" u="sng">
                <a:solidFill>
                  <a:srgbClr val="5F5F5F"/>
                </a:solidFill>
                <a:latin typeface="Candara"/>
                <a:ea typeface="Candara"/>
                <a:cs typeface="Candara"/>
                <a:sym typeface="Candara"/>
                <a:hlinkClick r:id="rId2">
                  <a:extLst>
                    <a:ext uri="{A12FA001-AC4F-418D-AE19-62706E023703}">
                      <ahyp:hlinkClr val="tx"/>
                    </a:ext>
                  </a:extLst>
                </a:hlinkClick>
              </a:rPr>
              <a:t>School Accreditation</a:t>
            </a:r>
            <a:r>
              <a:rPr lang="en-US">
                <a:latin typeface="Candara"/>
                <a:ea typeface="Candara"/>
                <a:cs typeface="Candara"/>
                <a:sym typeface="Candara"/>
              </a:rPr>
              <a:t> - Where to locate the link on the OPI website.  What information will be requested to get your unique link.</a:t>
            </a:r>
            <a:endParaRPr>
              <a:latin typeface="Candara"/>
              <a:ea typeface="Candara"/>
              <a:cs typeface="Candara"/>
              <a:sym typeface="Candara"/>
            </a:endParaRPr>
          </a:p>
          <a:p>
            <a:pPr indent="0" lvl="0" marL="0" rtl="0" algn="l">
              <a:spcBef>
                <a:spcPts val="600"/>
              </a:spcBef>
              <a:spcAft>
                <a:spcPts val="0"/>
              </a:spcAft>
              <a:buClr>
                <a:schemeClr val="dk1"/>
              </a:buClr>
              <a:buSzPts val="3100"/>
              <a:buFont typeface="Arial"/>
              <a:buNone/>
            </a:pPr>
            <a:r>
              <a:t/>
            </a:r>
            <a:endParaRPr>
              <a:latin typeface="Candara"/>
              <a:ea typeface="Candara"/>
              <a:cs typeface="Candara"/>
              <a:sym typeface="Candara"/>
            </a:endParaRPr>
          </a:p>
          <a:p>
            <a:pPr indent="0" lvl="0" marL="0" rtl="0" algn="l">
              <a:spcBef>
                <a:spcPts val="600"/>
              </a:spcBef>
              <a:spcAft>
                <a:spcPts val="0"/>
              </a:spcAft>
              <a:buClr>
                <a:schemeClr val="dk1"/>
              </a:buClr>
              <a:buSzPts val="3100"/>
              <a:buFont typeface="Arial"/>
              <a:buNone/>
            </a:pPr>
            <a:r>
              <a:t/>
            </a:r>
            <a:endParaRPr/>
          </a:p>
        </p:txBody>
      </p:sp>
      <p:sp>
        <p:nvSpPr>
          <p:cNvPr id="357" name="Google Shape;357;g24aa61e8a4c_0_55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4aa61e8a4c_0_832: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4aa61e8a4c_0_832: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4aa61e8a4c_0_832: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4aa61e8a4c_0_66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4aa61e8a4c_0_66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n-US"/>
              <a:t>Possibly:</a:t>
            </a:r>
            <a:endParaRPr/>
          </a:p>
          <a:p>
            <a:pPr indent="-304800" lvl="0" marL="444500" rtl="0" algn="l">
              <a:lnSpc>
                <a:spcPct val="100000"/>
              </a:lnSpc>
              <a:spcBef>
                <a:spcPts val="400"/>
              </a:spcBef>
              <a:spcAft>
                <a:spcPts val="0"/>
              </a:spcAft>
              <a:buSzPts val="1400"/>
              <a:buChar char="-"/>
            </a:pPr>
            <a:r>
              <a:rPr lang="en-US"/>
              <a:t>Conduct a data meeting</a:t>
            </a:r>
            <a:endParaRPr/>
          </a:p>
          <a:p>
            <a:pPr indent="-304800" lvl="0" marL="444500" rtl="0" algn="l">
              <a:lnSpc>
                <a:spcPct val="100000"/>
              </a:lnSpc>
              <a:spcBef>
                <a:spcPts val="0"/>
              </a:spcBef>
              <a:spcAft>
                <a:spcPts val="0"/>
              </a:spcAft>
              <a:buSzPts val="1400"/>
              <a:buChar char="-"/>
            </a:pPr>
            <a:r>
              <a:rPr lang="en-US"/>
              <a:t>Identify and prioritize the needs of the assessment</a:t>
            </a:r>
            <a:endParaRPr/>
          </a:p>
          <a:p>
            <a:pPr indent="-304800" lvl="0" marL="444500" rtl="0" algn="l">
              <a:lnSpc>
                <a:spcPct val="100000"/>
              </a:lnSpc>
              <a:spcBef>
                <a:spcPts val="0"/>
              </a:spcBef>
              <a:spcAft>
                <a:spcPts val="0"/>
              </a:spcAft>
              <a:buSzPts val="1400"/>
              <a:buChar char="-"/>
            </a:pPr>
            <a:r>
              <a:rPr lang="en-US"/>
              <a:t>Monitor and assess the impact of programs and instruction [on student achievement]</a:t>
            </a:r>
            <a:endParaRPr/>
          </a:p>
          <a:p>
            <a:pPr indent="-304800" lvl="0" marL="444500" rtl="0" algn="l">
              <a:lnSpc>
                <a:spcPct val="100000"/>
              </a:lnSpc>
              <a:spcBef>
                <a:spcPts val="0"/>
              </a:spcBef>
              <a:spcAft>
                <a:spcPts val="0"/>
              </a:spcAft>
              <a:buSzPts val="1400"/>
              <a:buChar char="-"/>
            </a:pPr>
            <a:r>
              <a:rPr lang="en-US"/>
              <a:t>Analyze the data to improve instructional practices</a:t>
            </a:r>
            <a:endParaRPr/>
          </a:p>
          <a:p>
            <a:pPr indent="-304800" lvl="0" marL="444500" rtl="0" algn="l">
              <a:lnSpc>
                <a:spcPct val="100000"/>
              </a:lnSpc>
              <a:spcBef>
                <a:spcPts val="0"/>
              </a:spcBef>
              <a:spcAft>
                <a:spcPts val="0"/>
              </a:spcAft>
              <a:buSzPts val="1400"/>
              <a:buChar char="-"/>
            </a:pPr>
            <a:r>
              <a:rPr lang="en-US"/>
              <a:t>Make decisions based on data, rather than assumptions</a:t>
            </a:r>
            <a:endParaRPr/>
          </a:p>
        </p:txBody>
      </p:sp>
      <p:sp>
        <p:nvSpPr>
          <p:cNvPr id="373" name="Google Shape;373;g24aa61e8a4c_0_66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8cbef1495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48cbef1495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48cbef1495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48cbef1495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48ecd96e8f_1_0: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248ecd96e8f_1_0:notes"/>
          <p:cNvSpPr txBox="1"/>
          <p:nvPr>
            <p:ph idx="1" type="body"/>
          </p:nvPr>
        </p:nvSpPr>
        <p:spPr>
          <a:xfrm>
            <a:off x="685801"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g248ecd96e8f_1_0: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48bfcaf1fd_0_1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248bfcaf1fd_0_1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highlight>
                  <a:srgbClr val="FFFFFF"/>
                </a:highlight>
              </a:rPr>
              <a:t>10.55.602: (17)</a:t>
            </a:r>
            <a:r>
              <a:rPr lang="en-US">
                <a:solidFill>
                  <a:schemeClr val="dk1"/>
                </a:solidFill>
              </a:rPr>
              <a:t> </a:t>
            </a:r>
            <a:r>
              <a:rPr lang="en-US">
                <a:solidFill>
                  <a:schemeClr val="dk1"/>
                </a:solidFill>
                <a:highlight>
                  <a:srgbClr val="FFFFFF"/>
                </a:highlight>
              </a:rPr>
              <a:t>"Graduate profile" means a learner centered </a:t>
            </a:r>
            <a:r>
              <a:rPr lang="en-US">
                <a:solidFill>
                  <a:schemeClr val="dk1"/>
                </a:solidFill>
              </a:rPr>
              <a:t>model(s)</a:t>
            </a:r>
            <a:r>
              <a:rPr lang="en-US">
                <a:solidFill>
                  <a:schemeClr val="dk1"/>
                </a:solidFill>
                <a:highlight>
                  <a:srgbClr val="FFFFFF"/>
                </a:highlight>
              </a:rPr>
              <a:t> based on a shared vision of learner attributes that students should have when they graduate.</a:t>
            </a:r>
            <a:endParaRPr>
              <a:solidFill>
                <a:schemeClr val="dk1"/>
              </a:solidFill>
              <a:highlight>
                <a:srgbClr val="FFFFFF"/>
              </a:highlight>
            </a:endParaRPr>
          </a:p>
          <a:p>
            <a:pPr indent="0" lvl="0" marL="0" rtl="0" algn="l">
              <a:lnSpc>
                <a:spcPct val="100000"/>
              </a:lnSpc>
              <a:spcBef>
                <a:spcPts val="0"/>
              </a:spcBef>
              <a:spcAft>
                <a:spcPts val="0"/>
              </a:spcAft>
              <a:buSzPts val="1100"/>
              <a:buNone/>
            </a:pPr>
            <a:r>
              <a:t/>
            </a:r>
            <a:endParaRPr>
              <a:solidFill>
                <a:schemeClr val="dk1"/>
              </a:solidFill>
              <a:highlight>
                <a:srgbClr val="FFFFFF"/>
              </a:highlight>
            </a:endParaRPr>
          </a:p>
          <a:p>
            <a:pPr indent="0" lvl="0" marL="0" rtl="0" algn="l">
              <a:lnSpc>
                <a:spcPct val="100000"/>
              </a:lnSpc>
              <a:spcBef>
                <a:spcPts val="0"/>
              </a:spcBef>
              <a:spcAft>
                <a:spcPts val="0"/>
              </a:spcAft>
              <a:buSzPts val="1100"/>
              <a:buNone/>
            </a:pPr>
            <a:r>
              <a:rPr lang="en-US" u="sng">
                <a:solidFill>
                  <a:schemeClr val="hlink"/>
                </a:solidFill>
                <a:highlight>
                  <a:srgbClr val="FFFFFF"/>
                </a:highlight>
                <a:hlinkClick r:id="rId2"/>
              </a:rPr>
              <a:t>10.55.601 Accreditation Standards: Procedures</a:t>
            </a:r>
            <a:endParaRPr>
              <a:solidFill>
                <a:schemeClr val="dk1"/>
              </a:solidFill>
              <a:highlight>
                <a:srgbClr val="FFFFFF"/>
              </a:highlight>
            </a:endParaRPr>
          </a:p>
          <a:p>
            <a:pPr indent="0" lvl="0" marL="0" rtl="0" algn="l">
              <a:lnSpc>
                <a:spcPct val="100000"/>
              </a:lnSpc>
              <a:spcBef>
                <a:spcPts val="0"/>
              </a:spcBef>
              <a:spcAft>
                <a:spcPts val="0"/>
              </a:spcAft>
              <a:buSzPts val="1100"/>
              <a:buNone/>
            </a:pPr>
            <a:r>
              <a:t/>
            </a:r>
            <a:endParaRPr>
              <a:solidFill>
                <a:schemeClr val="dk1"/>
              </a:solidFill>
              <a:highlight>
                <a:srgbClr val="FFFFFF"/>
              </a:highlight>
            </a:endParaRPr>
          </a:p>
          <a:p>
            <a:pPr indent="0" lvl="0" marL="0" rtl="0" algn="l">
              <a:lnSpc>
                <a:spcPct val="100000"/>
              </a:lnSpc>
              <a:spcBef>
                <a:spcPts val="0"/>
              </a:spcBef>
              <a:spcAft>
                <a:spcPts val="0"/>
              </a:spcAft>
              <a:buSzPts val="1100"/>
              <a:buNone/>
            </a:pPr>
            <a:r>
              <a:rPr lang="en-US">
                <a:solidFill>
                  <a:schemeClr val="dk1"/>
                </a:solidFill>
                <a:highlight>
                  <a:srgbClr val="FFFFFF"/>
                </a:highlight>
              </a:rPr>
              <a:t>SMART Goals: Specific, Measurable, Attainable, Relevant, Time-based</a:t>
            </a:r>
            <a:endParaRPr>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8bfcaf1fd_0_1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248bfcaf1fd_0_1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ighlight>
                  <a:srgbClr val="FFFFFF"/>
                </a:highlight>
                <a:hlinkClick r:id="rId2"/>
              </a:rPr>
              <a:t>10.55.601 Accreditation Standards: Procedures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48bfcaf1fd_0_1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48bfcaf1fd_0_1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US"/>
              <a:t>Graduate Profile/Profile of a Learner</a:t>
            </a:r>
            <a:r>
              <a:rPr lang="en-US"/>
              <a:t>: evidence the district is developing Graduate Profile</a:t>
            </a:r>
            <a:endParaRPr/>
          </a:p>
          <a:p>
            <a:pPr indent="0" lvl="0" marL="0" rtl="0" algn="l">
              <a:lnSpc>
                <a:spcPct val="100000"/>
              </a:lnSpc>
              <a:spcBef>
                <a:spcPts val="0"/>
              </a:spcBef>
              <a:spcAft>
                <a:spcPts val="0"/>
              </a:spcAft>
              <a:buSzPts val="1100"/>
              <a:buNone/>
            </a:pPr>
            <a:r>
              <a:rPr b="1" lang="en-US"/>
              <a:t>CNA:</a:t>
            </a:r>
            <a:r>
              <a:rPr lang="en-US"/>
              <a:t> list of identified areas of need an improvement priorities; detail gaps for current outcomes and desired state and root causes</a:t>
            </a:r>
            <a:endParaRPr/>
          </a:p>
          <a:p>
            <a:pPr indent="0" lvl="0" marL="0" rtl="0" algn="l">
              <a:lnSpc>
                <a:spcPct val="100000"/>
              </a:lnSpc>
              <a:spcBef>
                <a:spcPts val="0"/>
              </a:spcBef>
              <a:spcAft>
                <a:spcPts val="0"/>
              </a:spcAft>
              <a:buSzPts val="1100"/>
              <a:buNone/>
            </a:pPr>
            <a:r>
              <a:rPr b="1" lang="en-US"/>
              <a:t>Meaningful Stakeholder Engagement:</a:t>
            </a:r>
            <a:r>
              <a:rPr lang="en-US"/>
              <a:t> evidence of meaningful stakeholder engagement to begin Graduate/Learner Profile; evidence of meaningful stakeholder engagement for CNA</a:t>
            </a:r>
            <a:endParaRPr/>
          </a:p>
          <a:p>
            <a:pPr indent="0" lvl="0" marL="0" rtl="0" algn="l">
              <a:lnSpc>
                <a:spcPct val="100000"/>
              </a:lnSpc>
              <a:spcBef>
                <a:spcPts val="0"/>
              </a:spcBef>
              <a:spcAft>
                <a:spcPts val="0"/>
              </a:spcAft>
              <a:buSzPts val="1100"/>
              <a:buNone/>
            </a:pPr>
            <a:r>
              <a:rPr b="1" lang="en-US"/>
              <a:t>Educational Goals:</a:t>
            </a:r>
            <a:r>
              <a:rPr lang="en-US"/>
              <a:t> 2-3 SMART goals based on evidence from CNA Gap Analysis; identify strategies and action steps; explanation of instruments or methods to monitor progress and accomplishment of goals; timeline to meet goals and who is responsible to ensure outcomes; specific strategies that align goals to success for Gifted and Talented, Special Education, English Learner, and At-Risk student populations; description of how district will meet state and federal grant requirements</a:t>
            </a:r>
            <a:endParaRPr/>
          </a:p>
          <a:p>
            <a:pPr indent="0" lvl="0" marL="0" rtl="0" algn="l">
              <a:lnSpc>
                <a:spcPct val="100000"/>
              </a:lnSpc>
              <a:spcBef>
                <a:spcPts val="0"/>
              </a:spcBef>
              <a:spcAft>
                <a:spcPts val="0"/>
              </a:spcAft>
              <a:buSzPts val="1100"/>
              <a:buNone/>
            </a:pPr>
            <a:r>
              <a:rPr b="1" lang="en-US"/>
              <a:t>Family and Community Engagement: </a:t>
            </a:r>
            <a:r>
              <a:rPr lang="en-US"/>
              <a:t>evidence of engagement opportunities that support families’ understanding of how to support child’s academic progress; identify how you collaborate to expand learning opportunities, community service, and civic participation; measurable evidence of collaboration to connect to post-secondary education opportunities</a:t>
            </a:r>
            <a:endParaRPr/>
          </a:p>
          <a:p>
            <a:pPr indent="0" lvl="0" marL="0" rtl="0" algn="l">
              <a:lnSpc>
                <a:spcPct val="100000"/>
              </a:lnSpc>
              <a:spcBef>
                <a:spcPts val="0"/>
              </a:spcBef>
              <a:spcAft>
                <a:spcPts val="0"/>
              </a:spcAft>
              <a:buSzPts val="1100"/>
              <a:buNone/>
            </a:pPr>
            <a:r>
              <a:rPr b="1" lang="en-US"/>
              <a:t>Academic Programming:</a:t>
            </a:r>
            <a:r>
              <a:rPr lang="en-US"/>
              <a:t> IEFA-evidence of how program recognizes distinct and unique cultural heritages of American Indians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48bfcaf1fd_0_1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248bfcaf1fd_0_1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Rubric based accreditation</a:t>
            </a:r>
            <a:endParaRPr b="1"/>
          </a:p>
          <a:p>
            <a:pPr indent="0" lvl="0" marL="0" rtl="0" algn="l">
              <a:lnSpc>
                <a:spcPct val="100000"/>
              </a:lnSpc>
              <a:spcBef>
                <a:spcPts val="0"/>
              </a:spcBef>
              <a:spcAft>
                <a:spcPts val="0"/>
              </a:spcAft>
              <a:buSzPts val="1100"/>
              <a:buNone/>
            </a:pPr>
            <a:r>
              <a:rPr lang="en-US"/>
              <a:t>Regular accreditation</a:t>
            </a:r>
            <a:endParaRPr/>
          </a:p>
          <a:p>
            <a:pPr indent="0" lvl="0" marL="0" rtl="0" algn="l">
              <a:lnSpc>
                <a:spcPct val="100000"/>
              </a:lnSpc>
              <a:spcBef>
                <a:spcPts val="0"/>
              </a:spcBef>
              <a:spcAft>
                <a:spcPts val="0"/>
              </a:spcAft>
              <a:buSzPts val="1100"/>
              <a:buNone/>
            </a:pPr>
            <a:r>
              <a:rPr lang="en-US"/>
              <a:t>Regular with minor deviation</a:t>
            </a:r>
            <a:endParaRPr/>
          </a:p>
          <a:p>
            <a:pPr indent="0" lvl="0" marL="0" rtl="0" algn="l">
              <a:lnSpc>
                <a:spcPct val="100000"/>
              </a:lnSpc>
              <a:spcBef>
                <a:spcPts val="0"/>
              </a:spcBef>
              <a:spcAft>
                <a:spcPts val="0"/>
              </a:spcAft>
              <a:buSzPts val="1100"/>
              <a:buNone/>
            </a:pPr>
            <a:r>
              <a:rPr lang="en-US"/>
              <a:t>*Regular with deviation Student Performance or RMD need to remedy within 3 yrs or will reassign to lower accreditation</a:t>
            </a:r>
            <a:endParaRPr/>
          </a:p>
          <a:p>
            <a:pPr indent="0" lvl="0" marL="0" rtl="0" algn="l">
              <a:lnSpc>
                <a:spcPct val="100000"/>
              </a:lnSpc>
              <a:spcBef>
                <a:spcPts val="0"/>
              </a:spcBef>
              <a:spcAft>
                <a:spcPts val="0"/>
              </a:spcAft>
              <a:buSzPts val="1100"/>
              <a:buNone/>
            </a:pPr>
            <a:r>
              <a:rPr lang="en-US"/>
              <a:t>Advice accreditation</a:t>
            </a:r>
            <a:endParaRPr/>
          </a:p>
          <a:p>
            <a:pPr indent="0" lvl="0" marL="0" rtl="0" algn="l">
              <a:lnSpc>
                <a:spcPct val="100000"/>
              </a:lnSpc>
              <a:spcBef>
                <a:spcPts val="0"/>
              </a:spcBef>
              <a:spcAft>
                <a:spcPts val="0"/>
              </a:spcAft>
              <a:buSzPts val="1100"/>
              <a:buNone/>
            </a:pPr>
            <a:r>
              <a:rPr lang="en-US"/>
              <a:t>Deficiency accreditation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One area won’t necessarily cause deficiency for entire accreditation status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48bfcaf1fd_0_1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248bfcaf1fd_0_1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48bfcaf1fd_0_94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48bfcaf1fd_0_9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Show Webpage </a:t>
            </a:r>
            <a:r>
              <a:rPr lang="en-US" u="sng">
                <a:solidFill>
                  <a:schemeClr val="hlink"/>
                </a:solidFill>
                <a:hlinkClick r:id="rId2"/>
              </a:rPr>
              <a:t>https://opi.mt.gov/Leadership/Assessment-Accountability/School-Accreditation</a:t>
            </a:r>
            <a:r>
              <a:rPr lang="en-US"/>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48cbef149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48cbef149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8bfcaf1fd_0_175:notes"/>
          <p:cNvSpPr txBox="1"/>
          <p:nvPr>
            <p:ph idx="1" type="body"/>
          </p:nvPr>
        </p:nvSpPr>
        <p:spPr>
          <a:xfrm>
            <a:off x="685801"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g248bfcaf1fd_0_175:notes"/>
          <p:cNvSpPr/>
          <p:nvPr>
            <p:ph idx="2" type="sldImg"/>
          </p:nvPr>
        </p:nvSpPr>
        <p:spPr>
          <a:xfrm>
            <a:off x="399359" y="685488"/>
            <a:ext cx="6060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8bfcaf1fd_0_1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248bfcaf1fd_0_1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8bfcaf1fd_0_334:notes"/>
          <p:cNvSpPr/>
          <p:nvPr>
            <p:ph idx="2" type="sldImg"/>
          </p:nvPr>
        </p:nvSpPr>
        <p:spPr>
          <a:xfrm>
            <a:off x="399359" y="685488"/>
            <a:ext cx="60609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48bfcaf1fd_0_334: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400"/>
              </a:spcBef>
              <a:spcAft>
                <a:spcPts val="0"/>
              </a:spcAft>
              <a:buSzPts val="1100"/>
              <a:buNone/>
            </a:pPr>
            <a:r>
              <a:t/>
            </a:r>
            <a:endParaRPr sz="1200"/>
          </a:p>
          <a:p>
            <a:pPr indent="0" lvl="0" marL="0" rtl="0" algn="l">
              <a:lnSpc>
                <a:spcPct val="100000"/>
              </a:lnSpc>
              <a:spcBef>
                <a:spcPts val="400"/>
              </a:spcBef>
              <a:spcAft>
                <a:spcPts val="0"/>
              </a:spcAft>
              <a:buSzPts val="1100"/>
              <a:buNone/>
            </a:pPr>
            <a:r>
              <a:t/>
            </a:r>
            <a:endParaRPr sz="1200"/>
          </a:p>
          <a:p>
            <a:pPr indent="0" lvl="0" marL="0" rtl="0" algn="l">
              <a:lnSpc>
                <a:spcPct val="100000"/>
              </a:lnSpc>
              <a:spcBef>
                <a:spcPts val="400"/>
              </a:spcBef>
              <a:spcAft>
                <a:spcPts val="0"/>
              </a:spcAft>
              <a:buSzPts val="1100"/>
              <a:buNone/>
            </a:pPr>
            <a:r>
              <a:t/>
            </a:r>
            <a:endParaRPr/>
          </a:p>
        </p:txBody>
      </p:sp>
      <p:sp>
        <p:nvSpPr>
          <p:cNvPr id="253" name="Google Shape;253;g248bfcaf1fd_0_334: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8bfcaf1fd_0_499:notes"/>
          <p:cNvSpPr/>
          <p:nvPr>
            <p:ph idx="2" type="sldImg"/>
          </p:nvPr>
        </p:nvSpPr>
        <p:spPr>
          <a:xfrm>
            <a:off x="399359" y="685488"/>
            <a:ext cx="6060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48bfcaf1fd_0_499:notes"/>
          <p:cNvSpPr txBox="1"/>
          <p:nvPr>
            <p:ph idx="1" type="body"/>
          </p:nvPr>
        </p:nvSpPr>
        <p:spPr>
          <a:xfrm>
            <a:off x="685801"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Student Performance Standards Data Tools are examples only. Use the assessment tool that fits your district’s needs.</a:t>
            </a:r>
            <a:endParaRPr/>
          </a:p>
        </p:txBody>
      </p:sp>
      <p:sp>
        <p:nvSpPr>
          <p:cNvPr id="266" name="Google Shape;266;g248bfcaf1fd_0_499: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8cbef1495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48cbef1495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Turn it over to Carrie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aa61e8a4c_0_5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4aa61e8a4c_0_57:notes"/>
          <p:cNvSpPr txBox="1"/>
          <p:nvPr>
            <p:ph idx="1" type="body"/>
          </p:nvPr>
        </p:nvSpPr>
        <p:spPr>
          <a:xfrm>
            <a:off x="685801"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4aa61e8a4c_0_57:notes"/>
          <p:cNvSpPr txBox="1"/>
          <p:nvPr>
            <p:ph idx="12" type="sldNum"/>
          </p:nvPr>
        </p:nvSpPr>
        <p:spPr>
          <a:xfrm>
            <a:off x="3884614" y="8685213"/>
            <a:ext cx="2971800" cy="4572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4aa61e8a4c_0_117:notes"/>
          <p:cNvSpPr/>
          <p:nvPr>
            <p:ph idx="2" type="sldImg"/>
          </p:nvPr>
        </p:nvSpPr>
        <p:spPr>
          <a:xfrm>
            <a:off x="397321" y="685488"/>
            <a:ext cx="60648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4aa61e8a4c_0_117:notes"/>
          <p:cNvSpPr txBox="1"/>
          <p:nvPr>
            <p:ph idx="1" type="body"/>
          </p:nvPr>
        </p:nvSpPr>
        <p:spPr>
          <a:xfrm>
            <a:off x="685801" y="4343400"/>
            <a:ext cx="5486400" cy="4114800"/>
          </a:xfrm>
          <a:prstGeom prst="rect">
            <a:avLst/>
          </a:prstGeom>
          <a:noFill/>
          <a:ln>
            <a:noFill/>
          </a:ln>
        </p:spPr>
        <p:txBody>
          <a:bodyPr anchorCtr="0" anchor="t" bIns="45275" lIns="90575" spcFirstLastPara="1" rIns="90575" wrap="square" tIns="45275">
            <a:noAutofit/>
          </a:bodyPr>
          <a:lstStyle/>
          <a:p>
            <a:pPr indent="0" lvl="0" marL="0" rtl="0" algn="l">
              <a:lnSpc>
                <a:spcPct val="100000"/>
              </a:lnSpc>
              <a:spcBef>
                <a:spcPts val="400"/>
              </a:spcBef>
              <a:spcAft>
                <a:spcPts val="0"/>
              </a:spcAft>
              <a:buSzPts val="1400"/>
              <a:buNone/>
            </a:pPr>
            <a:r>
              <a:t/>
            </a:r>
            <a:endParaRPr/>
          </a:p>
        </p:txBody>
      </p:sp>
      <p:sp>
        <p:nvSpPr>
          <p:cNvPr id="293" name="Google Shape;293;g24aa61e8a4c_0_117:notes"/>
          <p:cNvSpPr txBox="1"/>
          <p:nvPr>
            <p:ph idx="12" type="sldNum"/>
          </p:nvPr>
        </p:nvSpPr>
        <p:spPr>
          <a:xfrm>
            <a:off x="3884614" y="8685213"/>
            <a:ext cx="2971800" cy="457200"/>
          </a:xfrm>
          <a:prstGeom prst="rect">
            <a:avLst/>
          </a:prstGeom>
          <a:noFill/>
          <a:ln>
            <a:noFill/>
          </a:ln>
        </p:spPr>
        <p:txBody>
          <a:bodyPr anchorCtr="0" anchor="b" bIns="45275" lIns="90575" spcFirstLastPara="1" rIns="90575" wrap="square" tIns="452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amcgrath@mt.gov" TargetMode="External"/><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mailto:amcgrath@mt.gov" TargetMode="External"/><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p:spTree>
      <p:nvGrpSpPr>
        <p:cNvPr id="13" name="Shape 13"/>
        <p:cNvGrpSpPr/>
        <p:nvPr/>
      </p:nvGrpSpPr>
      <p:grpSpPr>
        <a:xfrm>
          <a:off x="0" y="0"/>
          <a:ext cx="0" cy="0"/>
          <a:chOff x="0" y="0"/>
          <a:chExt cx="0" cy="0"/>
        </a:xfrm>
      </p:grpSpPr>
      <p:sp>
        <p:nvSpPr>
          <p:cNvPr id="14" name="Google Shape;14;g248bfcaf1fd_0_164"/>
          <p:cNvSpPr txBox="1"/>
          <p:nvPr>
            <p:ph idx="1" type="subTitle"/>
          </p:nvPr>
        </p:nvSpPr>
        <p:spPr>
          <a:xfrm>
            <a:off x="609600" y="5557652"/>
            <a:ext cx="10972800" cy="698700"/>
          </a:xfrm>
          <a:prstGeom prst="rect">
            <a:avLst/>
          </a:prstGeom>
          <a:noFill/>
          <a:ln>
            <a:noFill/>
          </a:ln>
        </p:spPr>
        <p:txBody>
          <a:bodyPr anchorCtr="0" anchor="t" bIns="58900" lIns="117825" spcFirstLastPara="1" rIns="117825" wrap="square" tIns="58900">
            <a:noAutofit/>
          </a:bodyPr>
          <a:lstStyle>
            <a:lvl1pPr lvl="0" algn="ctr">
              <a:lnSpc>
                <a:spcPct val="100000"/>
              </a:lnSpc>
              <a:spcBef>
                <a:spcPts val="600"/>
              </a:spcBef>
              <a:spcAft>
                <a:spcPts val="0"/>
              </a:spcAft>
              <a:buClr>
                <a:schemeClr val="dk1"/>
              </a:buClr>
              <a:buSzPts val="3100"/>
              <a:buNone/>
              <a:defRPr sz="3100">
                <a:solidFill>
                  <a:schemeClr val="dk1"/>
                </a:solidFill>
                <a:latin typeface="Candara"/>
                <a:ea typeface="Candara"/>
                <a:cs typeface="Candara"/>
                <a:sym typeface="Candara"/>
              </a:defRPr>
            </a:lvl1pPr>
            <a:lvl2pPr lvl="1" algn="ctr">
              <a:lnSpc>
                <a:spcPct val="100000"/>
              </a:lnSpc>
              <a:spcBef>
                <a:spcPts val="700"/>
              </a:spcBef>
              <a:spcAft>
                <a:spcPts val="0"/>
              </a:spcAft>
              <a:buClr>
                <a:srgbClr val="888888"/>
              </a:buClr>
              <a:buSzPts val="3600"/>
              <a:buNone/>
              <a:defRPr>
                <a:solidFill>
                  <a:srgbClr val="888888"/>
                </a:solidFill>
              </a:defRPr>
            </a:lvl2pPr>
            <a:lvl3pPr lvl="2" algn="ctr">
              <a:lnSpc>
                <a:spcPct val="100000"/>
              </a:lnSpc>
              <a:spcBef>
                <a:spcPts val="600"/>
              </a:spcBef>
              <a:spcAft>
                <a:spcPts val="0"/>
              </a:spcAft>
              <a:buClr>
                <a:srgbClr val="888888"/>
              </a:buClr>
              <a:buSzPts val="3100"/>
              <a:buNone/>
              <a:defRPr>
                <a:solidFill>
                  <a:srgbClr val="888888"/>
                </a:solidFill>
              </a:defRPr>
            </a:lvl3pPr>
            <a:lvl4pPr lvl="3" algn="ctr">
              <a:lnSpc>
                <a:spcPct val="100000"/>
              </a:lnSpc>
              <a:spcBef>
                <a:spcPts val="500"/>
              </a:spcBef>
              <a:spcAft>
                <a:spcPts val="0"/>
              </a:spcAft>
              <a:buClr>
                <a:srgbClr val="888888"/>
              </a:buClr>
              <a:buSzPts val="2600"/>
              <a:buNone/>
              <a:defRPr>
                <a:solidFill>
                  <a:srgbClr val="888888"/>
                </a:solidFill>
              </a:defRPr>
            </a:lvl4pPr>
            <a:lvl5pPr lvl="4" algn="ctr">
              <a:lnSpc>
                <a:spcPct val="100000"/>
              </a:lnSpc>
              <a:spcBef>
                <a:spcPts val="500"/>
              </a:spcBef>
              <a:spcAft>
                <a:spcPts val="0"/>
              </a:spcAft>
              <a:buClr>
                <a:srgbClr val="888888"/>
              </a:buClr>
              <a:buSzPts val="2600"/>
              <a:buNone/>
              <a:defRPr>
                <a:solidFill>
                  <a:srgbClr val="888888"/>
                </a:solidFill>
              </a:defRPr>
            </a:lvl5pPr>
            <a:lvl6pPr lvl="5" algn="ctr">
              <a:lnSpc>
                <a:spcPct val="100000"/>
              </a:lnSpc>
              <a:spcBef>
                <a:spcPts val="500"/>
              </a:spcBef>
              <a:spcAft>
                <a:spcPts val="0"/>
              </a:spcAft>
              <a:buClr>
                <a:srgbClr val="888888"/>
              </a:buClr>
              <a:buSzPts val="2600"/>
              <a:buNone/>
              <a:defRPr>
                <a:solidFill>
                  <a:srgbClr val="888888"/>
                </a:solidFill>
              </a:defRPr>
            </a:lvl6pPr>
            <a:lvl7pPr lvl="6" algn="ctr">
              <a:lnSpc>
                <a:spcPct val="100000"/>
              </a:lnSpc>
              <a:spcBef>
                <a:spcPts val="500"/>
              </a:spcBef>
              <a:spcAft>
                <a:spcPts val="0"/>
              </a:spcAft>
              <a:buClr>
                <a:srgbClr val="888888"/>
              </a:buClr>
              <a:buSzPts val="2600"/>
              <a:buNone/>
              <a:defRPr>
                <a:solidFill>
                  <a:srgbClr val="888888"/>
                </a:solidFill>
              </a:defRPr>
            </a:lvl7pPr>
            <a:lvl8pPr lvl="7" algn="ctr">
              <a:lnSpc>
                <a:spcPct val="100000"/>
              </a:lnSpc>
              <a:spcBef>
                <a:spcPts val="500"/>
              </a:spcBef>
              <a:spcAft>
                <a:spcPts val="0"/>
              </a:spcAft>
              <a:buClr>
                <a:srgbClr val="888888"/>
              </a:buClr>
              <a:buSzPts val="2600"/>
              <a:buNone/>
              <a:defRPr>
                <a:solidFill>
                  <a:srgbClr val="888888"/>
                </a:solidFill>
              </a:defRPr>
            </a:lvl8pPr>
            <a:lvl9pPr lvl="8" algn="ctr">
              <a:lnSpc>
                <a:spcPct val="100000"/>
              </a:lnSpc>
              <a:spcBef>
                <a:spcPts val="500"/>
              </a:spcBef>
              <a:spcAft>
                <a:spcPts val="0"/>
              </a:spcAft>
              <a:buClr>
                <a:srgbClr val="888888"/>
              </a:buClr>
              <a:buSzPts val="2600"/>
              <a:buNone/>
              <a:defRPr>
                <a:solidFill>
                  <a:srgbClr val="888888"/>
                </a:solidFill>
              </a:defRPr>
            </a:lvl9pPr>
          </a:lstStyle>
          <a:p/>
        </p:txBody>
      </p:sp>
      <p:sp>
        <p:nvSpPr>
          <p:cNvPr id="15" name="Google Shape;15;g248bfcaf1fd_0_164"/>
          <p:cNvSpPr txBox="1"/>
          <p:nvPr>
            <p:ph idx="10" type="dt"/>
          </p:nvPr>
        </p:nvSpPr>
        <p:spPr>
          <a:xfrm>
            <a:off x="609600" y="6356350"/>
            <a:ext cx="2844900" cy="365100"/>
          </a:xfrm>
          <a:prstGeom prst="rect">
            <a:avLst/>
          </a:prstGeom>
          <a:noFill/>
          <a:ln>
            <a:noFill/>
          </a:ln>
        </p:spPr>
        <p:txBody>
          <a:bodyPr anchorCtr="0" anchor="ctr" bIns="58900" lIns="117825" spcFirstLastPara="1" rIns="117825" wrap="square" tIns="58900">
            <a:noAutofit/>
          </a:bodyPr>
          <a:lstStyle>
            <a:lvl1pPr lv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g248bfcaf1fd_0_164"/>
          <p:cNvSpPr txBox="1"/>
          <p:nvPr>
            <p:ph idx="11" type="ftr"/>
          </p:nvPr>
        </p:nvSpPr>
        <p:spPr>
          <a:xfrm>
            <a:off x="4165600" y="6356350"/>
            <a:ext cx="3860700" cy="365100"/>
          </a:xfrm>
          <a:prstGeom prst="rect">
            <a:avLst/>
          </a:prstGeom>
          <a:noFill/>
          <a:ln>
            <a:noFill/>
          </a:ln>
        </p:spPr>
        <p:txBody>
          <a:bodyPr anchorCtr="0" anchor="ctr" bIns="58900" lIns="117825" spcFirstLastPara="1" rIns="117825" wrap="square" tIns="58900">
            <a:noAutofit/>
          </a:bodyPr>
          <a:lstStyle>
            <a:lvl1pPr lvl="0" marR="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g248bfcaf1fd_0_164"/>
          <p:cNvSpPr txBox="1"/>
          <p:nvPr>
            <p:ph idx="12" type="sldNum"/>
          </p:nvPr>
        </p:nvSpPr>
        <p:spPr>
          <a:xfrm>
            <a:off x="8985500" y="6318130"/>
            <a:ext cx="2844900" cy="365100"/>
          </a:xfrm>
          <a:prstGeom prst="rect">
            <a:avLst/>
          </a:prstGeom>
          <a:noFill/>
          <a:ln>
            <a:noFill/>
          </a:ln>
        </p:spPr>
        <p:txBody>
          <a:bodyPr anchorCtr="0" anchor="t" bIns="58900" lIns="117825" spcFirstLastPara="1" rIns="117825" wrap="square" tIns="58900">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248bfcaf1fd_0_164"/>
          <p:cNvSpPr/>
          <p:nvPr/>
        </p:nvSpPr>
        <p:spPr>
          <a:xfrm>
            <a:off x="0" y="2672184"/>
            <a:ext cx="12192000" cy="2332500"/>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58900" lIns="117825" spcFirstLastPara="1" rIns="117825" wrap="square" tIns="5890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sp>
        <p:nvSpPr>
          <p:cNvPr id="19" name="Google Shape;19;g248bfcaf1fd_0_164"/>
          <p:cNvSpPr txBox="1"/>
          <p:nvPr/>
        </p:nvSpPr>
        <p:spPr>
          <a:xfrm>
            <a:off x="1783260" y="5969507"/>
            <a:ext cx="9231900" cy="1752900"/>
          </a:xfrm>
          <a:prstGeom prst="rect">
            <a:avLst/>
          </a:prstGeom>
          <a:noFill/>
          <a:ln>
            <a:noFill/>
          </a:ln>
        </p:spPr>
        <p:txBody>
          <a:bodyPr anchorCtr="0" anchor="t" bIns="58900" lIns="117825" spcFirstLastPara="1" rIns="117825" wrap="square" tIns="58900">
            <a:noAutofit/>
          </a:bodyPr>
          <a:lstStyle/>
          <a:p>
            <a:pPr indent="-444500" lvl="0" marL="444500" marR="0" rtl="0" algn="l">
              <a:lnSpc>
                <a:spcPct val="100000"/>
              </a:lnSpc>
              <a:spcBef>
                <a:spcPts val="0"/>
              </a:spcBef>
              <a:spcAft>
                <a:spcPts val="0"/>
              </a:spcAft>
              <a:buClr>
                <a:schemeClr val="lt1"/>
              </a:buClr>
              <a:buSzPts val="3100"/>
              <a:buFont typeface="Arial"/>
              <a:buChar char="•"/>
            </a:pPr>
            <a:r>
              <a:rPr b="0" i="0" lang="en-US" sz="3100" u="none" cap="none" strike="noStrike">
                <a:solidFill>
                  <a:schemeClr val="lt1"/>
                </a:solidFill>
                <a:latin typeface="Calibri"/>
                <a:ea typeface="Calibri"/>
                <a:cs typeface="Calibri"/>
                <a:sym typeface="Calibri"/>
              </a:rPr>
              <a:t>Ashley McGrath, Assessment Director</a:t>
            </a:r>
            <a:endParaRPr b="0" i="0" sz="1800" u="none" cap="none" strike="noStrike">
              <a:solidFill>
                <a:srgbClr val="000000"/>
              </a:solidFill>
              <a:latin typeface="Arial"/>
              <a:ea typeface="Arial"/>
              <a:cs typeface="Arial"/>
              <a:sym typeface="Arial"/>
            </a:endParaRPr>
          </a:p>
        </p:txBody>
      </p:sp>
      <p:sp>
        <p:nvSpPr>
          <p:cNvPr id="20" name="Google Shape;20;g248bfcaf1fd_0_164"/>
          <p:cNvSpPr txBox="1"/>
          <p:nvPr>
            <p:ph type="title"/>
          </p:nvPr>
        </p:nvSpPr>
        <p:spPr>
          <a:xfrm>
            <a:off x="478475" y="2963006"/>
            <a:ext cx="11254500" cy="1824600"/>
          </a:xfrm>
          <a:prstGeom prst="rect">
            <a:avLst/>
          </a:prstGeom>
          <a:noFill/>
          <a:ln>
            <a:noFill/>
          </a:ln>
        </p:spPr>
        <p:txBody>
          <a:bodyPr anchorCtr="0" anchor="ctr" bIns="58900" lIns="117825" spcFirstLastPara="1" rIns="117825" wrap="square" tIns="58900">
            <a:noAutofit/>
          </a:bodyPr>
          <a:lstStyle>
            <a:lvl1pPr lvl="0" algn="ctr">
              <a:lnSpc>
                <a:spcPct val="100000"/>
              </a:lnSpc>
              <a:spcBef>
                <a:spcPts val="0"/>
              </a:spcBef>
              <a:spcAft>
                <a:spcPts val="0"/>
              </a:spcAft>
              <a:buSzPts val="1800"/>
              <a:buNone/>
              <a:defRPr b="1" sz="5700">
                <a:solidFill>
                  <a:schemeClr val="lt1"/>
                </a:solidFill>
                <a:latin typeface="Candara"/>
                <a:ea typeface="Candara"/>
                <a:cs typeface="Candara"/>
                <a:sym typeface="Candara"/>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pic>
        <p:nvPicPr>
          <p:cNvPr descr="A close up of a sign&#10;&#10;Description automatically generated" id="21" name="Google Shape;21;g248bfcaf1fd_0_164"/>
          <p:cNvPicPr preferRelativeResize="0"/>
          <p:nvPr/>
        </p:nvPicPr>
        <p:blipFill rotWithShape="1">
          <a:blip r:embed="rId2">
            <a:alphaModFix/>
          </a:blip>
          <a:srcRect b="27443" l="10411" r="10530" t="4171"/>
          <a:stretch/>
        </p:blipFill>
        <p:spPr>
          <a:xfrm>
            <a:off x="588161" y="171036"/>
            <a:ext cx="2955633" cy="1758842"/>
          </a:xfrm>
          <a:prstGeom prst="rect">
            <a:avLst/>
          </a:prstGeom>
          <a:noFill/>
          <a:ln>
            <a:noFill/>
          </a:ln>
        </p:spPr>
      </p:pic>
      <p:sp>
        <p:nvSpPr>
          <p:cNvPr id="22" name="Google Shape;22;g248bfcaf1fd_0_164"/>
          <p:cNvSpPr txBox="1"/>
          <p:nvPr/>
        </p:nvSpPr>
        <p:spPr>
          <a:xfrm>
            <a:off x="3306295" y="753252"/>
            <a:ext cx="8523900" cy="2104500"/>
          </a:xfrm>
          <a:prstGeom prst="rect">
            <a:avLst/>
          </a:prstGeom>
          <a:noFill/>
          <a:ln>
            <a:noFill/>
          </a:ln>
        </p:spPr>
        <p:txBody>
          <a:bodyPr anchorCtr="0" anchor="t" bIns="58900" lIns="117825" spcFirstLastPara="1" rIns="117825" wrap="square" tIns="58900">
            <a:spAutoFit/>
          </a:bodyPr>
          <a:lstStyle/>
          <a:p>
            <a:pPr indent="0" lvl="0" marL="0" marR="0" rtl="0" algn="l">
              <a:lnSpc>
                <a:spcPct val="100000"/>
              </a:lnSpc>
              <a:spcBef>
                <a:spcPts val="0"/>
              </a:spcBef>
              <a:spcAft>
                <a:spcPts val="0"/>
              </a:spcAft>
              <a:buClr>
                <a:srgbClr val="000000"/>
              </a:buClr>
              <a:buSzPts val="7700"/>
              <a:buFont typeface="Arial"/>
              <a:buNone/>
            </a:pPr>
            <a:r>
              <a:rPr b="1" i="0" lang="en-US" sz="7700" u="none" cap="none" strike="noStrike">
                <a:solidFill>
                  <a:srgbClr val="58585A"/>
                </a:solidFill>
                <a:latin typeface="Candara"/>
                <a:ea typeface="Candara"/>
                <a:cs typeface="Candara"/>
                <a:sym typeface="Candara"/>
              </a:rPr>
              <a:t>Montana</a:t>
            </a:r>
            <a:r>
              <a:rPr b="0" i="0" lang="en-US" sz="5200" u="none" cap="none" strike="noStrike">
                <a:solidFill>
                  <a:schemeClr val="dk1"/>
                </a:solidFill>
                <a:latin typeface="Candara"/>
                <a:ea typeface="Candara"/>
                <a:cs typeface="Candara"/>
                <a:sym typeface="Candara"/>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200"/>
              <a:buFont typeface="Arial"/>
              <a:buNone/>
            </a:pPr>
            <a:r>
              <a:rPr b="1" i="0" lang="en-US" sz="5200" u="none" cap="none" strike="noStrike">
                <a:solidFill>
                  <a:srgbClr val="C12730"/>
                </a:solidFill>
                <a:latin typeface="Candara"/>
                <a:ea typeface="Candara"/>
                <a:cs typeface="Candara"/>
                <a:sym typeface="Candara"/>
              </a:rPr>
              <a:t>Office of Public Instruction</a:t>
            </a:r>
            <a:endParaRPr b="0" i="0" sz="1800" u="none" cap="none" strike="noStrike">
              <a:solidFill>
                <a:srgbClr val="000000"/>
              </a:solidFill>
              <a:latin typeface="Arial"/>
              <a:ea typeface="Arial"/>
              <a:cs typeface="Arial"/>
              <a:sym typeface="Arial"/>
            </a:endParaRPr>
          </a:p>
        </p:txBody>
      </p:sp>
      <p:sp>
        <p:nvSpPr>
          <p:cNvPr id="23" name="Google Shape;23;g248bfcaf1fd_0_164"/>
          <p:cNvSpPr/>
          <p:nvPr/>
        </p:nvSpPr>
        <p:spPr>
          <a:xfrm>
            <a:off x="735159" y="1844454"/>
            <a:ext cx="2567700" cy="3765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58900" lIns="117825" spcFirstLastPara="1" rIns="117825" wrap="square" tIns="58900">
            <a:noAutofit/>
          </a:bodyPr>
          <a:lstStyle/>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0" name="Shape 90"/>
        <p:cNvGrpSpPr/>
        <p:nvPr/>
      </p:nvGrpSpPr>
      <p:grpSpPr>
        <a:xfrm>
          <a:off x="0" y="0"/>
          <a:ext cx="0" cy="0"/>
          <a:chOff x="0" y="0"/>
          <a:chExt cx="0" cy="0"/>
        </a:xfrm>
      </p:grpSpPr>
      <p:sp>
        <p:nvSpPr>
          <p:cNvPr id="91" name="Google Shape;91;p24"/>
          <p:cNvSpPr txBox="1"/>
          <p:nvPr>
            <p:ph type="title"/>
          </p:nvPr>
        </p:nvSpPr>
        <p:spPr>
          <a:xfrm>
            <a:off x="1662544" y="4960138"/>
            <a:ext cx="6567055"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Arial"/>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p:nvPr>
            <p:ph idx="2" type="pic"/>
          </p:nvPr>
        </p:nvSpPr>
        <p:spPr>
          <a:xfrm>
            <a:off x="0" y="-1"/>
            <a:ext cx="12188952" cy="4572000"/>
          </a:xfrm>
          <a:prstGeom prst="rect">
            <a:avLst/>
          </a:prstGeom>
          <a:solidFill>
            <a:srgbClr val="FDCF8A"/>
          </a:solidFill>
          <a:ln>
            <a:noFill/>
          </a:ln>
        </p:spPr>
      </p:sp>
      <p:sp>
        <p:nvSpPr>
          <p:cNvPr id="93" name="Google Shape;93;p2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cxnSp>
        <p:nvCxnSpPr>
          <p:cNvPr id="94" name="Google Shape;94;p24"/>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95" name="Google Shape;95;p24"/>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96" name="Google Shape;96;p24"/>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
        <p:nvSpPr>
          <p:cNvPr id="97" name="Google Shape;97;p24"/>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25"/>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 type="body"/>
          </p:nvPr>
        </p:nvSpPr>
        <p:spPr>
          <a:xfrm rot="5400000">
            <a:off x="3999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A5A5A5"/>
              </a:buClr>
              <a:buSzPts val="1800"/>
              <a:buChar char="?"/>
              <a:defRPr/>
            </a:lvl2pPr>
            <a:lvl3pPr indent="-317500" lvl="2" marL="1371600" algn="l">
              <a:lnSpc>
                <a:spcPct val="90000"/>
              </a:lnSpc>
              <a:spcBef>
                <a:spcPts val="400"/>
              </a:spcBef>
              <a:spcAft>
                <a:spcPts val="0"/>
              </a:spcAft>
              <a:buClr>
                <a:srgbClr val="A5A5A5"/>
              </a:buClr>
              <a:buSzPts val="1400"/>
              <a:buChar char="?"/>
              <a:defRPr/>
            </a:lvl3pPr>
            <a:lvl4pPr indent="-317500" lvl="3" marL="1828800" algn="l">
              <a:lnSpc>
                <a:spcPct val="90000"/>
              </a:lnSpc>
              <a:spcBef>
                <a:spcPts val="400"/>
              </a:spcBef>
              <a:spcAft>
                <a:spcPts val="0"/>
              </a:spcAft>
              <a:buClr>
                <a:srgbClr val="A5A5A5"/>
              </a:buClr>
              <a:buSzPts val="1400"/>
              <a:buChar char="?"/>
              <a:defRPr/>
            </a:lvl4pPr>
            <a:lvl5pPr indent="-317500" lvl="4" marL="2286000" algn="l">
              <a:lnSpc>
                <a:spcPct val="90000"/>
              </a:lnSpc>
              <a:spcBef>
                <a:spcPts val="400"/>
              </a:spcBef>
              <a:spcAft>
                <a:spcPts val="0"/>
              </a:spcAft>
              <a:buClr>
                <a:srgbClr val="A5A5A5"/>
              </a:buClr>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03" name="Google Shape;103;p25"/>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
        <p:nvSpPr>
          <p:cNvPr id="104" name="Google Shape;104;p25"/>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7" name="Shape 107"/>
        <p:cNvGrpSpPr/>
        <p:nvPr/>
      </p:nvGrpSpPr>
      <p:grpSpPr>
        <a:xfrm>
          <a:off x="0" y="0"/>
          <a:ext cx="0" cy="0"/>
          <a:chOff x="0" y="0"/>
          <a:chExt cx="0" cy="0"/>
        </a:xfrm>
      </p:grpSpPr>
      <p:sp>
        <p:nvSpPr>
          <p:cNvPr id="108" name="Google Shape;108;p26"/>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10" name="Google Shape;110;p26"/>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pic>
        <p:nvPicPr>
          <p:cNvPr id="111" name="Google Shape;111;p26"/>
          <p:cNvPicPr preferRelativeResize="0"/>
          <p:nvPr/>
        </p:nvPicPr>
        <p:blipFill rotWithShape="1">
          <a:blip r:embed="rId2">
            <a:alphaModFix/>
          </a:blip>
          <a:srcRect b="0" l="0" r="0" t="0"/>
          <a:stretch/>
        </p:blipFill>
        <p:spPr>
          <a:xfrm rot="5400000">
            <a:off x="0" y="0"/>
            <a:ext cx="1069299" cy="1066182"/>
          </a:xfrm>
          <a:prstGeom prst="rect">
            <a:avLst/>
          </a:prstGeom>
          <a:noFill/>
          <a:ln>
            <a:noFill/>
          </a:ln>
        </p:spPr>
      </p:pic>
      <p:pic>
        <p:nvPicPr>
          <p:cNvPr id="112" name="Google Shape;112;p26"/>
          <p:cNvPicPr preferRelativeResize="0"/>
          <p:nvPr/>
        </p:nvPicPr>
        <p:blipFill rotWithShape="1">
          <a:blip r:embed="rId3">
            <a:alphaModFix/>
          </a:blip>
          <a:srcRect b="0" l="0" r="0" t="0"/>
          <a:stretch/>
        </p:blipFill>
        <p:spPr>
          <a:xfrm rot="5400000">
            <a:off x="-114300" y="5716324"/>
            <a:ext cx="1727200" cy="330200"/>
          </a:xfrm>
          <a:prstGeom prst="rect">
            <a:avLst/>
          </a:prstGeom>
          <a:noFill/>
          <a:ln>
            <a:noFill/>
          </a:ln>
        </p:spPr>
      </p:pic>
      <p:sp>
        <p:nvSpPr>
          <p:cNvPr id="113" name="Google Shape;113;p26"/>
          <p:cNvSpPr txBox="1"/>
          <p:nvPr>
            <p:ph idx="10" type="dt"/>
          </p:nvPr>
        </p:nvSpPr>
        <p:spPr>
          <a:xfrm rot="5400000">
            <a:off x="-718152" y="2053595"/>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6"/>
          <p:cNvSpPr txBox="1"/>
          <p:nvPr>
            <p:ph idx="11" type="ftr"/>
          </p:nvPr>
        </p:nvSpPr>
        <p:spPr>
          <a:xfrm rot="5400000">
            <a:off x="-942181" y="2640065"/>
            <a:ext cx="3327082"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6"/>
          <p:cNvSpPr txBox="1"/>
          <p:nvPr>
            <p:ph idx="12" type="sldNum"/>
          </p:nvPr>
        </p:nvSpPr>
        <p:spPr>
          <a:xfrm rot="5400000">
            <a:off x="-127914" y="3816773"/>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2" name="Shape 122"/>
        <p:cNvGrpSpPr/>
        <p:nvPr/>
      </p:nvGrpSpPr>
      <p:grpSpPr>
        <a:xfrm>
          <a:off x="0" y="0"/>
          <a:ext cx="0" cy="0"/>
          <a:chOff x="0" y="0"/>
          <a:chExt cx="0" cy="0"/>
        </a:xfrm>
      </p:grpSpPr>
      <p:sp>
        <p:nvSpPr>
          <p:cNvPr id="123" name="Google Shape;123;g24aa61e8a4c_0_72"/>
          <p:cNvSpPr txBox="1"/>
          <p:nvPr>
            <p:ph idx="1" type="subTitle"/>
          </p:nvPr>
        </p:nvSpPr>
        <p:spPr>
          <a:xfrm>
            <a:off x="609600" y="5557652"/>
            <a:ext cx="10972800" cy="6987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124" name="Google Shape;124;g24aa61e8a4c_0_72"/>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24aa61e8a4c_0_72"/>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24aa61e8a4c_0_72"/>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g24aa61e8a4c_0_72"/>
          <p:cNvSpPr/>
          <p:nvPr/>
        </p:nvSpPr>
        <p:spPr>
          <a:xfrm>
            <a:off x="0" y="2672184"/>
            <a:ext cx="12192000" cy="2332200"/>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g24aa61e8a4c_0_72"/>
          <p:cNvSpPr txBox="1"/>
          <p:nvPr/>
        </p:nvSpPr>
        <p:spPr>
          <a:xfrm>
            <a:off x="1912860" y="5969507"/>
            <a:ext cx="9231900" cy="175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Ashley McGrath, Assessment Director</a:t>
            </a:r>
            <a:endParaRPr b="0" i="0" sz="2400" u="none" cap="none" strike="noStrike">
              <a:solidFill>
                <a:schemeClr val="lt1"/>
              </a:solidFill>
              <a:latin typeface="Calibri"/>
              <a:ea typeface="Calibri"/>
              <a:cs typeface="Calibri"/>
              <a:sym typeface="Calibri"/>
            </a:endParaRPr>
          </a:p>
        </p:txBody>
      </p:sp>
      <p:sp>
        <p:nvSpPr>
          <p:cNvPr id="129" name="Google Shape;129;g24aa61e8a4c_0_72"/>
          <p:cNvSpPr txBox="1"/>
          <p:nvPr>
            <p:ph type="title"/>
          </p:nvPr>
        </p:nvSpPr>
        <p:spPr>
          <a:xfrm>
            <a:off x="478475" y="2963006"/>
            <a:ext cx="11254500" cy="1824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1" sz="4400">
                <a:solidFill>
                  <a:schemeClr val="lt1"/>
                </a:solidFill>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descr="A close up of a sign&#10;&#10;Description automatically generated" id="130" name="Google Shape;130;g24aa61e8a4c_0_72"/>
          <p:cNvPicPr preferRelativeResize="0"/>
          <p:nvPr/>
        </p:nvPicPr>
        <p:blipFill rotWithShape="1">
          <a:blip r:embed="rId2">
            <a:alphaModFix/>
          </a:blip>
          <a:srcRect b="27443" l="10411" r="10537" t="4171"/>
          <a:stretch/>
        </p:blipFill>
        <p:spPr>
          <a:xfrm>
            <a:off x="588161" y="171036"/>
            <a:ext cx="2955633" cy="1758842"/>
          </a:xfrm>
          <a:prstGeom prst="rect">
            <a:avLst/>
          </a:prstGeom>
          <a:noFill/>
          <a:ln>
            <a:noFill/>
          </a:ln>
        </p:spPr>
      </p:pic>
      <p:sp>
        <p:nvSpPr>
          <p:cNvPr id="131" name="Google Shape;131;g24aa61e8a4c_0_72"/>
          <p:cNvSpPr txBox="1"/>
          <p:nvPr/>
        </p:nvSpPr>
        <p:spPr>
          <a:xfrm>
            <a:off x="3306295" y="753252"/>
            <a:ext cx="85239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58585A"/>
                </a:solidFill>
                <a:latin typeface="Candara"/>
                <a:ea typeface="Candara"/>
                <a:cs typeface="Candara"/>
                <a:sym typeface="Candara"/>
              </a:rPr>
              <a:t>Montana</a:t>
            </a:r>
            <a:r>
              <a:rPr b="0" i="0" lang="en-US" sz="4000" u="none" cap="none" strike="noStrike">
                <a:solidFill>
                  <a:schemeClr val="dk1"/>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C12730"/>
                </a:solidFill>
                <a:latin typeface="Candara"/>
                <a:ea typeface="Candara"/>
                <a:cs typeface="Candara"/>
                <a:sym typeface="Candara"/>
              </a:rPr>
              <a:t>Office of Public Instruction</a:t>
            </a:r>
            <a:endParaRPr b="0" i="0" sz="1400" u="none" cap="none" strike="noStrike">
              <a:solidFill>
                <a:srgbClr val="000000"/>
              </a:solidFill>
              <a:latin typeface="Arial"/>
              <a:ea typeface="Arial"/>
              <a:cs typeface="Arial"/>
              <a:sym typeface="Arial"/>
            </a:endParaRPr>
          </a:p>
        </p:txBody>
      </p:sp>
      <p:sp>
        <p:nvSpPr>
          <p:cNvPr id="132" name="Google Shape;132;g24aa61e8a4c_0_72"/>
          <p:cNvSpPr/>
          <p:nvPr/>
        </p:nvSpPr>
        <p:spPr>
          <a:xfrm>
            <a:off x="735159" y="1844454"/>
            <a:ext cx="2567700" cy="3762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g24aa61e8a4c_0_83"/>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ndara"/>
                <a:ea typeface="Candara"/>
                <a:cs typeface="Candara"/>
                <a:sym typeface="Candara"/>
              </a:defRPr>
            </a:lvl1pPr>
            <a:lvl2pPr indent="-406400" lvl="1" marL="914400" rtl="0" algn="l">
              <a:lnSpc>
                <a:spcPct val="100000"/>
              </a:lnSpc>
              <a:spcBef>
                <a:spcPts val="560"/>
              </a:spcBef>
              <a:spcAft>
                <a:spcPts val="0"/>
              </a:spcAft>
              <a:buClr>
                <a:schemeClr val="dk1"/>
              </a:buClr>
              <a:buSzPts val="2800"/>
              <a:buChar char="–"/>
              <a:defRPr>
                <a:latin typeface="Candara"/>
                <a:ea typeface="Candara"/>
                <a:cs typeface="Candara"/>
                <a:sym typeface="Candara"/>
              </a:defRPr>
            </a:lvl2pPr>
            <a:lvl3pPr indent="-381000" lvl="2" marL="1371600" rtl="0" algn="l">
              <a:lnSpc>
                <a:spcPct val="100000"/>
              </a:lnSpc>
              <a:spcBef>
                <a:spcPts val="480"/>
              </a:spcBef>
              <a:spcAft>
                <a:spcPts val="0"/>
              </a:spcAft>
              <a:buClr>
                <a:schemeClr val="dk1"/>
              </a:buClr>
              <a:buSzPts val="2400"/>
              <a:buChar char="•"/>
              <a:defRPr>
                <a:latin typeface="Candara"/>
                <a:ea typeface="Candara"/>
                <a:cs typeface="Candara"/>
                <a:sym typeface="Candara"/>
              </a:defRPr>
            </a:lvl3pPr>
            <a:lvl4pPr indent="-355600" lvl="3" marL="1828800" rtl="0" algn="l">
              <a:lnSpc>
                <a:spcPct val="100000"/>
              </a:lnSpc>
              <a:spcBef>
                <a:spcPts val="400"/>
              </a:spcBef>
              <a:spcAft>
                <a:spcPts val="0"/>
              </a:spcAft>
              <a:buClr>
                <a:schemeClr val="dk1"/>
              </a:buClr>
              <a:buSzPts val="2000"/>
              <a:buChar char="–"/>
              <a:defRPr>
                <a:latin typeface="Candara"/>
                <a:ea typeface="Candara"/>
                <a:cs typeface="Candara"/>
                <a:sym typeface="Candara"/>
              </a:defRPr>
            </a:lvl4pPr>
            <a:lvl5pPr indent="-355600" lvl="4" marL="2286000" rtl="0" algn="l">
              <a:lnSpc>
                <a:spcPct val="100000"/>
              </a:lnSpc>
              <a:spcBef>
                <a:spcPts val="400"/>
              </a:spcBef>
              <a:spcAft>
                <a:spcPts val="0"/>
              </a:spcAft>
              <a:buClr>
                <a:schemeClr val="dk1"/>
              </a:buClr>
              <a:buSzPts val="2000"/>
              <a:buChar char="»"/>
              <a:defRPr>
                <a:latin typeface="Candara"/>
                <a:ea typeface="Candara"/>
                <a:cs typeface="Candara"/>
                <a:sym typeface="Candara"/>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35" name="Google Shape;135;g24aa61e8a4c_0_83"/>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24aa61e8a4c_0_83"/>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g24aa61e8a4c_0_83"/>
          <p:cNvSpPr/>
          <p:nvPr/>
        </p:nvSpPr>
        <p:spPr>
          <a:xfrm>
            <a:off x="214224" y="1466850"/>
            <a:ext cx="11814300" cy="1170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g24aa61e8a4c_0_83"/>
          <p:cNvSpPr txBox="1"/>
          <p:nvPr>
            <p:ph type="title"/>
          </p:nvPr>
        </p:nvSpPr>
        <p:spPr>
          <a:xfrm>
            <a:off x="1710868" y="274638"/>
            <a:ext cx="10292400" cy="11430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rgbClr val="C12730"/>
                </a:solidFill>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39" name="Google Shape;139;g24aa61e8a4c_0_83"/>
          <p:cNvPicPr preferRelativeResize="0"/>
          <p:nvPr/>
        </p:nvPicPr>
        <p:blipFill rotWithShape="1">
          <a:blip r:embed="rId2">
            <a:alphaModFix/>
          </a:blip>
          <a:srcRect b="0" l="0" r="0" t="0"/>
          <a:stretch/>
        </p:blipFill>
        <p:spPr>
          <a:xfrm>
            <a:off x="136208" y="198324"/>
            <a:ext cx="1195807" cy="1203099"/>
          </a:xfrm>
          <a:prstGeom prst="rect">
            <a:avLst/>
          </a:prstGeom>
          <a:noFill/>
          <a:ln>
            <a:noFill/>
          </a:ln>
        </p:spPr>
      </p:pic>
      <p:pic>
        <p:nvPicPr>
          <p:cNvPr id="140" name="Google Shape;140;g24aa61e8a4c_0_83"/>
          <p:cNvPicPr preferRelativeResize="0"/>
          <p:nvPr/>
        </p:nvPicPr>
        <p:blipFill rotWithShape="1">
          <a:blip r:embed="rId3">
            <a:alphaModFix/>
          </a:blip>
          <a:srcRect b="0" l="0" r="0" t="0"/>
          <a:stretch/>
        </p:blipFill>
        <p:spPr>
          <a:xfrm>
            <a:off x="4944271" y="6472128"/>
            <a:ext cx="1727594" cy="3302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41" name="Shape 141"/>
        <p:cNvGrpSpPr/>
        <p:nvPr/>
      </p:nvGrpSpPr>
      <p:grpSpPr>
        <a:xfrm>
          <a:off x="0" y="0"/>
          <a:ext cx="0" cy="0"/>
          <a:chOff x="0" y="0"/>
          <a:chExt cx="0" cy="0"/>
        </a:xfrm>
      </p:grpSpPr>
      <p:sp>
        <p:nvSpPr>
          <p:cNvPr id="142" name="Google Shape;142;g24aa61e8a4c_0_91"/>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43" name="Shape 143"/>
        <p:cNvGrpSpPr/>
        <p:nvPr/>
      </p:nvGrpSpPr>
      <p:grpSpPr>
        <a:xfrm>
          <a:off x="0" y="0"/>
          <a:ext cx="0" cy="0"/>
          <a:chOff x="0" y="0"/>
          <a:chExt cx="0" cy="0"/>
        </a:xfrm>
      </p:grpSpPr>
      <p:sp>
        <p:nvSpPr>
          <p:cNvPr id="144" name="Google Shape;144;g24aa61e8a4c_0_92"/>
          <p:cNvSpPr txBox="1"/>
          <p:nvPr>
            <p:ph type="ctrTitle"/>
          </p:nvPr>
        </p:nvSpPr>
        <p:spPr>
          <a:xfrm>
            <a:off x="368300" y="454025"/>
            <a:ext cx="113391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g24aa61e8a4c_0_92"/>
          <p:cNvSpPr/>
          <p:nvPr/>
        </p:nvSpPr>
        <p:spPr>
          <a:xfrm>
            <a:off x="2702396" y="3143271"/>
            <a:ext cx="6670800" cy="20313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000000"/>
              </a:buClr>
              <a:buSzPts val="2400"/>
              <a:buFont typeface="Arial"/>
              <a:buNone/>
            </a:pPr>
            <a:r>
              <a:rPr b="1" i="0" lang="en-US" sz="2400" u="none" cap="none" strike="noStrike">
                <a:solidFill>
                  <a:schemeClr val="dk1"/>
                </a:solidFill>
                <a:latin typeface="Candara"/>
                <a:ea typeface="Candara"/>
                <a:cs typeface="Candara"/>
                <a:sym typeface="Candara"/>
              </a:rPr>
              <a:t>Ashley McGrath  </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State Assessment Director</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Montana Office of Public Instruction</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Phone: 406.444.3656</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E-mail: </a:t>
            </a:r>
            <a:r>
              <a:rPr b="0" i="0" lang="en-US" sz="2400" u="sng" cap="none" strike="noStrike">
                <a:solidFill>
                  <a:schemeClr val="dk1"/>
                </a:solidFill>
                <a:latin typeface="Candara"/>
                <a:ea typeface="Candara"/>
                <a:cs typeface="Candara"/>
                <a:sym typeface="Candara"/>
                <a:hlinkClick r:id="rId2">
                  <a:extLst>
                    <a:ext uri="{A12FA001-AC4F-418D-AE19-62706E023703}">
                      <ahyp:hlinkClr val="tx"/>
                    </a:ext>
                  </a:extLst>
                </a:hlinkClick>
              </a:rPr>
              <a:t>amcgrath@mt.gov</a:t>
            </a:r>
            <a:r>
              <a:rPr b="0" i="0" lang="en-US" sz="2400" u="none" cap="none" strike="noStrike">
                <a:solidFill>
                  <a:schemeClr val="dk1"/>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p:txBody>
      </p:sp>
      <p:sp>
        <p:nvSpPr>
          <p:cNvPr id="146" name="Google Shape;146;g24aa61e8a4c_0_92"/>
          <p:cNvSpPr/>
          <p:nvPr/>
        </p:nvSpPr>
        <p:spPr>
          <a:xfrm>
            <a:off x="367864" y="1970683"/>
            <a:ext cx="11339700" cy="772500"/>
          </a:xfrm>
          <a:prstGeom prst="rect">
            <a:avLst/>
          </a:prstGeom>
          <a:solidFill>
            <a:srgbClr val="C12730"/>
          </a:solidFill>
          <a:ln>
            <a:noFill/>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47" name="Google Shape;147;g24aa61e8a4c_0_92"/>
          <p:cNvPicPr preferRelativeResize="0"/>
          <p:nvPr/>
        </p:nvPicPr>
        <p:blipFill rotWithShape="1">
          <a:blip r:embed="rId3">
            <a:alphaModFix/>
          </a:blip>
          <a:srcRect b="0" l="0" r="0" t="0"/>
          <a:stretch/>
        </p:blipFill>
        <p:spPr>
          <a:xfrm>
            <a:off x="4077101" y="5961487"/>
            <a:ext cx="3011214" cy="759988"/>
          </a:xfrm>
          <a:prstGeom prst="rect">
            <a:avLst/>
          </a:prstGeom>
          <a:noFill/>
          <a:ln>
            <a:noFill/>
          </a:ln>
        </p:spPr>
      </p:pic>
      <p:sp>
        <p:nvSpPr>
          <p:cNvPr id="148" name="Google Shape;148;g24aa61e8a4c_0_9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49" name="Shape 149"/>
        <p:cNvGrpSpPr/>
        <p:nvPr/>
      </p:nvGrpSpPr>
      <p:grpSpPr>
        <a:xfrm>
          <a:off x="0" y="0"/>
          <a:ext cx="0" cy="0"/>
          <a:chOff x="0" y="0"/>
          <a:chExt cx="0" cy="0"/>
        </a:xfrm>
      </p:grpSpPr>
      <p:sp>
        <p:nvSpPr>
          <p:cNvPr id="150" name="Google Shape;150;g24aa61e8a4c_0_97"/>
          <p:cNvSpPr/>
          <p:nvPr/>
        </p:nvSpPr>
        <p:spPr>
          <a:xfrm>
            <a:off x="406399" y="200025"/>
            <a:ext cx="11379300" cy="63627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g24aa61e8a4c_0_97"/>
          <p:cNvSpPr/>
          <p:nvPr/>
        </p:nvSpPr>
        <p:spPr>
          <a:xfrm>
            <a:off x="889000" y="609601"/>
            <a:ext cx="10439100" cy="1923900"/>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2" name="Google Shape;152;g24aa61e8a4c_0_97"/>
          <p:cNvPicPr preferRelativeResize="0"/>
          <p:nvPr/>
        </p:nvPicPr>
        <p:blipFill rotWithShape="1">
          <a:blip r:embed="rId2">
            <a:alphaModFix/>
          </a:blip>
          <a:srcRect b="0" l="0" r="0" t="7961"/>
          <a:stretch/>
        </p:blipFill>
        <p:spPr>
          <a:xfrm>
            <a:off x="2559493" y="4324351"/>
            <a:ext cx="7098411" cy="990465"/>
          </a:xfrm>
          <a:prstGeom prst="rect">
            <a:avLst/>
          </a:prstGeom>
          <a:noFill/>
          <a:ln>
            <a:noFill/>
          </a:ln>
        </p:spPr>
      </p:pic>
      <p:sp>
        <p:nvSpPr>
          <p:cNvPr id="153" name="Google Shape;153;g24aa61e8a4c_0_97"/>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4" name="Shape 154"/>
        <p:cNvGrpSpPr/>
        <p:nvPr/>
      </p:nvGrpSpPr>
      <p:grpSpPr>
        <a:xfrm>
          <a:off x="0" y="0"/>
          <a:ext cx="0" cy="0"/>
          <a:chOff x="0" y="0"/>
          <a:chExt cx="0" cy="0"/>
        </a:xfrm>
      </p:grpSpPr>
      <p:sp>
        <p:nvSpPr>
          <p:cNvPr id="155" name="Google Shape;155;g24aa61e8a4c_0_101"/>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ndara"/>
                <a:ea typeface="Candara"/>
                <a:cs typeface="Candara"/>
                <a:sym typeface="Candara"/>
              </a:defRPr>
            </a:lvl1pPr>
            <a:lvl2pPr indent="-406400" lvl="1" marL="914400" rtl="0" algn="l">
              <a:lnSpc>
                <a:spcPct val="100000"/>
              </a:lnSpc>
              <a:spcBef>
                <a:spcPts val="560"/>
              </a:spcBef>
              <a:spcAft>
                <a:spcPts val="0"/>
              </a:spcAft>
              <a:buClr>
                <a:schemeClr val="dk1"/>
              </a:buClr>
              <a:buSzPts val="2800"/>
              <a:buChar char="–"/>
              <a:defRPr>
                <a:latin typeface="Candara"/>
                <a:ea typeface="Candara"/>
                <a:cs typeface="Candara"/>
                <a:sym typeface="Candara"/>
              </a:defRPr>
            </a:lvl2pPr>
            <a:lvl3pPr indent="-381000" lvl="2" marL="1371600" rtl="0" algn="l">
              <a:lnSpc>
                <a:spcPct val="100000"/>
              </a:lnSpc>
              <a:spcBef>
                <a:spcPts val="480"/>
              </a:spcBef>
              <a:spcAft>
                <a:spcPts val="0"/>
              </a:spcAft>
              <a:buClr>
                <a:schemeClr val="dk1"/>
              </a:buClr>
              <a:buSzPts val="2400"/>
              <a:buChar char="•"/>
              <a:defRPr>
                <a:latin typeface="Candara"/>
                <a:ea typeface="Candara"/>
                <a:cs typeface="Candara"/>
                <a:sym typeface="Candara"/>
              </a:defRPr>
            </a:lvl3pPr>
            <a:lvl4pPr indent="-355600" lvl="3" marL="1828800" rtl="0" algn="l">
              <a:lnSpc>
                <a:spcPct val="100000"/>
              </a:lnSpc>
              <a:spcBef>
                <a:spcPts val="400"/>
              </a:spcBef>
              <a:spcAft>
                <a:spcPts val="0"/>
              </a:spcAft>
              <a:buClr>
                <a:schemeClr val="dk1"/>
              </a:buClr>
              <a:buSzPts val="2000"/>
              <a:buChar char="–"/>
              <a:defRPr>
                <a:latin typeface="Candara"/>
                <a:ea typeface="Candara"/>
                <a:cs typeface="Candara"/>
                <a:sym typeface="Candara"/>
              </a:defRPr>
            </a:lvl4pPr>
            <a:lvl5pPr indent="-355600" lvl="4" marL="2286000" rtl="0" algn="l">
              <a:lnSpc>
                <a:spcPct val="100000"/>
              </a:lnSpc>
              <a:spcBef>
                <a:spcPts val="400"/>
              </a:spcBef>
              <a:spcAft>
                <a:spcPts val="0"/>
              </a:spcAft>
              <a:buClr>
                <a:schemeClr val="dk1"/>
              </a:buClr>
              <a:buSzPts val="2000"/>
              <a:buChar char="»"/>
              <a:defRPr>
                <a:latin typeface="Candara"/>
                <a:ea typeface="Candara"/>
                <a:cs typeface="Candara"/>
                <a:sym typeface="Candara"/>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6" name="Google Shape;156;g24aa61e8a4c_0_101"/>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g24aa61e8a4c_0_101"/>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g24aa61e8a4c_0_101"/>
          <p:cNvSpPr/>
          <p:nvPr/>
        </p:nvSpPr>
        <p:spPr>
          <a:xfrm>
            <a:off x="1698171" y="274637"/>
            <a:ext cx="10292400" cy="1143000"/>
          </a:xfrm>
          <a:prstGeom prst="rect">
            <a:avLst/>
          </a:prstGeom>
          <a:solidFill>
            <a:srgbClr val="C12730"/>
          </a:solidFill>
          <a:ln>
            <a:noFill/>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g24aa61e8a4c_0_101"/>
          <p:cNvSpPr txBox="1"/>
          <p:nvPr>
            <p:ph type="title"/>
          </p:nvPr>
        </p:nvSpPr>
        <p:spPr>
          <a:xfrm>
            <a:off x="1698168" y="274638"/>
            <a:ext cx="102924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60" name="Google Shape;160;g24aa61e8a4c_0_101"/>
          <p:cNvPicPr preferRelativeResize="0"/>
          <p:nvPr/>
        </p:nvPicPr>
        <p:blipFill rotWithShape="1">
          <a:blip r:embed="rId2">
            <a:alphaModFix/>
          </a:blip>
          <a:srcRect b="0" l="0" r="0" t="0"/>
          <a:stretch/>
        </p:blipFill>
        <p:spPr>
          <a:xfrm>
            <a:off x="136208" y="264999"/>
            <a:ext cx="1195807" cy="12030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61" name="Shape 161"/>
        <p:cNvGrpSpPr/>
        <p:nvPr/>
      </p:nvGrpSpPr>
      <p:grpSpPr>
        <a:xfrm>
          <a:off x="0" y="0"/>
          <a:ext cx="0" cy="0"/>
          <a:chOff x="0" y="0"/>
          <a:chExt cx="0" cy="0"/>
        </a:xfrm>
      </p:grpSpPr>
      <p:sp>
        <p:nvSpPr>
          <p:cNvPr id="162" name="Google Shape;162;g24aa61e8a4c_0_108"/>
          <p:cNvSpPr txBox="1"/>
          <p:nvPr>
            <p:ph idx="1" type="body"/>
          </p:nvPr>
        </p:nvSpPr>
        <p:spPr>
          <a:xfrm>
            <a:off x="232756" y="1295174"/>
            <a:ext cx="11757600" cy="51447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libri"/>
                <a:ea typeface="Calibri"/>
                <a:cs typeface="Calibri"/>
                <a:sym typeface="Calibri"/>
              </a:defRPr>
            </a:lvl1pPr>
            <a:lvl2pPr indent="-406400" lvl="1" marL="914400" rtl="0" algn="l">
              <a:lnSpc>
                <a:spcPct val="100000"/>
              </a:lnSpc>
              <a:spcBef>
                <a:spcPts val="560"/>
              </a:spcBef>
              <a:spcAft>
                <a:spcPts val="0"/>
              </a:spcAft>
              <a:buClr>
                <a:schemeClr val="dk1"/>
              </a:buClr>
              <a:buSzPts val="2800"/>
              <a:buChar char="–"/>
              <a:defRPr>
                <a:latin typeface="Calibri"/>
                <a:ea typeface="Calibri"/>
                <a:cs typeface="Calibri"/>
                <a:sym typeface="Calibri"/>
              </a:defRPr>
            </a:lvl2pPr>
            <a:lvl3pPr indent="-381000" lvl="2" marL="1371600" rtl="0" algn="l">
              <a:lnSpc>
                <a:spcPct val="100000"/>
              </a:lnSpc>
              <a:spcBef>
                <a:spcPts val="480"/>
              </a:spcBef>
              <a:spcAft>
                <a:spcPts val="0"/>
              </a:spcAft>
              <a:buClr>
                <a:schemeClr val="dk1"/>
              </a:buClr>
              <a:buSzPts val="2400"/>
              <a:buChar char="•"/>
              <a:defRPr>
                <a:latin typeface="Calibri"/>
                <a:ea typeface="Calibri"/>
                <a:cs typeface="Calibri"/>
                <a:sym typeface="Calibri"/>
              </a:defRPr>
            </a:lvl3pPr>
            <a:lvl4pPr indent="-355600" lvl="3" marL="1828800" rtl="0" algn="l">
              <a:lnSpc>
                <a:spcPct val="100000"/>
              </a:lnSpc>
              <a:spcBef>
                <a:spcPts val="400"/>
              </a:spcBef>
              <a:spcAft>
                <a:spcPts val="0"/>
              </a:spcAft>
              <a:buClr>
                <a:schemeClr val="dk1"/>
              </a:buClr>
              <a:buSzPts val="2000"/>
              <a:buChar char="–"/>
              <a:defRPr>
                <a:latin typeface="Calibri"/>
                <a:ea typeface="Calibri"/>
                <a:cs typeface="Calibri"/>
                <a:sym typeface="Calibri"/>
              </a:defRPr>
            </a:lvl4pPr>
            <a:lvl5pPr indent="-355600" lvl="4" marL="2286000" rtl="0" algn="l">
              <a:lnSpc>
                <a:spcPct val="100000"/>
              </a:lnSpc>
              <a:spcBef>
                <a:spcPts val="400"/>
              </a:spcBef>
              <a:spcAft>
                <a:spcPts val="0"/>
              </a:spcAft>
              <a:buClr>
                <a:schemeClr val="dk1"/>
              </a:buClr>
              <a:buSzPts val="2000"/>
              <a:buChar char="»"/>
              <a:defRPr>
                <a:latin typeface="Calibri"/>
                <a:ea typeface="Calibri"/>
                <a:cs typeface="Calibri"/>
                <a:sym typeface="Calibri"/>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3" name="Google Shape;163;g24aa61e8a4c_0_108"/>
          <p:cNvSpPr txBox="1"/>
          <p:nvPr>
            <p:ph idx="12" type="sldNum"/>
          </p:nvPr>
        </p:nvSpPr>
        <p:spPr>
          <a:xfrm>
            <a:off x="9145679" y="6481869"/>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4" name="Google Shape;164;g24aa61e8a4c_0_108"/>
          <p:cNvPicPr preferRelativeResize="0"/>
          <p:nvPr/>
        </p:nvPicPr>
        <p:blipFill rotWithShape="1">
          <a:blip r:embed="rId2">
            <a:alphaModFix/>
          </a:blip>
          <a:srcRect b="0" l="0" r="0" t="0"/>
          <a:stretch/>
        </p:blipFill>
        <p:spPr>
          <a:xfrm>
            <a:off x="10676747" y="92075"/>
            <a:ext cx="1195807" cy="1203099"/>
          </a:xfrm>
          <a:prstGeom prst="rect">
            <a:avLst/>
          </a:prstGeom>
          <a:noFill/>
          <a:ln>
            <a:noFill/>
          </a:ln>
        </p:spPr>
      </p:pic>
      <p:cxnSp>
        <p:nvCxnSpPr>
          <p:cNvPr id="165" name="Google Shape;165;g24aa61e8a4c_0_108"/>
          <p:cNvCxnSpPr/>
          <p:nvPr/>
        </p:nvCxnSpPr>
        <p:spPr>
          <a:xfrm>
            <a:off x="217139" y="1197034"/>
            <a:ext cx="117576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6080"/>
              </a:srgbClr>
            </a:outerShdw>
          </a:effectLst>
        </p:spPr>
      </p:cxnSp>
      <p:sp>
        <p:nvSpPr>
          <p:cNvPr id="166" name="Google Shape;166;g24aa61e8a4c_0_108"/>
          <p:cNvSpPr txBox="1"/>
          <p:nvPr>
            <p:ph type="title"/>
          </p:nvPr>
        </p:nvSpPr>
        <p:spPr>
          <a:xfrm>
            <a:off x="217139" y="131046"/>
            <a:ext cx="10292400" cy="11430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rgbClr val="C12730"/>
                </a:solidFill>
                <a:latin typeface="Calibri"/>
                <a:ea typeface="Calibri"/>
                <a:cs typeface="Calibri"/>
                <a:sym typeface="Calibri"/>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6"/>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 type="body"/>
          </p:nvPr>
        </p:nvSpPr>
        <p:spPr>
          <a:xfrm>
            <a:off x="1278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Courier New"/>
              <a:buChar char="o"/>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6"/>
          <p:cNvSpPr txBox="1"/>
          <p:nvPr>
            <p:ph idx="10" type="dt"/>
          </p:nvPr>
        </p:nvSpPr>
        <p:spPr>
          <a:xfrm>
            <a:off x="1278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0" name="Google Shape;30;p16"/>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3" name="Shape 173"/>
        <p:cNvGrpSpPr/>
        <p:nvPr/>
      </p:nvGrpSpPr>
      <p:grpSpPr>
        <a:xfrm>
          <a:off x="0" y="0"/>
          <a:ext cx="0" cy="0"/>
          <a:chOff x="0" y="0"/>
          <a:chExt cx="0" cy="0"/>
        </a:xfrm>
      </p:grpSpPr>
      <p:sp>
        <p:nvSpPr>
          <p:cNvPr id="174" name="Google Shape;174;g24aa61e8a4c_0_845"/>
          <p:cNvSpPr txBox="1"/>
          <p:nvPr>
            <p:ph idx="1" type="subTitle"/>
          </p:nvPr>
        </p:nvSpPr>
        <p:spPr>
          <a:xfrm>
            <a:off x="609600" y="5557652"/>
            <a:ext cx="10972800" cy="6987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480"/>
              </a:spcBef>
              <a:spcAft>
                <a:spcPts val="0"/>
              </a:spcAft>
              <a:buClr>
                <a:schemeClr val="dk1"/>
              </a:buClr>
              <a:buSzPts val="2400"/>
              <a:buNone/>
              <a:defRPr sz="2400">
                <a:solidFill>
                  <a:schemeClr val="dk1"/>
                </a:solidFill>
                <a:latin typeface="Candara"/>
                <a:ea typeface="Candara"/>
                <a:cs typeface="Candara"/>
                <a:sym typeface="Candara"/>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175" name="Google Shape;175;g24aa61e8a4c_0_845"/>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6" name="Google Shape;176;g24aa61e8a4c_0_845"/>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g24aa61e8a4c_0_845"/>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g24aa61e8a4c_0_845"/>
          <p:cNvSpPr/>
          <p:nvPr/>
        </p:nvSpPr>
        <p:spPr>
          <a:xfrm>
            <a:off x="0" y="2672184"/>
            <a:ext cx="12192000" cy="2332200"/>
          </a:xfrm>
          <a:prstGeom prst="rect">
            <a:avLst/>
          </a:prstGeom>
          <a:solidFill>
            <a:srgbClr val="58585A"/>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g24aa61e8a4c_0_845"/>
          <p:cNvSpPr txBox="1"/>
          <p:nvPr/>
        </p:nvSpPr>
        <p:spPr>
          <a:xfrm>
            <a:off x="1912860" y="5969507"/>
            <a:ext cx="9231900" cy="175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Ashley McGrath, Assessment Director</a:t>
            </a:r>
            <a:endParaRPr b="0" i="0" sz="2400" u="none" cap="none" strike="noStrike">
              <a:solidFill>
                <a:schemeClr val="lt1"/>
              </a:solidFill>
              <a:latin typeface="Calibri"/>
              <a:ea typeface="Calibri"/>
              <a:cs typeface="Calibri"/>
              <a:sym typeface="Calibri"/>
            </a:endParaRPr>
          </a:p>
        </p:txBody>
      </p:sp>
      <p:sp>
        <p:nvSpPr>
          <p:cNvPr id="180" name="Google Shape;180;g24aa61e8a4c_0_845"/>
          <p:cNvSpPr txBox="1"/>
          <p:nvPr>
            <p:ph type="title"/>
          </p:nvPr>
        </p:nvSpPr>
        <p:spPr>
          <a:xfrm>
            <a:off x="478475" y="2963006"/>
            <a:ext cx="11254500" cy="1824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1" sz="4400">
                <a:solidFill>
                  <a:schemeClr val="lt1"/>
                </a:solidFill>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descr="A close up of a sign&#10;&#10;Description automatically generated" id="181" name="Google Shape;181;g24aa61e8a4c_0_845"/>
          <p:cNvPicPr preferRelativeResize="0"/>
          <p:nvPr/>
        </p:nvPicPr>
        <p:blipFill rotWithShape="1">
          <a:blip r:embed="rId2">
            <a:alphaModFix/>
          </a:blip>
          <a:srcRect b="27443" l="10411" r="10537" t="4171"/>
          <a:stretch/>
        </p:blipFill>
        <p:spPr>
          <a:xfrm>
            <a:off x="588161" y="171036"/>
            <a:ext cx="2955633" cy="1758842"/>
          </a:xfrm>
          <a:prstGeom prst="rect">
            <a:avLst/>
          </a:prstGeom>
          <a:noFill/>
          <a:ln>
            <a:noFill/>
          </a:ln>
        </p:spPr>
      </p:pic>
      <p:sp>
        <p:nvSpPr>
          <p:cNvPr id="182" name="Google Shape;182;g24aa61e8a4c_0_845"/>
          <p:cNvSpPr txBox="1"/>
          <p:nvPr/>
        </p:nvSpPr>
        <p:spPr>
          <a:xfrm>
            <a:off x="3306295" y="753252"/>
            <a:ext cx="85239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58585A"/>
                </a:solidFill>
                <a:latin typeface="Candara"/>
                <a:ea typeface="Candara"/>
                <a:cs typeface="Candara"/>
                <a:sym typeface="Candara"/>
              </a:rPr>
              <a:t>Montana</a:t>
            </a:r>
            <a:r>
              <a:rPr b="0" i="0" lang="en-US" sz="4000" u="none" cap="none" strike="noStrike">
                <a:solidFill>
                  <a:schemeClr val="dk1"/>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C12730"/>
                </a:solidFill>
                <a:latin typeface="Candara"/>
                <a:ea typeface="Candara"/>
                <a:cs typeface="Candara"/>
                <a:sym typeface="Candara"/>
              </a:rPr>
              <a:t>Office of Public Instruction</a:t>
            </a:r>
            <a:endParaRPr b="0" i="0" sz="1400" u="none" cap="none" strike="noStrike">
              <a:solidFill>
                <a:srgbClr val="000000"/>
              </a:solidFill>
              <a:latin typeface="Arial"/>
              <a:ea typeface="Arial"/>
              <a:cs typeface="Arial"/>
              <a:sym typeface="Arial"/>
            </a:endParaRPr>
          </a:p>
        </p:txBody>
      </p:sp>
      <p:sp>
        <p:nvSpPr>
          <p:cNvPr id="183" name="Google Shape;183;g24aa61e8a4c_0_845"/>
          <p:cNvSpPr/>
          <p:nvPr/>
        </p:nvSpPr>
        <p:spPr>
          <a:xfrm>
            <a:off x="735159" y="1844454"/>
            <a:ext cx="2567700" cy="3762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4" name="Shape 184"/>
        <p:cNvGrpSpPr/>
        <p:nvPr/>
      </p:nvGrpSpPr>
      <p:grpSpPr>
        <a:xfrm>
          <a:off x="0" y="0"/>
          <a:ext cx="0" cy="0"/>
          <a:chOff x="0" y="0"/>
          <a:chExt cx="0" cy="0"/>
        </a:xfrm>
      </p:grpSpPr>
      <p:sp>
        <p:nvSpPr>
          <p:cNvPr id="185" name="Google Shape;185;g24aa61e8a4c_0_856"/>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ndara"/>
                <a:ea typeface="Candara"/>
                <a:cs typeface="Candara"/>
                <a:sym typeface="Candara"/>
              </a:defRPr>
            </a:lvl1pPr>
            <a:lvl2pPr indent="-406400" lvl="1" marL="914400" rtl="0" algn="l">
              <a:lnSpc>
                <a:spcPct val="100000"/>
              </a:lnSpc>
              <a:spcBef>
                <a:spcPts val="560"/>
              </a:spcBef>
              <a:spcAft>
                <a:spcPts val="0"/>
              </a:spcAft>
              <a:buClr>
                <a:schemeClr val="dk1"/>
              </a:buClr>
              <a:buSzPts val="2800"/>
              <a:buChar char="–"/>
              <a:defRPr>
                <a:latin typeface="Candara"/>
                <a:ea typeface="Candara"/>
                <a:cs typeface="Candara"/>
                <a:sym typeface="Candara"/>
              </a:defRPr>
            </a:lvl2pPr>
            <a:lvl3pPr indent="-381000" lvl="2" marL="1371600" rtl="0" algn="l">
              <a:lnSpc>
                <a:spcPct val="100000"/>
              </a:lnSpc>
              <a:spcBef>
                <a:spcPts val="480"/>
              </a:spcBef>
              <a:spcAft>
                <a:spcPts val="0"/>
              </a:spcAft>
              <a:buClr>
                <a:schemeClr val="dk1"/>
              </a:buClr>
              <a:buSzPts val="2400"/>
              <a:buChar char="•"/>
              <a:defRPr>
                <a:latin typeface="Candara"/>
                <a:ea typeface="Candara"/>
                <a:cs typeface="Candara"/>
                <a:sym typeface="Candara"/>
              </a:defRPr>
            </a:lvl3pPr>
            <a:lvl4pPr indent="-355600" lvl="3" marL="1828800" rtl="0" algn="l">
              <a:lnSpc>
                <a:spcPct val="100000"/>
              </a:lnSpc>
              <a:spcBef>
                <a:spcPts val="400"/>
              </a:spcBef>
              <a:spcAft>
                <a:spcPts val="0"/>
              </a:spcAft>
              <a:buClr>
                <a:schemeClr val="dk1"/>
              </a:buClr>
              <a:buSzPts val="2000"/>
              <a:buChar char="–"/>
              <a:defRPr>
                <a:latin typeface="Candara"/>
                <a:ea typeface="Candara"/>
                <a:cs typeface="Candara"/>
                <a:sym typeface="Candara"/>
              </a:defRPr>
            </a:lvl4pPr>
            <a:lvl5pPr indent="-355600" lvl="4" marL="2286000" rtl="0" algn="l">
              <a:lnSpc>
                <a:spcPct val="100000"/>
              </a:lnSpc>
              <a:spcBef>
                <a:spcPts val="400"/>
              </a:spcBef>
              <a:spcAft>
                <a:spcPts val="0"/>
              </a:spcAft>
              <a:buClr>
                <a:schemeClr val="dk1"/>
              </a:buClr>
              <a:buSzPts val="2000"/>
              <a:buChar char="»"/>
              <a:defRPr>
                <a:latin typeface="Candara"/>
                <a:ea typeface="Candara"/>
                <a:cs typeface="Candara"/>
                <a:sym typeface="Candara"/>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86" name="Google Shape;186;g24aa61e8a4c_0_856"/>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g24aa61e8a4c_0_856"/>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8" name="Google Shape;188;g24aa61e8a4c_0_856"/>
          <p:cNvSpPr/>
          <p:nvPr/>
        </p:nvSpPr>
        <p:spPr>
          <a:xfrm>
            <a:off x="214224" y="1466850"/>
            <a:ext cx="11814300" cy="117000"/>
          </a:xfrm>
          <a:prstGeom prst="rect">
            <a:avLst/>
          </a:prstGeom>
          <a:solidFill>
            <a:srgbClr val="C127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g24aa61e8a4c_0_856"/>
          <p:cNvSpPr txBox="1"/>
          <p:nvPr>
            <p:ph type="title"/>
          </p:nvPr>
        </p:nvSpPr>
        <p:spPr>
          <a:xfrm>
            <a:off x="1710868" y="274638"/>
            <a:ext cx="10292400" cy="11430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rgbClr val="C12730"/>
                </a:solidFill>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90" name="Google Shape;190;g24aa61e8a4c_0_856"/>
          <p:cNvPicPr preferRelativeResize="0"/>
          <p:nvPr/>
        </p:nvPicPr>
        <p:blipFill rotWithShape="1">
          <a:blip r:embed="rId2">
            <a:alphaModFix/>
          </a:blip>
          <a:srcRect b="0" l="0" r="0" t="0"/>
          <a:stretch/>
        </p:blipFill>
        <p:spPr>
          <a:xfrm>
            <a:off x="136208" y="198324"/>
            <a:ext cx="1195807" cy="1203099"/>
          </a:xfrm>
          <a:prstGeom prst="rect">
            <a:avLst/>
          </a:prstGeom>
          <a:noFill/>
          <a:ln>
            <a:noFill/>
          </a:ln>
        </p:spPr>
      </p:pic>
      <p:pic>
        <p:nvPicPr>
          <p:cNvPr id="191" name="Google Shape;191;g24aa61e8a4c_0_856"/>
          <p:cNvPicPr preferRelativeResize="0"/>
          <p:nvPr/>
        </p:nvPicPr>
        <p:blipFill rotWithShape="1">
          <a:blip r:embed="rId3">
            <a:alphaModFix/>
          </a:blip>
          <a:srcRect b="0" l="0" r="0" t="0"/>
          <a:stretch/>
        </p:blipFill>
        <p:spPr>
          <a:xfrm>
            <a:off x="4944271" y="6472128"/>
            <a:ext cx="1727594" cy="3302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92" name="Shape 192"/>
        <p:cNvGrpSpPr/>
        <p:nvPr/>
      </p:nvGrpSpPr>
      <p:grpSpPr>
        <a:xfrm>
          <a:off x="0" y="0"/>
          <a:ext cx="0" cy="0"/>
          <a:chOff x="0" y="0"/>
          <a:chExt cx="0" cy="0"/>
        </a:xfrm>
      </p:grpSpPr>
      <p:sp>
        <p:nvSpPr>
          <p:cNvPr id="193" name="Google Shape;193;g24aa61e8a4c_0_864"/>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94" name="Shape 194"/>
        <p:cNvGrpSpPr/>
        <p:nvPr/>
      </p:nvGrpSpPr>
      <p:grpSpPr>
        <a:xfrm>
          <a:off x="0" y="0"/>
          <a:ext cx="0" cy="0"/>
          <a:chOff x="0" y="0"/>
          <a:chExt cx="0" cy="0"/>
        </a:xfrm>
      </p:grpSpPr>
      <p:sp>
        <p:nvSpPr>
          <p:cNvPr id="195" name="Google Shape;195;g24aa61e8a4c_0_865"/>
          <p:cNvSpPr txBox="1"/>
          <p:nvPr>
            <p:ph type="ctrTitle"/>
          </p:nvPr>
        </p:nvSpPr>
        <p:spPr>
          <a:xfrm>
            <a:off x="368300" y="454025"/>
            <a:ext cx="113391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g24aa61e8a4c_0_865"/>
          <p:cNvSpPr/>
          <p:nvPr/>
        </p:nvSpPr>
        <p:spPr>
          <a:xfrm>
            <a:off x="2702396" y="3143271"/>
            <a:ext cx="6670800" cy="20313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000000"/>
              </a:buClr>
              <a:buSzPts val="2400"/>
              <a:buFont typeface="Arial"/>
              <a:buNone/>
            </a:pPr>
            <a:r>
              <a:rPr b="1" i="0" lang="en-US" sz="2400" u="none" cap="none" strike="noStrike">
                <a:solidFill>
                  <a:schemeClr val="dk1"/>
                </a:solidFill>
                <a:latin typeface="Candara"/>
                <a:ea typeface="Candara"/>
                <a:cs typeface="Candara"/>
                <a:sym typeface="Candara"/>
              </a:rPr>
              <a:t>Ashley McGrath  </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State Assessment Director</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Montana Office of Public Instruction</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Phone: 406.444.3656</a:t>
            </a:r>
            <a:endParaRPr b="0" i="0" sz="2400" u="none" cap="none" strike="noStrike">
              <a:solidFill>
                <a:schemeClr val="dk1"/>
              </a:solidFill>
              <a:latin typeface="Calibri"/>
              <a:ea typeface="Calibri"/>
              <a:cs typeface="Calibri"/>
              <a:sym typeface="Calibri"/>
            </a:endParaRPr>
          </a:p>
          <a:p>
            <a:pPr indent="0" lvl="0" marL="0" marR="0" rtl="0" algn="ctr">
              <a:lnSpc>
                <a:spcPct val="105000"/>
              </a:lnSpc>
              <a:spcBef>
                <a:spcPts val="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E-mail: </a:t>
            </a:r>
            <a:r>
              <a:rPr b="0" i="0" lang="en-US" sz="2400" u="sng" cap="none" strike="noStrike">
                <a:solidFill>
                  <a:schemeClr val="dk1"/>
                </a:solidFill>
                <a:latin typeface="Candara"/>
                <a:ea typeface="Candara"/>
                <a:cs typeface="Candara"/>
                <a:sym typeface="Candara"/>
                <a:hlinkClick r:id="rId2">
                  <a:extLst>
                    <a:ext uri="{A12FA001-AC4F-418D-AE19-62706E023703}">
                      <ahyp:hlinkClr val="tx"/>
                    </a:ext>
                  </a:extLst>
                </a:hlinkClick>
              </a:rPr>
              <a:t>amcgrath@mt.gov</a:t>
            </a:r>
            <a:r>
              <a:rPr b="0" i="0" lang="en-US" sz="2400" u="none" cap="none" strike="noStrike">
                <a:solidFill>
                  <a:schemeClr val="dk1"/>
                </a:solidFill>
                <a:latin typeface="Candara"/>
                <a:ea typeface="Candara"/>
                <a:cs typeface="Candara"/>
                <a:sym typeface="Candara"/>
              </a:rPr>
              <a:t> </a:t>
            </a:r>
            <a:endParaRPr b="0" i="0" sz="1400" u="none" cap="none" strike="noStrike">
              <a:solidFill>
                <a:srgbClr val="000000"/>
              </a:solidFill>
              <a:latin typeface="Arial"/>
              <a:ea typeface="Arial"/>
              <a:cs typeface="Arial"/>
              <a:sym typeface="Arial"/>
            </a:endParaRPr>
          </a:p>
        </p:txBody>
      </p:sp>
      <p:sp>
        <p:nvSpPr>
          <p:cNvPr id="197" name="Google Shape;197;g24aa61e8a4c_0_865"/>
          <p:cNvSpPr/>
          <p:nvPr/>
        </p:nvSpPr>
        <p:spPr>
          <a:xfrm>
            <a:off x="367864" y="1970683"/>
            <a:ext cx="11339700" cy="772500"/>
          </a:xfrm>
          <a:prstGeom prst="rect">
            <a:avLst/>
          </a:prstGeom>
          <a:solidFill>
            <a:srgbClr val="C12730"/>
          </a:solidFill>
          <a:ln>
            <a:noFill/>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8" name="Google Shape;198;g24aa61e8a4c_0_865"/>
          <p:cNvPicPr preferRelativeResize="0"/>
          <p:nvPr/>
        </p:nvPicPr>
        <p:blipFill rotWithShape="1">
          <a:blip r:embed="rId3">
            <a:alphaModFix/>
          </a:blip>
          <a:srcRect b="0" l="0" r="0" t="0"/>
          <a:stretch/>
        </p:blipFill>
        <p:spPr>
          <a:xfrm>
            <a:off x="4077101" y="5961487"/>
            <a:ext cx="3011214" cy="759988"/>
          </a:xfrm>
          <a:prstGeom prst="rect">
            <a:avLst/>
          </a:prstGeom>
          <a:noFill/>
          <a:ln>
            <a:noFill/>
          </a:ln>
        </p:spPr>
      </p:pic>
      <p:sp>
        <p:nvSpPr>
          <p:cNvPr id="199" name="Google Shape;199;g24aa61e8a4c_0_86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0" name="Shape 200"/>
        <p:cNvGrpSpPr/>
        <p:nvPr/>
      </p:nvGrpSpPr>
      <p:grpSpPr>
        <a:xfrm>
          <a:off x="0" y="0"/>
          <a:ext cx="0" cy="0"/>
          <a:chOff x="0" y="0"/>
          <a:chExt cx="0" cy="0"/>
        </a:xfrm>
      </p:grpSpPr>
      <p:sp>
        <p:nvSpPr>
          <p:cNvPr id="201" name="Google Shape;201;g24aa61e8a4c_0_870"/>
          <p:cNvSpPr/>
          <p:nvPr/>
        </p:nvSpPr>
        <p:spPr>
          <a:xfrm>
            <a:off x="406399" y="200025"/>
            <a:ext cx="11379300" cy="6362700"/>
          </a:xfrm>
          <a:prstGeom prst="rect">
            <a:avLst/>
          </a:prstGeom>
          <a:solidFill>
            <a:srgbClr val="C12730"/>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g24aa61e8a4c_0_870"/>
          <p:cNvSpPr/>
          <p:nvPr/>
        </p:nvSpPr>
        <p:spPr>
          <a:xfrm>
            <a:off x="889000" y="609601"/>
            <a:ext cx="10439100" cy="1923900"/>
          </a:xfrm>
          <a:prstGeom prst="rect">
            <a:avLst/>
          </a:prstGeom>
          <a:solidFill>
            <a:schemeClr val="lt1"/>
          </a:solidFill>
          <a:ln cap="flat" cmpd="sng" w="9525">
            <a:solidFill>
              <a:srgbClr val="D7D7D7"/>
            </a:solidFill>
            <a:prstDash val="solid"/>
            <a:round/>
            <a:headEnd len="sm" w="sm" type="none"/>
            <a:tailEnd len="sm" w="sm" type="none"/>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03" name="Google Shape;203;g24aa61e8a4c_0_870"/>
          <p:cNvPicPr preferRelativeResize="0"/>
          <p:nvPr/>
        </p:nvPicPr>
        <p:blipFill rotWithShape="1">
          <a:blip r:embed="rId2">
            <a:alphaModFix/>
          </a:blip>
          <a:srcRect b="0" l="0" r="0" t="7961"/>
          <a:stretch/>
        </p:blipFill>
        <p:spPr>
          <a:xfrm>
            <a:off x="2559493" y="4324351"/>
            <a:ext cx="7098411" cy="990465"/>
          </a:xfrm>
          <a:prstGeom prst="rect">
            <a:avLst/>
          </a:prstGeom>
          <a:noFill/>
          <a:ln>
            <a:noFill/>
          </a:ln>
        </p:spPr>
      </p:pic>
      <p:sp>
        <p:nvSpPr>
          <p:cNvPr id="204" name="Google Shape;204;g24aa61e8a4c_0_870"/>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5" name="Shape 205"/>
        <p:cNvGrpSpPr/>
        <p:nvPr/>
      </p:nvGrpSpPr>
      <p:grpSpPr>
        <a:xfrm>
          <a:off x="0" y="0"/>
          <a:ext cx="0" cy="0"/>
          <a:chOff x="0" y="0"/>
          <a:chExt cx="0" cy="0"/>
        </a:xfrm>
      </p:grpSpPr>
      <p:sp>
        <p:nvSpPr>
          <p:cNvPr id="206" name="Google Shape;206;g24aa61e8a4c_0_874"/>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ndara"/>
                <a:ea typeface="Candara"/>
                <a:cs typeface="Candara"/>
                <a:sym typeface="Candara"/>
              </a:defRPr>
            </a:lvl1pPr>
            <a:lvl2pPr indent="-406400" lvl="1" marL="914400" rtl="0" algn="l">
              <a:lnSpc>
                <a:spcPct val="100000"/>
              </a:lnSpc>
              <a:spcBef>
                <a:spcPts val="560"/>
              </a:spcBef>
              <a:spcAft>
                <a:spcPts val="0"/>
              </a:spcAft>
              <a:buClr>
                <a:schemeClr val="dk1"/>
              </a:buClr>
              <a:buSzPts val="2800"/>
              <a:buChar char="–"/>
              <a:defRPr>
                <a:latin typeface="Candara"/>
                <a:ea typeface="Candara"/>
                <a:cs typeface="Candara"/>
                <a:sym typeface="Candara"/>
              </a:defRPr>
            </a:lvl2pPr>
            <a:lvl3pPr indent="-381000" lvl="2" marL="1371600" rtl="0" algn="l">
              <a:lnSpc>
                <a:spcPct val="100000"/>
              </a:lnSpc>
              <a:spcBef>
                <a:spcPts val="480"/>
              </a:spcBef>
              <a:spcAft>
                <a:spcPts val="0"/>
              </a:spcAft>
              <a:buClr>
                <a:schemeClr val="dk1"/>
              </a:buClr>
              <a:buSzPts val="2400"/>
              <a:buChar char="•"/>
              <a:defRPr>
                <a:latin typeface="Candara"/>
                <a:ea typeface="Candara"/>
                <a:cs typeface="Candara"/>
                <a:sym typeface="Candara"/>
              </a:defRPr>
            </a:lvl3pPr>
            <a:lvl4pPr indent="-355600" lvl="3" marL="1828800" rtl="0" algn="l">
              <a:lnSpc>
                <a:spcPct val="100000"/>
              </a:lnSpc>
              <a:spcBef>
                <a:spcPts val="400"/>
              </a:spcBef>
              <a:spcAft>
                <a:spcPts val="0"/>
              </a:spcAft>
              <a:buClr>
                <a:schemeClr val="dk1"/>
              </a:buClr>
              <a:buSzPts val="2000"/>
              <a:buChar char="–"/>
              <a:defRPr>
                <a:latin typeface="Candara"/>
                <a:ea typeface="Candara"/>
                <a:cs typeface="Candara"/>
                <a:sym typeface="Candara"/>
              </a:defRPr>
            </a:lvl4pPr>
            <a:lvl5pPr indent="-355600" lvl="4" marL="2286000" rtl="0" algn="l">
              <a:lnSpc>
                <a:spcPct val="100000"/>
              </a:lnSpc>
              <a:spcBef>
                <a:spcPts val="400"/>
              </a:spcBef>
              <a:spcAft>
                <a:spcPts val="0"/>
              </a:spcAft>
              <a:buClr>
                <a:schemeClr val="dk1"/>
              </a:buClr>
              <a:buSzPts val="2000"/>
              <a:buChar char="»"/>
              <a:defRPr>
                <a:latin typeface="Candara"/>
                <a:ea typeface="Candara"/>
                <a:cs typeface="Candara"/>
                <a:sym typeface="Candara"/>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07" name="Google Shape;207;g24aa61e8a4c_0_874"/>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8" name="Google Shape;208;g24aa61e8a4c_0_874"/>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g24aa61e8a4c_0_874"/>
          <p:cNvSpPr/>
          <p:nvPr/>
        </p:nvSpPr>
        <p:spPr>
          <a:xfrm>
            <a:off x="1698171" y="274637"/>
            <a:ext cx="10292400" cy="1143000"/>
          </a:xfrm>
          <a:prstGeom prst="rect">
            <a:avLst/>
          </a:prstGeom>
          <a:solidFill>
            <a:srgbClr val="C12730"/>
          </a:solidFill>
          <a:ln>
            <a:noFill/>
          </a:ln>
          <a:effectLst>
            <a:outerShdw blurRad="40000" rotWithShape="0" dir="5400000" dist="23000">
              <a:srgbClr val="000000">
                <a:alpha val="333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0" name="Google Shape;210;g24aa61e8a4c_0_874"/>
          <p:cNvSpPr txBox="1"/>
          <p:nvPr>
            <p:ph type="title"/>
          </p:nvPr>
        </p:nvSpPr>
        <p:spPr>
          <a:xfrm>
            <a:off x="1698168" y="274638"/>
            <a:ext cx="102924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atin typeface="Candara"/>
                <a:ea typeface="Candara"/>
                <a:cs typeface="Candara"/>
                <a:sym typeface="Candara"/>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211" name="Google Shape;211;g24aa61e8a4c_0_874"/>
          <p:cNvPicPr preferRelativeResize="0"/>
          <p:nvPr/>
        </p:nvPicPr>
        <p:blipFill rotWithShape="1">
          <a:blip r:embed="rId2">
            <a:alphaModFix/>
          </a:blip>
          <a:srcRect b="0" l="0" r="0" t="0"/>
          <a:stretch/>
        </p:blipFill>
        <p:spPr>
          <a:xfrm>
            <a:off x="136208" y="264999"/>
            <a:ext cx="1195807" cy="12030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12" name="Shape 212"/>
        <p:cNvGrpSpPr/>
        <p:nvPr/>
      </p:nvGrpSpPr>
      <p:grpSpPr>
        <a:xfrm>
          <a:off x="0" y="0"/>
          <a:ext cx="0" cy="0"/>
          <a:chOff x="0" y="0"/>
          <a:chExt cx="0" cy="0"/>
        </a:xfrm>
      </p:grpSpPr>
      <p:sp>
        <p:nvSpPr>
          <p:cNvPr id="213" name="Google Shape;213;g24aa61e8a4c_0_881"/>
          <p:cNvSpPr txBox="1"/>
          <p:nvPr>
            <p:ph idx="1" type="body"/>
          </p:nvPr>
        </p:nvSpPr>
        <p:spPr>
          <a:xfrm>
            <a:off x="232756" y="1295174"/>
            <a:ext cx="11757600" cy="51447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a:latin typeface="Calibri"/>
                <a:ea typeface="Calibri"/>
                <a:cs typeface="Calibri"/>
                <a:sym typeface="Calibri"/>
              </a:defRPr>
            </a:lvl1pPr>
            <a:lvl2pPr indent="-406400" lvl="1" marL="914400" rtl="0" algn="l">
              <a:lnSpc>
                <a:spcPct val="100000"/>
              </a:lnSpc>
              <a:spcBef>
                <a:spcPts val="560"/>
              </a:spcBef>
              <a:spcAft>
                <a:spcPts val="0"/>
              </a:spcAft>
              <a:buClr>
                <a:schemeClr val="dk1"/>
              </a:buClr>
              <a:buSzPts val="2800"/>
              <a:buChar char="–"/>
              <a:defRPr>
                <a:latin typeface="Calibri"/>
                <a:ea typeface="Calibri"/>
                <a:cs typeface="Calibri"/>
                <a:sym typeface="Calibri"/>
              </a:defRPr>
            </a:lvl2pPr>
            <a:lvl3pPr indent="-381000" lvl="2" marL="1371600" rtl="0" algn="l">
              <a:lnSpc>
                <a:spcPct val="100000"/>
              </a:lnSpc>
              <a:spcBef>
                <a:spcPts val="480"/>
              </a:spcBef>
              <a:spcAft>
                <a:spcPts val="0"/>
              </a:spcAft>
              <a:buClr>
                <a:schemeClr val="dk1"/>
              </a:buClr>
              <a:buSzPts val="2400"/>
              <a:buChar char="•"/>
              <a:defRPr>
                <a:latin typeface="Calibri"/>
                <a:ea typeface="Calibri"/>
                <a:cs typeface="Calibri"/>
                <a:sym typeface="Calibri"/>
              </a:defRPr>
            </a:lvl3pPr>
            <a:lvl4pPr indent="-355600" lvl="3" marL="1828800" rtl="0" algn="l">
              <a:lnSpc>
                <a:spcPct val="100000"/>
              </a:lnSpc>
              <a:spcBef>
                <a:spcPts val="400"/>
              </a:spcBef>
              <a:spcAft>
                <a:spcPts val="0"/>
              </a:spcAft>
              <a:buClr>
                <a:schemeClr val="dk1"/>
              </a:buClr>
              <a:buSzPts val="2000"/>
              <a:buChar char="–"/>
              <a:defRPr>
                <a:latin typeface="Calibri"/>
                <a:ea typeface="Calibri"/>
                <a:cs typeface="Calibri"/>
                <a:sym typeface="Calibri"/>
              </a:defRPr>
            </a:lvl4pPr>
            <a:lvl5pPr indent="-355600" lvl="4" marL="2286000" rtl="0" algn="l">
              <a:lnSpc>
                <a:spcPct val="100000"/>
              </a:lnSpc>
              <a:spcBef>
                <a:spcPts val="400"/>
              </a:spcBef>
              <a:spcAft>
                <a:spcPts val="0"/>
              </a:spcAft>
              <a:buClr>
                <a:schemeClr val="dk1"/>
              </a:buClr>
              <a:buSzPts val="2000"/>
              <a:buChar char="»"/>
              <a:defRPr>
                <a:latin typeface="Calibri"/>
                <a:ea typeface="Calibri"/>
                <a:cs typeface="Calibri"/>
                <a:sym typeface="Calibri"/>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14" name="Google Shape;214;g24aa61e8a4c_0_881"/>
          <p:cNvSpPr txBox="1"/>
          <p:nvPr>
            <p:ph idx="12" type="sldNum"/>
          </p:nvPr>
        </p:nvSpPr>
        <p:spPr>
          <a:xfrm>
            <a:off x="9145679" y="6481869"/>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5" name="Google Shape;215;g24aa61e8a4c_0_881"/>
          <p:cNvPicPr preferRelativeResize="0"/>
          <p:nvPr/>
        </p:nvPicPr>
        <p:blipFill rotWithShape="1">
          <a:blip r:embed="rId2">
            <a:alphaModFix/>
          </a:blip>
          <a:srcRect b="0" l="0" r="0" t="0"/>
          <a:stretch/>
        </p:blipFill>
        <p:spPr>
          <a:xfrm>
            <a:off x="10676747" y="92075"/>
            <a:ext cx="1195807" cy="1203099"/>
          </a:xfrm>
          <a:prstGeom prst="rect">
            <a:avLst/>
          </a:prstGeom>
          <a:noFill/>
          <a:ln>
            <a:noFill/>
          </a:ln>
        </p:spPr>
      </p:pic>
      <p:cxnSp>
        <p:nvCxnSpPr>
          <p:cNvPr id="216" name="Google Shape;216;g24aa61e8a4c_0_881"/>
          <p:cNvCxnSpPr/>
          <p:nvPr/>
        </p:nvCxnSpPr>
        <p:spPr>
          <a:xfrm>
            <a:off x="217139" y="1197034"/>
            <a:ext cx="11757600" cy="0"/>
          </a:xfrm>
          <a:prstGeom prst="straightConnector1">
            <a:avLst/>
          </a:prstGeom>
          <a:noFill/>
          <a:ln cap="flat" cmpd="sng" w="38100">
            <a:solidFill>
              <a:srgbClr val="C12730"/>
            </a:solidFill>
            <a:prstDash val="solid"/>
            <a:round/>
            <a:headEnd len="sm" w="sm" type="none"/>
            <a:tailEnd len="sm" w="sm" type="none"/>
          </a:ln>
          <a:effectLst>
            <a:outerShdw blurRad="40000" rotWithShape="0" dir="5400000" dist="20000">
              <a:srgbClr val="000000">
                <a:alpha val="36080"/>
              </a:srgbClr>
            </a:outerShdw>
          </a:effectLst>
        </p:spPr>
      </p:cxnSp>
      <p:sp>
        <p:nvSpPr>
          <p:cNvPr id="217" name="Google Shape;217;g24aa61e8a4c_0_881"/>
          <p:cNvSpPr txBox="1"/>
          <p:nvPr>
            <p:ph type="title"/>
          </p:nvPr>
        </p:nvSpPr>
        <p:spPr>
          <a:xfrm>
            <a:off x="217139" y="131046"/>
            <a:ext cx="10292400" cy="11430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rgbClr val="C12730"/>
                </a:solidFill>
                <a:latin typeface="Calibri"/>
                <a:ea typeface="Calibri"/>
                <a:cs typeface="Calibri"/>
                <a:sym typeface="Calibri"/>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 name="Shape 31"/>
        <p:cNvGrpSpPr/>
        <p:nvPr/>
      </p:nvGrpSpPr>
      <p:grpSpPr>
        <a:xfrm>
          <a:off x="0" y="0"/>
          <a:ext cx="0" cy="0"/>
          <a:chOff x="0" y="0"/>
          <a:chExt cx="0" cy="0"/>
        </a:xfrm>
      </p:grpSpPr>
      <p:sp>
        <p:nvSpPr>
          <p:cNvPr id="32" name="Google Shape;32;p17"/>
          <p:cNvSpPr/>
          <p:nvPr/>
        </p:nvSpPr>
        <p:spPr>
          <a:xfrm>
            <a:off x="0" y="0"/>
            <a:ext cx="12192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7"/>
          <p:cNvSpPr txBox="1"/>
          <p:nvPr>
            <p:ph type="title"/>
          </p:nvPr>
        </p:nvSpPr>
        <p:spPr>
          <a:xfrm>
            <a:off x="1595628" y="4960137"/>
            <a:ext cx="6633972"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4000"/>
              <a:buFont typeface="Arial"/>
              <a:buNone/>
              <a:defRPr b="0"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 type="body"/>
          </p:nvPr>
        </p:nvSpPr>
        <p:spPr>
          <a:xfrm>
            <a:off x="8610600" y="4960138"/>
            <a:ext cx="3200400" cy="5070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7F7F7F"/>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5" name="Google Shape;35;p17"/>
          <p:cNvSpPr txBox="1"/>
          <p:nvPr>
            <p:ph idx="10" type="dt"/>
          </p:nvPr>
        </p:nvSpPr>
        <p:spPr>
          <a:xfrm>
            <a:off x="1659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8" name="Google Shape;38;p17"/>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pic>
        <p:nvPicPr>
          <p:cNvPr id="39" name="Google Shape;39;p17"/>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40" name="Google Shape;40;p17"/>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1" name="Shape 41"/>
        <p:cNvGrpSpPr/>
        <p:nvPr/>
      </p:nvGrpSpPr>
      <p:grpSpPr>
        <a:xfrm>
          <a:off x="0" y="0"/>
          <a:ext cx="0" cy="0"/>
          <a:chOff x="0" y="0"/>
          <a:chExt cx="0" cy="0"/>
        </a:xfrm>
      </p:grpSpPr>
      <p:sp>
        <p:nvSpPr>
          <p:cNvPr id="42" name="Google Shape;42;p18"/>
          <p:cNvSpPr/>
          <p:nvPr/>
        </p:nvSpPr>
        <p:spPr>
          <a:xfrm>
            <a:off x="0" y="-1"/>
            <a:ext cx="12192000" cy="4572001"/>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 name="Google Shape;43;p18"/>
          <p:cNvSpPr txBox="1"/>
          <p:nvPr>
            <p:ph type="ctrTitle"/>
          </p:nvPr>
        </p:nvSpPr>
        <p:spPr>
          <a:xfrm>
            <a:off x="1440008" y="4960137"/>
            <a:ext cx="6789592"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4000"/>
              <a:buFont typeface="Arial"/>
              <a:buNone/>
              <a:defRPr sz="4000">
                <a:solidFill>
                  <a:srgbClr val="4641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 type="subTitle"/>
          </p:nvPr>
        </p:nvSpPr>
        <p:spPr>
          <a:xfrm>
            <a:off x="8610600" y="4960137"/>
            <a:ext cx="3200400" cy="55131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7F7F7F"/>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45" name="Google Shape;45;p18"/>
          <p:cNvSpPr txBox="1"/>
          <p:nvPr>
            <p:ph idx="10" type="dt"/>
          </p:nvPr>
        </p:nvSpPr>
        <p:spPr>
          <a:xfrm>
            <a:off x="144000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8" name="Google Shape;48;p18"/>
          <p:cNvCxnSpPr/>
          <p:nvPr/>
        </p:nvCxnSpPr>
        <p:spPr>
          <a:xfrm rot="10800000">
            <a:off x="8386842" y="5264106"/>
            <a:ext cx="0" cy="914400"/>
          </a:xfrm>
          <a:prstGeom prst="straightConnector1">
            <a:avLst/>
          </a:prstGeom>
          <a:noFill/>
          <a:ln cap="flat" cmpd="sng" w="19050">
            <a:solidFill>
              <a:srgbClr val="7F7F7F"/>
            </a:solidFill>
            <a:prstDash val="solid"/>
            <a:round/>
            <a:headEnd len="sm" w="sm" type="none"/>
            <a:tailEnd len="sm" w="sm" type="none"/>
          </a:ln>
        </p:spPr>
      </p:cxnSp>
      <p:sp>
        <p:nvSpPr>
          <p:cNvPr id="49" name="Google Shape;49;p18"/>
          <p:cNvSpPr/>
          <p:nvPr/>
        </p:nvSpPr>
        <p:spPr>
          <a:xfrm>
            <a:off x="0" y="0"/>
            <a:ext cx="12192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 name="Google Shape;50;p18"/>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51" name="Google Shape;51;p18"/>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Arial"/>
              <a:buChar char="•"/>
              <a:defRPr/>
            </a:lvl4pPr>
            <a:lvl5pPr indent="-317500" lvl="4" marL="2286000" algn="l">
              <a:lnSpc>
                <a:spcPct val="90000"/>
              </a:lnSpc>
              <a:spcBef>
                <a:spcPts val="400"/>
              </a:spcBef>
              <a:spcAft>
                <a:spcPts val="0"/>
              </a:spcAft>
              <a:buClr>
                <a:srgbClr val="7F7F7F"/>
              </a:buClr>
              <a:buSzPts val="1400"/>
              <a:buFont typeface="Arial"/>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1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Arial"/>
              <a:buChar char="•"/>
              <a:defRPr/>
            </a:lvl4pPr>
            <a:lvl5pPr indent="-317500" lvl="4" marL="2286000" algn="l">
              <a:lnSpc>
                <a:spcPct val="90000"/>
              </a:lnSpc>
              <a:spcBef>
                <a:spcPts val="400"/>
              </a:spcBef>
              <a:spcAft>
                <a:spcPts val="0"/>
              </a:spcAft>
              <a:buClr>
                <a:srgbClr val="7F7F7F"/>
              </a:buClr>
              <a:buSzPts val="1400"/>
              <a:buFont typeface="Arial"/>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19"/>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p19"/>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464132"/>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3" name="Google Shape;63;p2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Noto Sans Symbols"/>
              <a:buChar char="▪"/>
              <a:defRPr/>
            </a:lvl2pPr>
            <a:lvl3pPr indent="-317500" lvl="2" marL="1371600" algn="l">
              <a:lnSpc>
                <a:spcPct val="90000"/>
              </a:lnSpc>
              <a:spcBef>
                <a:spcPts val="400"/>
              </a:spcBef>
              <a:spcAft>
                <a:spcPts val="0"/>
              </a:spcAft>
              <a:buClr>
                <a:srgbClr val="7F7F7F"/>
              </a:buClr>
              <a:buSzPts val="1400"/>
              <a:buFont typeface="Noto Sans Symbols"/>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Noto Sans Symbols"/>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20"/>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464132"/>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5" name="Google Shape;65;p20"/>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Noto Sans Symbols"/>
              <a:buChar char="▪"/>
              <a:defRPr/>
            </a:lvl2pPr>
            <a:lvl3pPr indent="-317500" lvl="2" marL="1371600" algn="l">
              <a:lnSpc>
                <a:spcPct val="90000"/>
              </a:lnSpc>
              <a:spcBef>
                <a:spcPts val="400"/>
              </a:spcBef>
              <a:spcAft>
                <a:spcPts val="0"/>
              </a:spcAft>
              <a:buClr>
                <a:srgbClr val="7F7F7F"/>
              </a:buClr>
              <a:buSzPts val="1400"/>
              <a:buFont typeface="Noto Sans Symbols"/>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Noto Sans Symbols"/>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20"/>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9" name="Google Shape;69;p20"/>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1"/>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5" name="Google Shape;75;p21"/>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6" name="Shape 76"/>
        <p:cNvGrpSpPr/>
        <p:nvPr/>
      </p:nvGrpSpPr>
      <p:grpSpPr>
        <a:xfrm>
          <a:off x="0" y="0"/>
          <a:ext cx="0" cy="0"/>
          <a:chOff x="0" y="0"/>
          <a:chExt cx="0" cy="0"/>
        </a:xfrm>
      </p:grpSpPr>
      <p:sp>
        <p:nvSpPr>
          <p:cNvPr id="77" name="Google Shape;77;p22"/>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0" name="Google Shape;80;p22"/>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81" name="Google Shape;81;p22"/>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23"/>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Clr>
                <a:srgbClr val="7F7F7F"/>
              </a:buClr>
              <a:buSzPts val="2000"/>
              <a:buChar char="?"/>
              <a:defRPr sz="2000"/>
            </a:lvl2pPr>
            <a:lvl3pPr indent="-330200" lvl="2" marL="1371600" algn="l">
              <a:lnSpc>
                <a:spcPct val="90000"/>
              </a:lnSpc>
              <a:spcBef>
                <a:spcPts val="400"/>
              </a:spcBef>
              <a:spcAft>
                <a:spcPts val="0"/>
              </a:spcAft>
              <a:buClr>
                <a:srgbClr val="7F7F7F"/>
              </a:buClr>
              <a:buSzPts val="1600"/>
              <a:buChar char="?"/>
              <a:defRPr sz="1600"/>
            </a:lvl3pPr>
            <a:lvl4pPr indent="-330200" lvl="3" marL="1828800" algn="l">
              <a:lnSpc>
                <a:spcPct val="90000"/>
              </a:lnSpc>
              <a:spcBef>
                <a:spcPts val="400"/>
              </a:spcBef>
              <a:spcAft>
                <a:spcPts val="0"/>
              </a:spcAft>
              <a:buClr>
                <a:srgbClr val="7F7F7F"/>
              </a:buClr>
              <a:buSzPts val="1600"/>
              <a:buChar char="?"/>
              <a:defRPr sz="1600"/>
            </a:lvl4pPr>
            <a:lvl5pPr indent="-330200" lvl="4" marL="2286000" algn="l">
              <a:lnSpc>
                <a:spcPct val="90000"/>
              </a:lnSpc>
              <a:spcBef>
                <a:spcPts val="400"/>
              </a:spcBef>
              <a:spcAft>
                <a:spcPts val="0"/>
              </a:spcAft>
              <a:buClr>
                <a:srgbClr val="7F7F7F"/>
              </a:buClr>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85" name="Google Shape;85;p23"/>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6" name="Google Shape;86;p23"/>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9" name="Google Shape;89;p23"/>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Arial"/>
              <a:buNone/>
              <a:defRPr b="0" i="0" sz="5000" u="none" cap="none" strike="noStrike">
                <a:solidFill>
                  <a:srgbClr val="46413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1151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Arial"/>
                <a:ea typeface="Arial"/>
                <a:cs typeface="Arial"/>
                <a:sym typeface="Arial"/>
              </a:defRPr>
            </a:lvl1pPr>
            <a:lvl2pPr indent="-342900" lvl="1" marL="914400" marR="0" rtl="0" algn="l">
              <a:lnSpc>
                <a:spcPct val="90000"/>
              </a:lnSpc>
              <a:spcBef>
                <a:spcPts val="200"/>
              </a:spcBef>
              <a:spcAft>
                <a:spcPts val="0"/>
              </a:spcAft>
              <a:buClr>
                <a:srgbClr val="7F7F7F"/>
              </a:buClr>
              <a:buSzPts val="1800"/>
              <a:buFont typeface="Noto Sans Symbols"/>
              <a:buChar char="🢝"/>
              <a:defRPr b="0" i="0" sz="18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8" name="Google Shape;8;p15"/>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A5A5A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1" name="Google Shape;11;p15"/>
          <p:cNvCxnSpPr/>
          <p:nvPr/>
        </p:nvCxnSpPr>
        <p:spPr>
          <a:xfrm rot="10800000">
            <a:off x="762000" y="826324"/>
            <a:ext cx="0" cy="914400"/>
          </a:xfrm>
          <a:prstGeom prst="straightConnector1">
            <a:avLst/>
          </a:prstGeom>
          <a:noFill/>
          <a:ln cap="flat" cmpd="sng" w="22225">
            <a:solidFill>
              <a:srgbClr val="A5A5A5"/>
            </a:solidFill>
            <a:prstDash val="solid"/>
            <a:round/>
            <a:headEnd len="sm" w="sm" type="none"/>
            <a:tailEnd len="sm" w="sm" type="none"/>
          </a:ln>
        </p:spPr>
      </p:cxnSp>
      <p:pic>
        <p:nvPicPr>
          <p:cNvPr id="12" name="Google Shape;12;p15"/>
          <p:cNvPicPr preferRelativeResize="0"/>
          <p:nvPr/>
        </p:nvPicPr>
        <p:blipFill rotWithShape="1">
          <a:blip r:embed="rId1">
            <a:alphaModFix/>
          </a:blip>
          <a:srcRect b="0" l="0" r="0" t="0"/>
          <a:stretch/>
        </p:blipFill>
        <p:spPr>
          <a:xfrm>
            <a:off x="0" y="5678842"/>
            <a:ext cx="1069299" cy="106618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g24aa61e8a4c_0_66"/>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g24aa61e8a4c_0_66"/>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9" name="Google Shape;119;g24aa61e8a4c_0_66"/>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0" name="Google Shape;120;g24aa61e8a4c_0_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21" name="Google Shape;121;g24aa61e8a4c_0_66"/>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4aa61e8a4c_0_839"/>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9" name="Google Shape;169;g24aa61e8a4c_0_839"/>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0" name="Google Shape;170;g24aa61e8a4c_0_839"/>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1" name="Google Shape;171;g24aa61e8a4c_0_8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72" name="Google Shape;172;g24aa61e8a4c_0_839"/>
          <p:cNvSpPr txBox="1"/>
          <p:nvPr>
            <p:ph idx="12" type="sldNum"/>
          </p:nvPr>
        </p:nvSpPr>
        <p:spPr>
          <a:xfrm>
            <a:off x="8737600" y="6356350"/>
            <a:ext cx="2844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s://acrobat.adobe.com/link/review?uri=urn:aaid:scds:US:37bcce71-a7a6-4b3b-9aec-d7892169eaee" TargetMode="External"/><Relationship Id="rId10" Type="http://schemas.openxmlformats.org/officeDocument/2006/relationships/hyperlink" Target="https://acrobat.adobe.com/link/review?uri=urn:aaid:scds:US:37bcce71-a7a6-4b3b-9aec-d7892169eaee"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acrobat.adobe.com/link/review?uri=urn:aaid:scds:US:64f79daa-6c3d-42ec-918d-0e66cfc25241" TargetMode="External"/><Relationship Id="rId4" Type="http://schemas.openxmlformats.org/officeDocument/2006/relationships/hyperlink" Target="https://acrobat.adobe.com/link/review?uri=urn:aaid:scds:US:6ae2c599-d69d-413c-b973-5b932e117206" TargetMode="External"/><Relationship Id="rId9" Type="http://schemas.openxmlformats.org/officeDocument/2006/relationships/hyperlink" Target="https://acrobat.adobe.com/link/review?uri=urn:aaid:scds:US:75ab42f9-9cac-42a7-bd92-f4127f17f502" TargetMode="External"/><Relationship Id="rId5" Type="http://schemas.openxmlformats.org/officeDocument/2006/relationships/hyperlink" Target="https://acrobat.adobe.com/link/review?uri=urn:aaid:scds:US:fe850f7f-75d9-402b-9546-cb1cc2994dee" TargetMode="External"/><Relationship Id="rId6" Type="http://schemas.openxmlformats.org/officeDocument/2006/relationships/hyperlink" Target="https://acrobat.adobe.com/link/review?uri=urn:aaid:scds:US:6c38f1ca-98d3-4489-b935-2182f1210281" TargetMode="External"/><Relationship Id="rId7" Type="http://schemas.openxmlformats.org/officeDocument/2006/relationships/hyperlink" Target="https://acrobat.adobe.com/link/review?uri=urn:aaid:scds:US:40dd1136-9f12-422a-ae53-b1ad26732180" TargetMode="External"/><Relationship Id="rId8" Type="http://schemas.openxmlformats.org/officeDocument/2006/relationships/hyperlink" Target="https://acrobat.adobe.com/link/review?uri=urn:aaid:scds:US:f92343d2-85cd-4af9-ae10-44ae85451d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opi.mt.gov/Leadership/Assessment-Accountability/School-Accreditation" TargetMode="External"/><Relationship Id="rId4" Type="http://schemas.openxmlformats.org/officeDocument/2006/relationships/hyperlink" Target="https://montanaopi.sjc1.qualtrics.com/jfe/form/SV_0ppbDFMo98Q3aM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rules.mt.gov/gateway/ruleno.asp?RN=10.55.806" TargetMode="External"/><Relationship Id="rId10" Type="http://schemas.openxmlformats.org/officeDocument/2006/relationships/hyperlink" Target="https://rules.mt.gov/gateway/ruleno.asp?RN=10.55.805" TargetMode="External"/><Relationship Id="rId12" Type="http://schemas.openxmlformats.org/officeDocument/2006/relationships/hyperlink" Target="http://leg.mt.gov/bills/mca/title_0200/chapter_0010/part_0010/section_0010/0200-0010-0010-0010.htm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ules.mt.gov/gateway/ruleno.asp?RN=10.55.602" TargetMode="External"/><Relationship Id="rId4" Type="http://schemas.openxmlformats.org/officeDocument/2006/relationships/hyperlink" Target="https://rules.mt.gov/gateway/ruleno.asp?RN=10.55.701" TargetMode="External"/><Relationship Id="rId9" Type="http://schemas.openxmlformats.org/officeDocument/2006/relationships/hyperlink" Target="https://rules.mt.gov/gateway/ruleno.asp?RN=10.55.804" TargetMode="External"/><Relationship Id="rId5" Type="http://schemas.openxmlformats.org/officeDocument/2006/relationships/hyperlink" Target="https://rules.mt.gov/gateway/ruleno.asp?RN=10.55.603" TargetMode="External"/><Relationship Id="rId6" Type="http://schemas.openxmlformats.org/officeDocument/2006/relationships/hyperlink" Target="https://rules.mt.gov/gateway/ruleno.asp?RN=10.55.603" TargetMode="External"/><Relationship Id="rId7" Type="http://schemas.openxmlformats.org/officeDocument/2006/relationships/hyperlink" Target="https://rules.mt.gov/gateway/ruleno.asp?RN=10.56.101" TargetMode="External"/><Relationship Id="rId8" Type="http://schemas.openxmlformats.org/officeDocument/2006/relationships/hyperlink" Target="https://rules.mt.gov/gateway/ruleno.asp?RN=10.55.714"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rules.mt.gov/gateway/ruleno.asp?RN=10.55.805" TargetMode="External"/><Relationship Id="rId10" Type="http://schemas.openxmlformats.org/officeDocument/2006/relationships/hyperlink" Target="https://rules.mt.gov/gateway/ruleno.asp?RN=10.55.804" TargetMode="External"/><Relationship Id="rId13" Type="http://schemas.openxmlformats.org/officeDocument/2006/relationships/hyperlink" Target="http://leg.mt.gov/bills/mca/title_0200/chapter_0010/part_0010/section_0010/0200-0010-0010-0010.html" TargetMode="External"/><Relationship Id="rId12" Type="http://schemas.openxmlformats.org/officeDocument/2006/relationships/hyperlink" Target="https://rules.mt.gov/gateway/ruleno.asp?RN=10.55.806"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rules.mt.gov/gateway/RuleNo.asp?RN=10%2E55%2E601" TargetMode="External"/><Relationship Id="rId4" Type="http://schemas.openxmlformats.org/officeDocument/2006/relationships/hyperlink" Target="https://rules.mt.gov/gateway/ruleno.asp?RN=10.55.602" TargetMode="External"/><Relationship Id="rId9" Type="http://schemas.openxmlformats.org/officeDocument/2006/relationships/hyperlink" Target="https://rules.mt.gov/gateway/ruleno.asp?RN=10.55.714" TargetMode="External"/><Relationship Id="rId5" Type="http://schemas.openxmlformats.org/officeDocument/2006/relationships/hyperlink" Target="https://rules.mt.gov/gateway/ruleno.asp?RN=10.55.701" TargetMode="External"/><Relationship Id="rId6" Type="http://schemas.openxmlformats.org/officeDocument/2006/relationships/hyperlink" Target="https://rules.mt.gov/gateway/ruleno.asp?RN=10.55.603" TargetMode="External"/><Relationship Id="rId7" Type="http://schemas.openxmlformats.org/officeDocument/2006/relationships/hyperlink" Target="https://rules.mt.gov/gateway/ruleno.asp?RN=10.55.603" TargetMode="External"/><Relationship Id="rId8" Type="http://schemas.openxmlformats.org/officeDocument/2006/relationships/hyperlink" Target="https://rules.mt.gov/gateway/ruleno.asp?RN=10.56.10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rules.mt.gov/gateway/ruleno.asp?RN=10%2E55%2E606" TargetMode="External"/><Relationship Id="rId4" Type="http://schemas.openxmlformats.org/officeDocument/2006/relationships/hyperlink" Target="https://rules.mt.gov/gateway/ruleno.asp?RN=10%2E55%2E606" TargetMode="External"/><Relationship Id="rId5" Type="http://schemas.openxmlformats.org/officeDocument/2006/relationships/hyperlink" Target="https://rules.mt.gov/gateway/ruleno.asp?RN=10.55.606" TargetMode="External"/><Relationship Id="rId6" Type="http://schemas.openxmlformats.org/officeDocument/2006/relationships/hyperlink" Target="https://rules.mt.gov/gateway/ruleno.asp?RN=10.55.606" TargetMode="External"/><Relationship Id="rId7" Type="http://schemas.openxmlformats.org/officeDocument/2006/relationships/hyperlink" Target="https://rules.mt.gov/gateway/ruleno.asp?RN=10.55.60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hyperlink" Target="https://opi.mt.gov/Leadership/Data-Reporting/AIM-Achievement-in-Montan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hyperlink" Target="mailto:cert@mt.gov" TargetMode="External"/><Relationship Id="rId6" Type="http://schemas.openxmlformats.org/officeDocument/2006/relationships/hyperlink" Target="mailto:eller.bresler@mt.gov" TargetMode="External"/><Relationship Id="rId7" Type="http://schemas.openxmlformats.org/officeDocument/2006/relationships/hyperlink" Target="mailto:michelle.price@mt.gov" TargetMode="External"/><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48bfcaf1fd_0_0"/>
          <p:cNvSpPr/>
          <p:nvPr/>
        </p:nvSpPr>
        <p:spPr>
          <a:xfrm>
            <a:off x="3084945" y="3860754"/>
            <a:ext cx="5948400" cy="45600"/>
          </a:xfrm>
          <a:prstGeom prst="rect">
            <a:avLst/>
          </a:prstGeom>
          <a:solidFill>
            <a:srgbClr val="DBDBDB"/>
          </a:solidFill>
          <a:ln cap="flat" cmpd="sng" w="9525">
            <a:solidFill>
              <a:srgbClr val="D7D7D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58900" lIns="117825" spcFirstLastPara="1" rIns="117825" wrap="square" tIns="58900">
            <a:noAutofit/>
          </a:bodyPr>
          <a:lstStyle/>
          <a:p>
            <a:pPr indent="0" lvl="0" marL="0" marR="0" rtl="0" algn="ctr">
              <a:lnSpc>
                <a:spcPct val="100000"/>
              </a:lnSpc>
              <a:spcBef>
                <a:spcPts val="0"/>
              </a:spcBef>
              <a:spcAft>
                <a:spcPts val="0"/>
              </a:spcAft>
              <a:buClr>
                <a:schemeClr val="lt1"/>
              </a:buClr>
              <a:buSzPts val="2300"/>
              <a:buFont typeface="Arial"/>
              <a:buNone/>
            </a:pPr>
            <a:r>
              <a:t/>
            </a:r>
            <a:endParaRPr b="0" i="0" sz="2300" u="none" cap="none" strike="noStrike">
              <a:solidFill>
                <a:srgbClr val="FFFFFF"/>
              </a:solidFill>
              <a:latin typeface="Calibri"/>
              <a:ea typeface="Calibri"/>
              <a:cs typeface="Calibri"/>
              <a:sym typeface="Calibri"/>
            </a:endParaRPr>
          </a:p>
        </p:txBody>
      </p:sp>
      <p:sp>
        <p:nvSpPr>
          <p:cNvPr id="224" name="Google Shape;224;g248bfcaf1fd_0_0"/>
          <p:cNvSpPr txBox="1"/>
          <p:nvPr/>
        </p:nvSpPr>
        <p:spPr>
          <a:xfrm>
            <a:off x="257142" y="3070335"/>
            <a:ext cx="11604000" cy="915300"/>
          </a:xfrm>
          <a:prstGeom prst="rect">
            <a:avLst/>
          </a:prstGeom>
          <a:noFill/>
          <a:ln>
            <a:noFill/>
          </a:ln>
        </p:spPr>
        <p:txBody>
          <a:bodyPr anchorCtr="0" anchor="t" bIns="117825" lIns="117825" spcFirstLastPara="1" rIns="117825" wrap="square" tIns="117825">
            <a:spAutoFit/>
          </a:bodyPr>
          <a:lstStyle/>
          <a:p>
            <a:pPr indent="0" lvl="0" marL="0" marR="0" rtl="0" algn="ctr">
              <a:lnSpc>
                <a:spcPct val="100000"/>
              </a:lnSpc>
              <a:spcBef>
                <a:spcPts val="0"/>
              </a:spcBef>
              <a:spcAft>
                <a:spcPts val="0"/>
              </a:spcAft>
              <a:buClr>
                <a:srgbClr val="000000"/>
              </a:buClr>
              <a:buSzPts val="4500"/>
              <a:buFont typeface="Arial"/>
              <a:buNone/>
            </a:pPr>
            <a:r>
              <a:rPr b="0" i="0" lang="en-US" sz="4400" u="none" cap="none" strike="noStrike">
                <a:solidFill>
                  <a:schemeClr val="lt1"/>
                </a:solidFill>
                <a:latin typeface="Gill Sans"/>
                <a:ea typeface="Gill Sans"/>
                <a:cs typeface="Gill Sans"/>
                <a:sym typeface="Gill Sans"/>
              </a:rPr>
              <a:t>Accreditation Process 2023-24</a:t>
            </a:r>
            <a:endParaRPr b="0" i="0" sz="4400" u="none" cap="none" strike="noStrike">
              <a:solidFill>
                <a:schemeClr val="lt1"/>
              </a:solidFill>
              <a:latin typeface="Gill Sans"/>
              <a:ea typeface="Gill Sans"/>
              <a:cs typeface="Gill Sans"/>
              <a:sym typeface="Gill Sans"/>
            </a:endParaRPr>
          </a:p>
        </p:txBody>
      </p:sp>
      <p:sp>
        <p:nvSpPr>
          <p:cNvPr id="225" name="Google Shape;225;g248bfcaf1fd_0_0"/>
          <p:cNvSpPr txBox="1"/>
          <p:nvPr/>
        </p:nvSpPr>
        <p:spPr>
          <a:xfrm>
            <a:off x="2908600" y="3985620"/>
            <a:ext cx="6374700" cy="930600"/>
          </a:xfrm>
          <a:prstGeom prst="rect">
            <a:avLst/>
          </a:prstGeom>
          <a:noFill/>
          <a:ln>
            <a:noFill/>
          </a:ln>
        </p:spPr>
        <p:txBody>
          <a:bodyPr anchorCtr="0" anchor="t" bIns="117825" lIns="117825" spcFirstLastPara="1" rIns="117825" wrap="square" tIns="117825">
            <a:spAutoFit/>
          </a:bodyPr>
          <a:lstStyle/>
          <a:p>
            <a:pPr indent="0" lvl="0" marL="0" marR="0" rtl="0" algn="ctr">
              <a:lnSpc>
                <a:spcPct val="100000"/>
              </a:lnSpc>
              <a:spcBef>
                <a:spcPts val="0"/>
              </a:spcBef>
              <a:spcAft>
                <a:spcPts val="0"/>
              </a:spcAft>
              <a:buClr>
                <a:srgbClr val="000000"/>
              </a:buClr>
              <a:buSzPts val="4500"/>
              <a:buFont typeface="Arial"/>
              <a:buNone/>
            </a:pPr>
            <a:r>
              <a:t/>
            </a:r>
            <a:endParaRPr b="0" i="0" sz="4500" u="none" cap="none" strike="noStrike">
              <a:solidFill>
                <a:schemeClr val="lt1"/>
              </a:solidFill>
              <a:latin typeface="Gill Sans"/>
              <a:ea typeface="Gill Sans"/>
              <a:cs typeface="Gill Sans"/>
              <a:sym typeface="Gill Sans"/>
            </a:endParaRPr>
          </a:p>
        </p:txBody>
      </p:sp>
      <p:sp>
        <p:nvSpPr>
          <p:cNvPr id="226" name="Google Shape;226;g248bfcaf1fd_0_0"/>
          <p:cNvSpPr txBox="1"/>
          <p:nvPr/>
        </p:nvSpPr>
        <p:spPr>
          <a:xfrm>
            <a:off x="544016" y="5254902"/>
            <a:ext cx="11103900" cy="919500"/>
          </a:xfrm>
          <a:prstGeom prst="rect">
            <a:avLst/>
          </a:prstGeom>
          <a:noFill/>
          <a:ln>
            <a:noFill/>
          </a:ln>
        </p:spPr>
        <p:txBody>
          <a:bodyPr anchorCtr="0" anchor="t" bIns="58900" lIns="117825" spcFirstLastPara="1" rIns="117825" wrap="square" tIns="58900">
            <a:spAutoFit/>
          </a:bodyPr>
          <a:lstStyle/>
          <a:p>
            <a:pPr indent="0" lvl="0" marL="0" marR="0" rtl="0" algn="ctr">
              <a:lnSpc>
                <a:spcPct val="100000"/>
              </a:lnSpc>
              <a:spcBef>
                <a:spcPts val="0"/>
              </a:spcBef>
              <a:spcAft>
                <a:spcPts val="0"/>
              </a:spcAft>
              <a:buClr>
                <a:srgbClr val="9E9A97"/>
              </a:buClr>
              <a:buSzPts val="2300"/>
              <a:buFont typeface="Candara"/>
              <a:buNone/>
            </a:pPr>
            <a:r>
              <a:rPr b="0" i="0" lang="en-US" sz="2600" u="none" cap="none" strike="noStrike">
                <a:solidFill>
                  <a:schemeClr val="dk1"/>
                </a:solidFill>
                <a:latin typeface="Candara"/>
                <a:ea typeface="Candara"/>
                <a:cs typeface="Candara"/>
                <a:sym typeface="Candara"/>
              </a:rPr>
              <a:t>Office of Public Instruction Staff</a:t>
            </a:r>
            <a:endParaRPr b="0" i="0" sz="2600" u="none" cap="none" strike="noStrike">
              <a:solidFill>
                <a:schemeClr val="dk1"/>
              </a:solidFill>
              <a:latin typeface="Candara"/>
              <a:ea typeface="Candara"/>
              <a:cs typeface="Candara"/>
              <a:sym typeface="Candara"/>
            </a:endParaRPr>
          </a:p>
          <a:p>
            <a:pPr indent="0" lvl="0" marL="0" marR="0" rtl="0" algn="ctr">
              <a:lnSpc>
                <a:spcPct val="100000"/>
              </a:lnSpc>
              <a:spcBef>
                <a:spcPts val="0"/>
              </a:spcBef>
              <a:spcAft>
                <a:spcPts val="0"/>
              </a:spcAft>
              <a:buClr>
                <a:srgbClr val="9E9A97"/>
              </a:buClr>
              <a:buSzPts val="2300"/>
              <a:buFont typeface="Candara"/>
              <a:buNone/>
            </a:pPr>
            <a:r>
              <a:rPr b="0" i="0" lang="en-US" sz="2600" u="none" cap="none" strike="noStrike">
                <a:solidFill>
                  <a:schemeClr val="dk1"/>
                </a:solidFill>
                <a:latin typeface="Candara"/>
                <a:ea typeface="Candara"/>
                <a:cs typeface="Candara"/>
                <a:sym typeface="Candara"/>
              </a:rPr>
              <a:t>September 2023</a:t>
            </a:r>
            <a:endParaRPr b="0" i="0" sz="2600" u="none" cap="none" strike="noStrike">
              <a:solidFill>
                <a:schemeClr val="dk1"/>
              </a:solidFill>
              <a:latin typeface="Candara"/>
              <a:ea typeface="Candara"/>
              <a:cs typeface="Candara"/>
              <a:sym typeface="Candara"/>
            </a:endParaRPr>
          </a:p>
        </p:txBody>
      </p:sp>
      <p:sp>
        <p:nvSpPr>
          <p:cNvPr id="227" name="Google Shape;227;g248bfcaf1fd_0_0"/>
          <p:cNvSpPr txBox="1"/>
          <p:nvPr/>
        </p:nvSpPr>
        <p:spPr>
          <a:xfrm>
            <a:off x="257133" y="3906480"/>
            <a:ext cx="11604000" cy="915300"/>
          </a:xfrm>
          <a:prstGeom prst="rect">
            <a:avLst/>
          </a:prstGeom>
          <a:noFill/>
          <a:ln>
            <a:noFill/>
          </a:ln>
        </p:spPr>
        <p:txBody>
          <a:bodyPr anchorCtr="0" anchor="t" bIns="117825" lIns="117825" spcFirstLastPara="1" rIns="117825" wrap="square" tIns="117825">
            <a:spAutoFit/>
          </a:bodyPr>
          <a:lstStyle/>
          <a:p>
            <a:pPr indent="0" lvl="0" marL="0" marR="0" rtl="0" algn="ctr">
              <a:lnSpc>
                <a:spcPct val="100000"/>
              </a:lnSpc>
              <a:spcBef>
                <a:spcPts val="0"/>
              </a:spcBef>
              <a:spcAft>
                <a:spcPts val="0"/>
              </a:spcAft>
              <a:buClr>
                <a:srgbClr val="000000"/>
              </a:buClr>
              <a:buSzPts val="4500"/>
              <a:buFont typeface="Arial"/>
              <a:buNone/>
            </a:pPr>
            <a:r>
              <a:rPr b="0" i="0" lang="en-US" sz="4400" u="none" cap="none" strike="noStrike">
                <a:solidFill>
                  <a:schemeClr val="lt1"/>
                </a:solidFill>
                <a:latin typeface="Gill Sans"/>
                <a:ea typeface="Gill Sans"/>
                <a:cs typeface="Gill Sans"/>
                <a:sym typeface="Gill Sans"/>
              </a:rPr>
              <a:t>Integrated Strategic Action Plan  </a:t>
            </a:r>
            <a:endParaRPr b="0" i="0" sz="4400" u="none" cap="none" strike="noStrike">
              <a:solidFill>
                <a:schemeClr val="lt1"/>
              </a:solidFill>
              <a:latin typeface="Gill Sans"/>
              <a:ea typeface="Gill Sans"/>
              <a:cs typeface="Gill Sans"/>
              <a:sym typeface="Gill Sans"/>
            </a:endParaRPr>
          </a:p>
        </p:txBody>
      </p:sp>
      <p:sp>
        <p:nvSpPr>
          <p:cNvPr id="228" name="Google Shape;228;g248bfcaf1fd_0_0"/>
          <p:cNvSpPr txBox="1"/>
          <p:nvPr>
            <p:ph idx="12" type="sldNum"/>
          </p:nvPr>
        </p:nvSpPr>
        <p:spPr>
          <a:xfrm>
            <a:off x="8985500" y="6318130"/>
            <a:ext cx="2844900" cy="365100"/>
          </a:xfrm>
          <a:prstGeom prst="rect">
            <a:avLst/>
          </a:prstGeom>
        </p:spPr>
        <p:txBody>
          <a:bodyPr anchorCtr="0" anchor="t" bIns="58900" lIns="117825" spcFirstLastPara="1" rIns="117825" wrap="square" tIns="58900">
            <a:noAutofit/>
          </a:bodyPr>
          <a:lstStyle/>
          <a:p>
            <a:pPr indent="0" lvl="0" marL="0" rtl="0" algn="r">
              <a:spcBef>
                <a:spcPts val="0"/>
              </a:spcBef>
              <a:spcAft>
                <a:spcPts val="0"/>
              </a:spcAft>
              <a:buClr>
                <a:srgbClr val="000000"/>
              </a:buClr>
              <a:buSzPts val="23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4aa61e8a4c_0_172"/>
          <p:cNvSpPr txBox="1"/>
          <p:nvPr>
            <p:ph idx="1" type="body"/>
          </p:nvPr>
        </p:nvSpPr>
        <p:spPr>
          <a:xfrm>
            <a:off x="785200" y="1701500"/>
            <a:ext cx="109728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1" lang="en-US" sz="2800">
                <a:latin typeface="Calibri"/>
                <a:ea typeface="Calibri"/>
                <a:cs typeface="Calibri"/>
                <a:sym typeface="Calibri"/>
              </a:rPr>
              <a:t>The purpose of this webinar is to address the required use of a comprehensive needs assessment for the Integrated Strategic Action Plan (ISAP). </a:t>
            </a:r>
            <a:endParaRPr b="1" sz="2800">
              <a:latin typeface="Calibri"/>
              <a:ea typeface="Calibri"/>
              <a:cs typeface="Calibri"/>
              <a:sym typeface="Calibri"/>
            </a:endParaRPr>
          </a:p>
          <a:p>
            <a:pPr indent="0" lvl="0" marL="0" rtl="0" algn="l">
              <a:lnSpc>
                <a:spcPct val="115000"/>
              </a:lnSpc>
              <a:spcBef>
                <a:spcPts val="1200"/>
              </a:spcBef>
              <a:spcAft>
                <a:spcPts val="0"/>
              </a:spcAft>
              <a:buSzPts val="1100"/>
              <a:buNone/>
            </a:pPr>
            <a:r>
              <a:t/>
            </a:r>
            <a:endParaRPr b="1" sz="28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US" sz="2000">
                <a:latin typeface="Calibri"/>
                <a:ea typeface="Calibri"/>
                <a:cs typeface="Calibri"/>
                <a:sym typeface="Calibri"/>
              </a:rPr>
              <a:t>ARM 10.55.601 (3)</a:t>
            </a:r>
            <a:endParaRPr b="1" sz="20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sz="2000">
                <a:latin typeface="Calibri"/>
                <a:ea typeface="Calibri"/>
                <a:cs typeface="Calibri"/>
                <a:sym typeface="Calibri"/>
              </a:rPr>
              <a:t>To align with local context and needs, the district integrated strategic action plan shall be updated at least every three years based on a comprehensive needs assessment with meaningful stakeholder input and feedback that comply, at a minimum, with applicable requirements in Title 2, chapter 3, part 1, MCA.  </a:t>
            </a:r>
            <a:endParaRPr sz="2000">
              <a:latin typeface="Calibri"/>
              <a:ea typeface="Calibri"/>
              <a:cs typeface="Calibri"/>
              <a:sym typeface="Calibri"/>
            </a:endParaRPr>
          </a:p>
          <a:p>
            <a:pPr indent="0" lvl="0" marL="457200" rtl="0" algn="l">
              <a:lnSpc>
                <a:spcPct val="100000"/>
              </a:lnSpc>
              <a:spcBef>
                <a:spcPts val="1200"/>
              </a:spcBef>
              <a:spcAft>
                <a:spcPts val="0"/>
              </a:spcAft>
              <a:buSzPts val="3200"/>
              <a:buNone/>
            </a:pPr>
            <a:r>
              <a:t/>
            </a:r>
            <a:endParaRPr sz="3900">
              <a:latin typeface="Calibri"/>
              <a:ea typeface="Calibri"/>
              <a:cs typeface="Calibri"/>
              <a:sym typeface="Calibri"/>
            </a:endParaRPr>
          </a:p>
          <a:p>
            <a:pPr indent="0" lvl="0" marL="457200" rtl="0" algn="l">
              <a:lnSpc>
                <a:spcPct val="100000"/>
              </a:lnSpc>
              <a:spcBef>
                <a:spcPts val="0"/>
              </a:spcBef>
              <a:spcAft>
                <a:spcPts val="0"/>
              </a:spcAft>
              <a:buSzPts val="3200"/>
              <a:buNone/>
            </a:pPr>
            <a:r>
              <a:t/>
            </a:r>
            <a:endParaRPr sz="3900">
              <a:latin typeface="Calibri"/>
              <a:ea typeface="Calibri"/>
              <a:cs typeface="Calibri"/>
              <a:sym typeface="Calibri"/>
            </a:endParaRPr>
          </a:p>
          <a:p>
            <a:pPr indent="0" lvl="0" marL="457200" rtl="0" algn="l">
              <a:lnSpc>
                <a:spcPct val="100000"/>
              </a:lnSpc>
              <a:spcBef>
                <a:spcPts val="0"/>
              </a:spcBef>
              <a:spcAft>
                <a:spcPts val="0"/>
              </a:spcAft>
              <a:buSzPts val="3200"/>
              <a:buNone/>
            </a:pPr>
            <a:r>
              <a:t/>
            </a:r>
            <a:endParaRPr sz="3900">
              <a:latin typeface="Calibri"/>
              <a:ea typeface="Calibri"/>
              <a:cs typeface="Calibri"/>
              <a:sym typeface="Calibri"/>
            </a:endParaRPr>
          </a:p>
        </p:txBody>
      </p:sp>
      <p:sp>
        <p:nvSpPr>
          <p:cNvPr id="304" name="Google Shape;304;g24aa61e8a4c_0_172"/>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05" name="Google Shape;305;g24aa61e8a4c_0_172"/>
          <p:cNvSpPr txBox="1"/>
          <p:nvPr>
            <p:ph type="title"/>
          </p:nvPr>
        </p:nvSpPr>
        <p:spPr>
          <a:xfrm>
            <a:off x="1223728" y="338098"/>
            <a:ext cx="8113200" cy="973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Webinar Purpose</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4aa61e8a4c_0_227"/>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12" name="Google Shape;312;g24aa61e8a4c_0_227"/>
          <p:cNvSpPr txBox="1"/>
          <p:nvPr>
            <p:ph type="title"/>
          </p:nvPr>
        </p:nvSpPr>
        <p:spPr>
          <a:xfrm>
            <a:off x="1395824" y="242925"/>
            <a:ext cx="9537900" cy="1095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sz="4100"/>
              <a:t>Comprehensive Needs Assessment</a:t>
            </a:r>
            <a:endParaRPr b="1" sz="4100"/>
          </a:p>
        </p:txBody>
      </p:sp>
      <p:sp>
        <p:nvSpPr>
          <p:cNvPr id="313" name="Google Shape;313;g24aa61e8a4c_0_227"/>
          <p:cNvSpPr txBox="1"/>
          <p:nvPr>
            <p:ph idx="1" type="body"/>
          </p:nvPr>
        </p:nvSpPr>
        <p:spPr>
          <a:xfrm>
            <a:off x="306625" y="1642500"/>
            <a:ext cx="11129100" cy="4455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latin typeface="Calibri"/>
                <a:ea typeface="Calibri"/>
                <a:cs typeface="Calibri"/>
                <a:sym typeface="Calibri"/>
              </a:rPr>
              <a:t>ARM 10.55.602(10)</a:t>
            </a:r>
            <a:endParaRPr b="1">
              <a:latin typeface="Calibri"/>
              <a:ea typeface="Calibri"/>
              <a:cs typeface="Calibri"/>
              <a:sym typeface="Calibri"/>
            </a:endParaRPr>
          </a:p>
          <a:p>
            <a:pPr indent="0" lvl="0" marL="0" rtl="0" algn="l">
              <a:spcBef>
                <a:spcPts val="1200"/>
              </a:spcBef>
              <a:spcAft>
                <a:spcPts val="0"/>
              </a:spcAft>
              <a:buNone/>
            </a:pPr>
            <a:r>
              <a:rPr lang="en-US">
                <a:latin typeface="Calibri"/>
                <a:ea typeface="Calibri"/>
                <a:cs typeface="Calibri"/>
                <a:sym typeface="Calibri"/>
              </a:rPr>
              <a:t>“Comprehensive needs assessment” means a process that is used to identify district and school area(s) of need, the root causes of identified gaps, set priorities, and inform an action plan for improvement. </a:t>
            </a:r>
            <a:endParaRPr sz="54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4aa61e8a4c_0_282"/>
          <p:cNvSpPr txBox="1"/>
          <p:nvPr>
            <p:ph idx="1" type="body"/>
          </p:nvPr>
        </p:nvSpPr>
        <p:spPr>
          <a:xfrm>
            <a:off x="370125" y="1749625"/>
            <a:ext cx="11044500" cy="4448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800">
                <a:latin typeface="Calibri"/>
                <a:ea typeface="Calibri"/>
                <a:cs typeface="Calibri"/>
                <a:sym typeface="Calibri"/>
              </a:rPr>
              <a:t>The CNA has has been updated by:</a:t>
            </a:r>
            <a:endParaRPr b="1" sz="2800">
              <a:latin typeface="Calibri"/>
              <a:ea typeface="Calibri"/>
              <a:cs typeface="Calibri"/>
              <a:sym typeface="Calibri"/>
            </a:endParaRPr>
          </a:p>
          <a:p>
            <a:pPr indent="-406400" lvl="0" marL="914400" rtl="0" algn="l">
              <a:spcBef>
                <a:spcPts val="360"/>
              </a:spcBef>
              <a:spcAft>
                <a:spcPts val="0"/>
              </a:spcAft>
              <a:buSzPts val="2800"/>
              <a:buFont typeface="Calibri"/>
              <a:buChar char="•"/>
            </a:pPr>
            <a:r>
              <a:rPr lang="en-US" sz="2800">
                <a:latin typeface="Calibri"/>
                <a:ea typeface="Calibri"/>
                <a:cs typeface="Calibri"/>
                <a:sym typeface="Calibri"/>
              </a:rPr>
              <a:t>Eliminating duplicity</a:t>
            </a:r>
            <a:endParaRPr sz="2800">
              <a:latin typeface="Calibri"/>
              <a:ea typeface="Calibri"/>
              <a:cs typeface="Calibri"/>
              <a:sym typeface="Calibri"/>
            </a:endParaRPr>
          </a:p>
          <a:p>
            <a:pPr indent="-406400" lvl="0" marL="914400" rtl="0" algn="l">
              <a:spcBef>
                <a:spcPts val="0"/>
              </a:spcBef>
              <a:spcAft>
                <a:spcPts val="0"/>
              </a:spcAft>
              <a:buSzPts val="2800"/>
              <a:buFont typeface="Calibri"/>
              <a:buChar char="•"/>
            </a:pPr>
            <a:r>
              <a:rPr lang="en-US" sz="2800">
                <a:latin typeface="Calibri"/>
                <a:ea typeface="Calibri"/>
                <a:cs typeface="Calibri"/>
                <a:sym typeface="Calibri"/>
              </a:rPr>
              <a:t>Rewording questions</a:t>
            </a:r>
            <a:endParaRPr sz="2800">
              <a:latin typeface="Calibri"/>
              <a:ea typeface="Calibri"/>
              <a:cs typeface="Calibri"/>
              <a:sym typeface="Calibri"/>
            </a:endParaRPr>
          </a:p>
          <a:p>
            <a:pPr indent="-406400" lvl="0" marL="914400" rtl="0" algn="l">
              <a:spcBef>
                <a:spcPts val="0"/>
              </a:spcBef>
              <a:spcAft>
                <a:spcPts val="0"/>
              </a:spcAft>
              <a:buSzPts val="2800"/>
              <a:buFont typeface="Calibri"/>
              <a:buChar char="•"/>
            </a:pPr>
            <a:r>
              <a:rPr lang="en-US" sz="2800">
                <a:latin typeface="Calibri"/>
                <a:ea typeface="Calibri"/>
                <a:cs typeface="Calibri"/>
                <a:sym typeface="Calibri"/>
              </a:rPr>
              <a:t>Adding a Student portion (grades 5-8 &amp; 9-12)</a:t>
            </a:r>
            <a:endParaRPr sz="2800">
              <a:latin typeface="Calibri"/>
              <a:ea typeface="Calibri"/>
              <a:cs typeface="Calibri"/>
              <a:sym typeface="Calibri"/>
            </a:endParaRPr>
          </a:p>
          <a:p>
            <a:pPr indent="-406400" lvl="0" marL="914400" rtl="0" algn="l">
              <a:spcBef>
                <a:spcPts val="0"/>
              </a:spcBef>
              <a:spcAft>
                <a:spcPts val="0"/>
              </a:spcAft>
              <a:buSzPts val="2800"/>
              <a:buFont typeface="Calibri"/>
              <a:buChar char="•"/>
            </a:pPr>
            <a:r>
              <a:rPr lang="en-US" sz="2800">
                <a:latin typeface="Calibri"/>
                <a:ea typeface="Calibri"/>
                <a:cs typeface="Calibri"/>
                <a:sym typeface="Calibri"/>
              </a:rPr>
              <a:t>Adding a Tribal Engagement</a:t>
            </a:r>
            <a:endParaRPr sz="2800">
              <a:latin typeface="Calibri"/>
              <a:ea typeface="Calibri"/>
              <a:cs typeface="Calibri"/>
              <a:sym typeface="Calibri"/>
            </a:endParaRPr>
          </a:p>
          <a:p>
            <a:pPr indent="-406400" lvl="0" marL="914400" rtl="0" algn="l">
              <a:spcBef>
                <a:spcPts val="0"/>
              </a:spcBef>
              <a:spcAft>
                <a:spcPts val="0"/>
              </a:spcAft>
              <a:buSzPts val="2800"/>
              <a:buFont typeface="Calibri"/>
              <a:buChar char="•"/>
            </a:pPr>
            <a:r>
              <a:rPr lang="en-US" sz="2800">
                <a:latin typeface="Calibri"/>
                <a:ea typeface="Calibri"/>
                <a:cs typeface="Calibri"/>
                <a:sym typeface="Calibri"/>
              </a:rPr>
              <a:t>Adding a CTE component</a:t>
            </a:r>
            <a:endParaRPr sz="2800">
              <a:latin typeface="Calibri"/>
              <a:ea typeface="Calibri"/>
              <a:cs typeface="Calibri"/>
              <a:sym typeface="Calibri"/>
            </a:endParaRPr>
          </a:p>
          <a:p>
            <a:pPr indent="-406400" lvl="0" marL="914400" rtl="0" algn="l">
              <a:spcBef>
                <a:spcPts val="0"/>
              </a:spcBef>
              <a:spcAft>
                <a:spcPts val="0"/>
              </a:spcAft>
              <a:buSzPts val="2800"/>
              <a:buFont typeface="Calibri"/>
              <a:buChar char="•"/>
            </a:pPr>
            <a:r>
              <a:rPr lang="en-US" sz="2800">
                <a:latin typeface="Calibri"/>
                <a:ea typeface="Calibri"/>
                <a:cs typeface="Calibri"/>
                <a:sym typeface="Calibri"/>
              </a:rPr>
              <a:t>Identifying which questions should be answered by each stakeholder group</a:t>
            </a:r>
            <a:endParaRPr sz="2800">
              <a:latin typeface="Calibri"/>
              <a:ea typeface="Calibri"/>
              <a:cs typeface="Calibri"/>
              <a:sym typeface="Calibri"/>
            </a:endParaRPr>
          </a:p>
          <a:p>
            <a:pPr indent="0" lvl="0" marL="0" rtl="0" algn="l">
              <a:spcBef>
                <a:spcPts val="360"/>
              </a:spcBef>
              <a:spcAft>
                <a:spcPts val="0"/>
              </a:spcAft>
              <a:buNone/>
            </a:pPr>
            <a:r>
              <a:t/>
            </a:r>
            <a:endParaRPr sz="4000">
              <a:latin typeface="Calibri"/>
              <a:ea typeface="Calibri"/>
              <a:cs typeface="Calibri"/>
              <a:sym typeface="Calibri"/>
            </a:endParaRPr>
          </a:p>
        </p:txBody>
      </p:sp>
      <p:sp>
        <p:nvSpPr>
          <p:cNvPr id="320" name="Google Shape;320;g24aa61e8a4c_0_282"/>
          <p:cNvSpPr txBox="1"/>
          <p:nvPr>
            <p:ph idx="12" type="sldNum"/>
          </p:nvPr>
        </p:nvSpPr>
        <p:spPr>
          <a:xfrm>
            <a:off x="11650133" y="6356350"/>
            <a:ext cx="379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21" name="Google Shape;321;g24aa61e8a4c_0_282"/>
          <p:cNvSpPr txBox="1"/>
          <p:nvPr>
            <p:ph type="title"/>
          </p:nvPr>
        </p:nvSpPr>
        <p:spPr>
          <a:xfrm>
            <a:off x="1342902" y="232350"/>
            <a:ext cx="9903000" cy="117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OPI’s </a:t>
            </a:r>
            <a:r>
              <a:rPr b="1" lang="en-US"/>
              <a:t>Updated</a:t>
            </a:r>
            <a:r>
              <a:rPr lang="en-US"/>
              <a:t> CNA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4aa61e8a4c_0_337"/>
          <p:cNvSpPr txBox="1"/>
          <p:nvPr>
            <p:ph idx="1" type="body"/>
          </p:nvPr>
        </p:nvSpPr>
        <p:spPr>
          <a:xfrm>
            <a:off x="609600" y="1600200"/>
            <a:ext cx="10972800" cy="52578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School Quality</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Program and/ or Content Standards and Curriculum</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Assessment and Data-Driven Decision-Making to Inform Instruction</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Amount and Quality of Instruction</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Instruction and Supports for At-Risk Students</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Motivation in Teaching and Learning</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Professional Development </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Community and Family Engagement</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Operational</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Tribal Engagement</a:t>
            </a:r>
            <a:endParaRPr sz="2400">
              <a:latin typeface="Calibri"/>
              <a:ea typeface="Calibri"/>
              <a:cs typeface="Calibri"/>
              <a:sym typeface="Calibri"/>
            </a:endParaRPr>
          </a:p>
          <a:p>
            <a:pPr indent="-381000" lvl="0" marL="457200" rtl="0" algn="l">
              <a:lnSpc>
                <a:spcPct val="115000"/>
              </a:lnSpc>
              <a:spcBef>
                <a:spcPts val="0"/>
              </a:spcBef>
              <a:spcAft>
                <a:spcPts val="0"/>
              </a:spcAft>
              <a:buSzPts val="2400"/>
              <a:buFont typeface="Calibri"/>
              <a:buChar char="●"/>
            </a:pPr>
            <a:r>
              <a:rPr lang="en-US" sz="2400">
                <a:latin typeface="Calibri"/>
                <a:ea typeface="Calibri"/>
                <a:cs typeface="Calibri"/>
                <a:sym typeface="Calibri"/>
              </a:rPr>
              <a:t>Career and Technical Education</a:t>
            </a:r>
            <a:endParaRPr sz="2400">
              <a:latin typeface="Calibri"/>
              <a:ea typeface="Calibri"/>
              <a:cs typeface="Calibri"/>
              <a:sym typeface="Calibri"/>
            </a:endParaRPr>
          </a:p>
        </p:txBody>
      </p:sp>
      <p:sp>
        <p:nvSpPr>
          <p:cNvPr id="328" name="Google Shape;328;g24aa61e8a4c_0_337"/>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29" name="Google Shape;329;g24aa61e8a4c_0_337"/>
          <p:cNvSpPr txBox="1"/>
          <p:nvPr>
            <p:ph type="title"/>
          </p:nvPr>
        </p:nvSpPr>
        <p:spPr>
          <a:xfrm>
            <a:off x="1290051" y="84327"/>
            <a:ext cx="118488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CNA Components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4aa61e8a4c_0_392"/>
          <p:cNvSpPr txBox="1"/>
          <p:nvPr>
            <p:ph idx="1" type="body"/>
          </p:nvPr>
        </p:nvSpPr>
        <p:spPr>
          <a:xfrm>
            <a:off x="636067" y="1756725"/>
            <a:ext cx="113673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100">
                <a:highlight>
                  <a:srgbClr val="FFFFFF"/>
                </a:highlight>
                <a:latin typeface="Calibri"/>
                <a:ea typeface="Calibri"/>
                <a:cs typeface="Calibri"/>
                <a:sym typeface="Calibri"/>
              </a:rPr>
              <a:t>ARM 10.55.602(45) "Stakeholders" means community members who may be involved and invested in districts, schools, programs, and outcomes for students. Stakeholders include students, families, educators, leaders, business and community leaders, taxpayers, and the many partners who support them.</a:t>
            </a:r>
            <a:endParaRPr b="1" sz="41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u="sng">
                <a:solidFill>
                  <a:schemeClr val="accent5"/>
                </a:solidFill>
                <a:latin typeface="Calibri"/>
                <a:ea typeface="Calibri"/>
                <a:cs typeface="Calibri"/>
                <a:sym typeface="Calibri"/>
                <a:hlinkClick r:id="rId3">
                  <a:extLst>
                    <a:ext uri="{A12FA001-AC4F-418D-AE19-62706E023703}">
                      <ahyp:hlinkClr val="tx"/>
                    </a:ext>
                  </a:extLst>
                </a:hlinkClick>
              </a:rPr>
              <a:t>School Board Members</a:t>
            </a:r>
            <a:r>
              <a:rPr lang="en-US" sz="2000">
                <a:latin typeface="Calibri"/>
                <a:ea typeface="Calibri"/>
                <a:cs typeface="Calibri"/>
                <a:sym typeface="Calibri"/>
              </a:rPr>
              <a:t>  </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u="sng">
                <a:solidFill>
                  <a:schemeClr val="accent5"/>
                </a:solidFill>
                <a:latin typeface="Calibri"/>
                <a:ea typeface="Calibri"/>
                <a:cs typeface="Calibri"/>
                <a:sym typeface="Calibri"/>
                <a:hlinkClick r:id="rId4">
                  <a:extLst>
                    <a:ext uri="{A12FA001-AC4F-418D-AE19-62706E023703}">
                      <ahyp:hlinkClr val="tx"/>
                    </a:ext>
                  </a:extLst>
                </a:hlinkClick>
              </a:rPr>
              <a:t>District Level Admin</a:t>
            </a:r>
            <a:r>
              <a:rPr lang="en-US" sz="2000">
                <a:latin typeface="Calibri"/>
                <a:ea typeface="Calibri"/>
                <a:cs typeface="Calibri"/>
                <a:sym typeface="Calibri"/>
              </a:rPr>
              <a:t> </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a:latin typeface="Calibri"/>
                <a:ea typeface="Calibri"/>
                <a:cs typeface="Calibri"/>
                <a:sym typeface="Calibri"/>
              </a:rPr>
              <a:t>Certified staff </a:t>
            </a:r>
            <a:r>
              <a:rPr lang="en-US" sz="2000" u="sng">
                <a:solidFill>
                  <a:schemeClr val="accent5"/>
                </a:solidFill>
                <a:latin typeface="Calibri"/>
                <a:ea typeface="Calibri"/>
                <a:cs typeface="Calibri"/>
                <a:sym typeface="Calibri"/>
                <a:hlinkClick r:id="rId5">
                  <a:extLst>
                    <a:ext uri="{A12FA001-AC4F-418D-AE19-62706E023703}">
                      <ahyp:hlinkClr val="tx"/>
                    </a:ext>
                  </a:extLst>
                </a:hlinkClick>
              </a:rPr>
              <a:t>Teachers</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u="sng">
                <a:solidFill>
                  <a:schemeClr val="accent5"/>
                </a:solidFill>
                <a:latin typeface="Calibri"/>
                <a:ea typeface="Calibri"/>
                <a:cs typeface="Calibri"/>
                <a:sym typeface="Calibri"/>
                <a:hlinkClick r:id="rId6">
                  <a:extLst>
                    <a:ext uri="{A12FA001-AC4F-418D-AE19-62706E023703}">
                      <ahyp:hlinkClr val="tx"/>
                    </a:ext>
                  </a:extLst>
                </a:hlinkClick>
              </a:rPr>
              <a:t>Non Certified Support Staff</a:t>
            </a:r>
            <a:r>
              <a:rPr lang="en-US" sz="2000">
                <a:latin typeface="Calibri"/>
                <a:ea typeface="Calibri"/>
                <a:cs typeface="Calibri"/>
                <a:sym typeface="Calibri"/>
              </a:rPr>
              <a:t> </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a:latin typeface="Calibri"/>
                <a:ea typeface="Calibri"/>
                <a:cs typeface="Calibri"/>
                <a:sym typeface="Calibri"/>
              </a:rPr>
              <a:t>Students  </a:t>
            </a:r>
            <a:r>
              <a:rPr lang="en-US" sz="2000" u="sng">
                <a:solidFill>
                  <a:schemeClr val="accent5"/>
                </a:solidFill>
                <a:latin typeface="Calibri"/>
                <a:ea typeface="Calibri"/>
                <a:cs typeface="Calibri"/>
                <a:sym typeface="Calibri"/>
                <a:hlinkClick r:id="rId7">
                  <a:extLst>
                    <a:ext uri="{A12FA001-AC4F-418D-AE19-62706E023703}">
                      <ahyp:hlinkClr val="tx"/>
                    </a:ext>
                  </a:extLst>
                </a:hlinkClick>
              </a:rPr>
              <a:t>Grade 5-8</a:t>
            </a:r>
            <a:r>
              <a:rPr lang="en-US" sz="2000">
                <a:latin typeface="Calibri"/>
                <a:ea typeface="Calibri"/>
                <a:cs typeface="Calibri"/>
                <a:sym typeface="Calibri"/>
              </a:rPr>
              <a:t>  </a:t>
            </a:r>
            <a:r>
              <a:rPr lang="en-US" sz="2000" u="sng">
                <a:solidFill>
                  <a:schemeClr val="accent5"/>
                </a:solidFill>
                <a:latin typeface="Calibri"/>
                <a:ea typeface="Calibri"/>
                <a:cs typeface="Calibri"/>
                <a:sym typeface="Calibri"/>
                <a:hlinkClick r:id="rId8">
                  <a:extLst>
                    <a:ext uri="{A12FA001-AC4F-418D-AE19-62706E023703}">
                      <ahyp:hlinkClr val="tx"/>
                    </a:ext>
                  </a:extLst>
                </a:hlinkClick>
              </a:rPr>
              <a:t>Grade 9-12</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u="sng">
                <a:solidFill>
                  <a:schemeClr val="hlink"/>
                </a:solidFill>
                <a:latin typeface="Calibri"/>
                <a:ea typeface="Calibri"/>
                <a:cs typeface="Calibri"/>
                <a:sym typeface="Calibri"/>
                <a:hlinkClick r:id="rId9"/>
              </a:rPr>
              <a:t>Parents / Guardians</a:t>
            </a:r>
            <a:endParaRPr sz="2000">
              <a:latin typeface="Calibri"/>
              <a:ea typeface="Calibri"/>
              <a:cs typeface="Calibri"/>
              <a:sym typeface="Calibri"/>
            </a:endParaRPr>
          </a:p>
          <a:p>
            <a:pPr indent="-368300" lvl="0" marL="457200" rtl="0" algn="l">
              <a:lnSpc>
                <a:spcPct val="115000"/>
              </a:lnSpc>
              <a:spcBef>
                <a:spcPts val="0"/>
              </a:spcBef>
              <a:spcAft>
                <a:spcPts val="0"/>
              </a:spcAft>
              <a:buSzPts val="2200"/>
              <a:buFont typeface="Calibri"/>
              <a:buChar char="●"/>
            </a:pPr>
            <a:r>
              <a:rPr lang="en-US" sz="2000" u="sng">
                <a:solidFill>
                  <a:schemeClr val="hlink"/>
                </a:solidFill>
                <a:latin typeface="Calibri"/>
                <a:ea typeface="Calibri"/>
                <a:cs typeface="Calibri"/>
                <a:sym typeface="Calibri"/>
                <a:hlinkClick r:id="rId10"/>
              </a:rPr>
              <a:t>Business Partne</a:t>
            </a:r>
            <a:r>
              <a:rPr lang="en-US" sz="2200" u="sng">
                <a:solidFill>
                  <a:schemeClr val="hlink"/>
                </a:solidFill>
                <a:latin typeface="Calibri"/>
                <a:ea typeface="Calibri"/>
                <a:cs typeface="Calibri"/>
                <a:sym typeface="Calibri"/>
                <a:hlinkClick r:id="rId11"/>
              </a:rPr>
              <a:t>r</a:t>
            </a:r>
            <a:endParaRPr sz="2200">
              <a:latin typeface="Calibri"/>
              <a:ea typeface="Calibri"/>
              <a:cs typeface="Calibri"/>
              <a:sym typeface="Calibri"/>
            </a:endParaRPr>
          </a:p>
        </p:txBody>
      </p:sp>
      <p:sp>
        <p:nvSpPr>
          <p:cNvPr id="336" name="Google Shape;336;g24aa61e8a4c_0_392"/>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37" name="Google Shape;337;g24aa61e8a4c_0_392"/>
          <p:cNvSpPr txBox="1"/>
          <p:nvPr>
            <p:ph type="title"/>
          </p:nvPr>
        </p:nvSpPr>
        <p:spPr>
          <a:xfrm>
            <a:off x="1247752" y="190076"/>
            <a:ext cx="9395400" cy="1227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Stakeholders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4aa61e8a4c_0_447"/>
          <p:cNvSpPr txBox="1"/>
          <p:nvPr>
            <p:ph idx="1" type="body"/>
          </p:nvPr>
        </p:nvSpPr>
        <p:spPr>
          <a:xfrm>
            <a:off x="412375" y="1727050"/>
            <a:ext cx="10484100" cy="46293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640"/>
              </a:spcBef>
              <a:spcAft>
                <a:spcPts val="0"/>
              </a:spcAft>
              <a:buSzPts val="2600"/>
              <a:buFont typeface="Calibri"/>
              <a:buChar char="•"/>
            </a:pPr>
            <a:r>
              <a:rPr lang="en-US" sz="2600">
                <a:latin typeface="Calibri"/>
                <a:ea typeface="Calibri"/>
                <a:cs typeface="Calibri"/>
                <a:sym typeface="Calibri"/>
              </a:rPr>
              <a:t>Steps to get higher participation in a survey</a:t>
            </a:r>
            <a:endParaRPr sz="2600">
              <a:latin typeface="Calibri"/>
              <a:ea typeface="Calibri"/>
              <a:cs typeface="Calibri"/>
              <a:sym typeface="Calibri"/>
            </a:endParaRPr>
          </a:p>
          <a:p>
            <a:pPr indent="-355600" lvl="0" marL="457200" rtl="0" algn="l">
              <a:spcBef>
                <a:spcPts val="640"/>
              </a:spcBef>
              <a:spcAft>
                <a:spcPts val="0"/>
              </a:spcAft>
              <a:buSzPts val="2000"/>
              <a:buFont typeface="Calibri"/>
              <a:buChar char="•"/>
            </a:pPr>
            <a:r>
              <a:rPr lang="en-US" sz="2000">
                <a:latin typeface="Calibri"/>
                <a:ea typeface="Calibri"/>
                <a:cs typeface="Calibri"/>
                <a:sym typeface="Calibri"/>
              </a:rPr>
              <a:t>Letting stakeholders know early and often </a:t>
            </a:r>
            <a:endParaRPr sz="2000">
              <a:latin typeface="Calibri"/>
              <a:ea typeface="Calibri"/>
              <a:cs typeface="Calibri"/>
              <a:sym typeface="Calibri"/>
            </a:endParaRPr>
          </a:p>
          <a:p>
            <a:pPr indent="-355600" lvl="0" marL="457200" rtl="0" algn="l">
              <a:spcBef>
                <a:spcPts val="640"/>
              </a:spcBef>
              <a:spcAft>
                <a:spcPts val="0"/>
              </a:spcAft>
              <a:buSzPts val="2000"/>
              <a:buFont typeface="Calibri"/>
              <a:buChar char="•"/>
            </a:pPr>
            <a:r>
              <a:rPr lang="en-US" sz="2000">
                <a:latin typeface="Calibri"/>
                <a:ea typeface="Calibri"/>
                <a:cs typeface="Calibri"/>
                <a:sym typeface="Calibri"/>
              </a:rPr>
              <a:t>Hold a community or staff meeting </a:t>
            </a:r>
            <a:endParaRPr sz="2000">
              <a:latin typeface="Calibri"/>
              <a:ea typeface="Calibri"/>
              <a:cs typeface="Calibri"/>
              <a:sym typeface="Calibri"/>
            </a:endParaRPr>
          </a:p>
          <a:p>
            <a:pPr indent="-355600" lvl="1" marL="914400" rtl="0" algn="l">
              <a:spcBef>
                <a:spcPts val="640"/>
              </a:spcBef>
              <a:spcAft>
                <a:spcPts val="0"/>
              </a:spcAft>
              <a:buSzPts val="2000"/>
              <a:buFont typeface="Calibri"/>
              <a:buChar char="–"/>
            </a:pPr>
            <a:r>
              <a:rPr lang="en-US" sz="2000">
                <a:latin typeface="Calibri"/>
                <a:ea typeface="Calibri"/>
                <a:cs typeface="Calibri"/>
                <a:sym typeface="Calibri"/>
              </a:rPr>
              <a:t>Share the why and purpose of the CNA</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Explain the need and importance of stakeholders involvement</a:t>
            </a:r>
            <a:endParaRPr sz="2000">
              <a:latin typeface="Calibri"/>
              <a:ea typeface="Calibri"/>
              <a:cs typeface="Calibri"/>
              <a:sym typeface="Calibri"/>
            </a:endParaRPr>
          </a:p>
          <a:p>
            <a:pPr indent="-355600" lvl="1" marL="914400" rtl="0" algn="l">
              <a:spcBef>
                <a:spcPts val="640"/>
              </a:spcBef>
              <a:spcAft>
                <a:spcPts val="0"/>
              </a:spcAft>
              <a:buSzPts val="2000"/>
              <a:buFont typeface="Calibri"/>
              <a:buChar char="–"/>
            </a:pPr>
            <a:r>
              <a:rPr lang="en-US" sz="2000">
                <a:latin typeface="Calibri"/>
                <a:ea typeface="Calibri"/>
                <a:cs typeface="Calibri"/>
                <a:sym typeface="Calibri"/>
              </a:rPr>
              <a:t>Calibrate your language and go over questions</a:t>
            </a:r>
            <a:endParaRPr sz="2000">
              <a:latin typeface="Calibri"/>
              <a:ea typeface="Calibri"/>
              <a:cs typeface="Calibri"/>
              <a:sym typeface="Calibri"/>
            </a:endParaRPr>
          </a:p>
          <a:p>
            <a:pPr indent="-355600" lvl="1" marL="914400" rtl="0" algn="l">
              <a:spcBef>
                <a:spcPts val="640"/>
              </a:spcBef>
              <a:spcAft>
                <a:spcPts val="0"/>
              </a:spcAft>
              <a:buSzPts val="2000"/>
              <a:buFont typeface="Calibri"/>
              <a:buChar char="–"/>
            </a:pPr>
            <a:r>
              <a:rPr lang="en-US" sz="2000">
                <a:latin typeface="Calibri"/>
                <a:ea typeface="Calibri"/>
                <a:cs typeface="Calibri"/>
                <a:sym typeface="Calibri"/>
              </a:rPr>
              <a:t>Print out the CNA questions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Capitalize on already scheduled events</a:t>
            </a:r>
            <a:endParaRPr sz="2000">
              <a:latin typeface="Calibri"/>
              <a:ea typeface="Calibri"/>
              <a:cs typeface="Calibri"/>
              <a:sym typeface="Calibri"/>
            </a:endParaRPr>
          </a:p>
          <a:p>
            <a:pPr indent="-355600" lvl="1" marL="914400" rtl="0" algn="l">
              <a:spcBef>
                <a:spcPts val="0"/>
              </a:spcBef>
              <a:spcAft>
                <a:spcPts val="0"/>
              </a:spcAft>
              <a:buSzPts val="2000"/>
              <a:buFont typeface="Calibri"/>
              <a:buChar char="–"/>
            </a:pPr>
            <a:r>
              <a:rPr lang="en-US" sz="2000">
                <a:latin typeface="Calibri"/>
                <a:ea typeface="Calibri"/>
                <a:cs typeface="Calibri"/>
                <a:sym typeface="Calibri"/>
              </a:rPr>
              <a:t>Have a booth at all events</a:t>
            </a:r>
            <a:endParaRPr sz="2000">
              <a:latin typeface="Calibri"/>
              <a:ea typeface="Calibri"/>
              <a:cs typeface="Calibri"/>
              <a:sym typeface="Calibri"/>
            </a:endParaRPr>
          </a:p>
          <a:p>
            <a:pPr indent="0" lvl="0" marL="457200" rtl="0" algn="l">
              <a:lnSpc>
                <a:spcPct val="100000"/>
              </a:lnSpc>
              <a:spcBef>
                <a:spcPts val="0"/>
              </a:spcBef>
              <a:spcAft>
                <a:spcPts val="0"/>
              </a:spcAft>
              <a:buNone/>
            </a:pPr>
            <a:r>
              <a:t/>
            </a:r>
            <a:endParaRPr sz="2000"/>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
        <p:nvSpPr>
          <p:cNvPr id="344" name="Google Shape;344;g24aa61e8a4c_0_447"/>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45" name="Google Shape;345;g24aa61e8a4c_0_447"/>
          <p:cNvSpPr txBox="1"/>
          <p:nvPr>
            <p:ph type="title"/>
          </p:nvPr>
        </p:nvSpPr>
        <p:spPr>
          <a:xfrm>
            <a:off x="1311225" y="0"/>
            <a:ext cx="8295300" cy="1396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Best Practice</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4aa61e8a4c_0_502"/>
          <p:cNvSpPr txBox="1"/>
          <p:nvPr>
            <p:ph idx="12" type="sldNum"/>
          </p:nvPr>
        </p:nvSpPr>
        <p:spPr>
          <a:xfrm>
            <a:off x="11650133" y="6356350"/>
            <a:ext cx="37932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52" name="Google Shape;352;g24aa61e8a4c_0_502"/>
          <p:cNvSpPr txBox="1"/>
          <p:nvPr>
            <p:ph type="title"/>
          </p:nvPr>
        </p:nvSpPr>
        <p:spPr>
          <a:xfrm>
            <a:off x="1300628" y="422701"/>
            <a:ext cx="8538900" cy="1258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Scoring Guide</a:t>
            </a:r>
            <a:endParaRPr/>
          </a:p>
          <a:p>
            <a:pPr indent="0" lvl="0" marL="0" rtl="0" algn="l">
              <a:spcBef>
                <a:spcPts val="0"/>
              </a:spcBef>
              <a:spcAft>
                <a:spcPts val="0"/>
              </a:spcAft>
              <a:buNone/>
            </a:pPr>
            <a:r>
              <a:t/>
            </a:r>
            <a:endParaRPr/>
          </a:p>
        </p:txBody>
      </p:sp>
      <p:pic>
        <p:nvPicPr>
          <p:cNvPr id="353" name="Google Shape;353;g24aa61e8a4c_0_502"/>
          <p:cNvPicPr preferRelativeResize="0"/>
          <p:nvPr/>
        </p:nvPicPr>
        <p:blipFill>
          <a:blip r:embed="rId3">
            <a:alphaModFix/>
          </a:blip>
          <a:stretch>
            <a:fillRect/>
          </a:stretch>
        </p:blipFill>
        <p:spPr>
          <a:xfrm>
            <a:off x="704850" y="2254663"/>
            <a:ext cx="8086725" cy="2581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4aa61e8a4c_0_557"/>
          <p:cNvSpPr txBox="1"/>
          <p:nvPr>
            <p:ph idx="1" type="body"/>
          </p:nvPr>
        </p:nvSpPr>
        <p:spPr>
          <a:xfrm>
            <a:off x="812800" y="1600200"/>
            <a:ext cx="146304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sz="2600">
                <a:latin typeface="Calibri"/>
                <a:ea typeface="Calibri"/>
                <a:cs typeface="Calibri"/>
                <a:sym typeface="Calibri"/>
              </a:rPr>
              <a:t>Starting Friday October 6, 2023</a:t>
            </a:r>
            <a:endParaRPr sz="2600">
              <a:latin typeface="Calibri"/>
              <a:ea typeface="Calibri"/>
              <a:cs typeface="Calibri"/>
              <a:sym typeface="Calibri"/>
            </a:endParaRPr>
          </a:p>
          <a:p>
            <a:pPr indent="0" lvl="0" marL="0" rtl="0" algn="l">
              <a:lnSpc>
                <a:spcPct val="100000"/>
              </a:lnSpc>
              <a:spcBef>
                <a:spcPts val="640"/>
              </a:spcBef>
              <a:spcAft>
                <a:spcPts val="0"/>
              </a:spcAft>
              <a:buSzPts val="3200"/>
              <a:buNone/>
            </a:pPr>
            <a:r>
              <a:t/>
            </a:r>
            <a:endParaRPr sz="2600">
              <a:latin typeface="Calibri"/>
              <a:ea typeface="Calibri"/>
              <a:cs typeface="Calibri"/>
              <a:sym typeface="Calibri"/>
            </a:endParaRPr>
          </a:p>
          <a:p>
            <a:pPr indent="0" lvl="0" marL="0" rtl="0" algn="l">
              <a:lnSpc>
                <a:spcPct val="100000"/>
              </a:lnSpc>
              <a:spcBef>
                <a:spcPts val="640"/>
              </a:spcBef>
              <a:spcAft>
                <a:spcPts val="0"/>
              </a:spcAft>
              <a:buSzPts val="3200"/>
              <a:buNone/>
            </a:pPr>
            <a:r>
              <a:rPr lang="en-US" sz="2600" u="sng">
                <a:solidFill>
                  <a:schemeClr val="hlink"/>
                </a:solidFill>
                <a:latin typeface="Calibri"/>
                <a:ea typeface="Calibri"/>
                <a:cs typeface="Calibri"/>
                <a:sym typeface="Calibri"/>
                <a:hlinkClick r:id="rId3"/>
              </a:rPr>
              <a:t>School Accreditation</a:t>
            </a:r>
            <a:r>
              <a:rPr lang="en-US" sz="2600">
                <a:latin typeface="Calibri"/>
                <a:ea typeface="Calibri"/>
                <a:cs typeface="Calibri"/>
                <a:sym typeface="Calibri"/>
              </a:rPr>
              <a:t> </a:t>
            </a:r>
            <a:endParaRPr sz="2600">
              <a:latin typeface="Calibri"/>
              <a:ea typeface="Calibri"/>
              <a:cs typeface="Calibri"/>
              <a:sym typeface="Calibri"/>
            </a:endParaRPr>
          </a:p>
          <a:p>
            <a:pPr indent="-393700" lvl="0" marL="457200" rtl="0" algn="l">
              <a:lnSpc>
                <a:spcPct val="100000"/>
              </a:lnSpc>
              <a:spcBef>
                <a:spcPts val="640"/>
              </a:spcBef>
              <a:spcAft>
                <a:spcPts val="0"/>
              </a:spcAft>
              <a:buSzPts val="2600"/>
              <a:buFont typeface="Calibri"/>
              <a:buChar char="•"/>
            </a:pPr>
            <a:r>
              <a:rPr lang="en-US" sz="2600">
                <a:latin typeface="Calibri"/>
                <a:ea typeface="Calibri"/>
                <a:cs typeface="Calibri"/>
                <a:sym typeface="Calibri"/>
              </a:rPr>
              <a:t>Link to the  </a:t>
            </a:r>
            <a:r>
              <a:rPr lang="en-US" sz="2600" u="sng">
                <a:solidFill>
                  <a:schemeClr val="accent5"/>
                </a:solidFill>
                <a:latin typeface="Calibri"/>
                <a:ea typeface="Calibri"/>
                <a:cs typeface="Calibri"/>
                <a:sym typeface="Calibri"/>
                <a:hlinkClick r:id="rId4">
                  <a:extLst>
                    <a:ext uri="{A12FA001-AC4F-418D-AE19-62706E023703}">
                      <ahyp:hlinkClr val="tx"/>
                    </a:ext>
                  </a:extLst>
                </a:hlinkClick>
              </a:rPr>
              <a:t>CNA</a:t>
            </a:r>
            <a:r>
              <a:rPr lang="en-US" sz="2600">
                <a:latin typeface="Calibri"/>
                <a:ea typeface="Calibri"/>
                <a:cs typeface="Calibri"/>
                <a:sym typeface="Calibri"/>
              </a:rPr>
              <a:t> </a:t>
            </a:r>
            <a:endParaRPr sz="2600">
              <a:latin typeface="Calibri"/>
              <a:ea typeface="Calibri"/>
              <a:cs typeface="Calibri"/>
              <a:sym typeface="Calibri"/>
            </a:endParaRPr>
          </a:p>
          <a:p>
            <a:pPr indent="-393700" lvl="0" marL="457200" rtl="0" algn="l">
              <a:lnSpc>
                <a:spcPct val="100000"/>
              </a:lnSpc>
              <a:spcBef>
                <a:spcPts val="0"/>
              </a:spcBef>
              <a:spcAft>
                <a:spcPts val="0"/>
              </a:spcAft>
              <a:buSzPts val="2600"/>
              <a:buFont typeface="Calibri"/>
              <a:buChar char="•"/>
            </a:pPr>
            <a:r>
              <a:rPr lang="en-US" sz="2600">
                <a:latin typeface="Calibri"/>
                <a:ea typeface="Calibri"/>
                <a:cs typeface="Calibri"/>
                <a:sym typeface="Calibri"/>
              </a:rPr>
              <a:t>Link to request your results</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Superintendent and/or AR First Last Name</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Superintendent and/or AR Email Address</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District Name</a:t>
            </a:r>
            <a:endParaRPr sz="2600">
              <a:latin typeface="Calibri"/>
              <a:ea typeface="Calibri"/>
              <a:cs typeface="Calibri"/>
              <a:sym typeface="Calibri"/>
            </a:endParaRPr>
          </a:p>
          <a:p>
            <a:pPr indent="-393700" lvl="1" marL="914400" rtl="0" algn="l">
              <a:lnSpc>
                <a:spcPct val="115000"/>
              </a:lnSpc>
              <a:spcBef>
                <a:spcPts val="0"/>
              </a:spcBef>
              <a:spcAft>
                <a:spcPts val="0"/>
              </a:spcAft>
              <a:buSzPts val="2600"/>
              <a:buFont typeface="Calibri"/>
              <a:buChar char="–"/>
            </a:pPr>
            <a:r>
              <a:rPr lang="en-US" sz="2600">
                <a:latin typeface="Calibri"/>
                <a:ea typeface="Calibri"/>
                <a:cs typeface="Calibri"/>
                <a:sym typeface="Calibri"/>
              </a:rPr>
              <a:t>City</a:t>
            </a:r>
            <a:endParaRPr sz="2600">
              <a:latin typeface="Calibri"/>
              <a:ea typeface="Calibri"/>
              <a:cs typeface="Calibri"/>
              <a:sym typeface="Calibri"/>
            </a:endParaRPr>
          </a:p>
          <a:p>
            <a:pPr indent="0" lvl="0" marL="914400" rtl="0" algn="l">
              <a:lnSpc>
                <a:spcPct val="100000"/>
              </a:lnSpc>
              <a:spcBef>
                <a:spcPts val="640"/>
              </a:spcBef>
              <a:spcAft>
                <a:spcPts val="0"/>
              </a:spcAft>
              <a:buNone/>
            </a:pPr>
            <a:r>
              <a:t/>
            </a:r>
            <a:endParaRPr sz="3800"/>
          </a:p>
          <a:p>
            <a:pPr indent="0" lvl="0" marL="0" rtl="0" algn="l">
              <a:lnSpc>
                <a:spcPct val="100000"/>
              </a:lnSpc>
              <a:spcBef>
                <a:spcPts val="640"/>
              </a:spcBef>
              <a:spcAft>
                <a:spcPts val="0"/>
              </a:spcAft>
              <a:buSzPts val="3200"/>
              <a:buNone/>
            </a:pPr>
            <a:r>
              <a:t/>
            </a:r>
            <a:endParaRPr sz="3800"/>
          </a:p>
          <a:p>
            <a:pPr indent="0" lvl="0" marL="0" rtl="0" algn="l">
              <a:lnSpc>
                <a:spcPct val="100000"/>
              </a:lnSpc>
              <a:spcBef>
                <a:spcPts val="640"/>
              </a:spcBef>
              <a:spcAft>
                <a:spcPts val="0"/>
              </a:spcAft>
              <a:buSzPts val="3200"/>
              <a:buNone/>
            </a:pPr>
            <a:r>
              <a:t/>
            </a:r>
            <a:endParaRPr sz="3800"/>
          </a:p>
        </p:txBody>
      </p:sp>
      <p:sp>
        <p:nvSpPr>
          <p:cNvPr id="360" name="Google Shape;360;g24aa61e8a4c_0_557"/>
          <p:cNvSpPr txBox="1"/>
          <p:nvPr>
            <p:ph idx="12" type="sldNum"/>
          </p:nvPr>
        </p:nvSpPr>
        <p:spPr>
          <a:xfrm>
            <a:off x="1165013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61" name="Google Shape;361;g24aa61e8a4c_0_557"/>
          <p:cNvSpPr txBox="1"/>
          <p:nvPr>
            <p:ph type="title"/>
          </p:nvPr>
        </p:nvSpPr>
        <p:spPr>
          <a:xfrm>
            <a:off x="1371804" y="105477"/>
            <a:ext cx="62550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Logistics</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24aa61e8a4c_0_832"/>
          <p:cNvPicPr preferRelativeResize="0"/>
          <p:nvPr/>
        </p:nvPicPr>
        <p:blipFill>
          <a:blip r:embed="rId3">
            <a:alphaModFix/>
          </a:blip>
          <a:stretch>
            <a:fillRect/>
          </a:stretch>
        </p:blipFill>
        <p:spPr>
          <a:xfrm>
            <a:off x="504225" y="1574200"/>
            <a:ext cx="10019726" cy="4982925"/>
          </a:xfrm>
          <a:prstGeom prst="rect">
            <a:avLst/>
          </a:prstGeom>
          <a:noFill/>
          <a:ln>
            <a:noFill/>
          </a:ln>
        </p:spPr>
      </p:pic>
      <p:sp>
        <p:nvSpPr>
          <p:cNvPr id="368" name="Google Shape;368;g24aa61e8a4c_0_832"/>
          <p:cNvSpPr txBox="1"/>
          <p:nvPr>
            <p:ph idx="12" type="sldNum"/>
          </p:nvPr>
        </p:nvSpPr>
        <p:spPr>
          <a:xfrm>
            <a:off x="8737600" y="6356350"/>
            <a:ext cx="28449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369" name="Google Shape;369;g24aa61e8a4c_0_832"/>
          <p:cNvSpPr txBox="1"/>
          <p:nvPr>
            <p:ph type="title"/>
          </p:nvPr>
        </p:nvSpPr>
        <p:spPr>
          <a:xfrm>
            <a:off x="1710868" y="274638"/>
            <a:ext cx="1029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Examples results from CNA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4aa61e8a4c_0_667"/>
          <p:cNvSpPr txBox="1"/>
          <p:nvPr>
            <p:ph idx="1" type="body"/>
          </p:nvPr>
        </p:nvSpPr>
        <p:spPr>
          <a:xfrm>
            <a:off x="750750" y="1818750"/>
            <a:ext cx="10546200" cy="39408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0"/>
              </a:spcBef>
              <a:spcAft>
                <a:spcPts val="0"/>
              </a:spcAft>
              <a:buClr>
                <a:schemeClr val="dk1"/>
              </a:buClr>
              <a:buSzPts val="2700"/>
              <a:buFont typeface="Calibri"/>
              <a:buChar char="●"/>
            </a:pPr>
            <a:r>
              <a:rPr lang="en-US" sz="2700">
                <a:latin typeface="Calibri"/>
                <a:ea typeface="Calibri"/>
                <a:cs typeface="Calibri"/>
                <a:sym typeface="Calibri"/>
              </a:rPr>
              <a:t>Scoring guide for CNA with sample ISAP responses</a:t>
            </a:r>
            <a:endParaRPr sz="2700">
              <a:latin typeface="Calibri"/>
              <a:ea typeface="Calibri"/>
              <a:cs typeface="Calibri"/>
              <a:sym typeface="Calibri"/>
            </a:endParaRPr>
          </a:p>
          <a:p>
            <a:pPr indent="-400050" lvl="0" marL="457200" rtl="0" algn="l">
              <a:lnSpc>
                <a:spcPct val="115000"/>
              </a:lnSpc>
              <a:spcBef>
                <a:spcPts val="0"/>
              </a:spcBef>
              <a:spcAft>
                <a:spcPts val="0"/>
              </a:spcAft>
              <a:buClr>
                <a:schemeClr val="dk1"/>
              </a:buClr>
              <a:buSzPts val="2700"/>
              <a:buFont typeface="Calibri"/>
              <a:buChar char="●"/>
            </a:pPr>
            <a:r>
              <a:rPr lang="en-US" sz="2700">
                <a:latin typeface="Calibri"/>
                <a:ea typeface="Calibri"/>
                <a:cs typeface="Calibri"/>
                <a:sym typeface="Calibri"/>
              </a:rPr>
              <a:t>Gap analysis and root cause analysis </a:t>
            </a:r>
            <a:endParaRPr sz="2700">
              <a:latin typeface="Calibri"/>
              <a:ea typeface="Calibri"/>
              <a:cs typeface="Calibri"/>
              <a:sym typeface="Calibri"/>
            </a:endParaRPr>
          </a:p>
        </p:txBody>
      </p:sp>
      <p:sp>
        <p:nvSpPr>
          <p:cNvPr id="376" name="Google Shape;376;g24aa61e8a4c_0_667"/>
          <p:cNvSpPr txBox="1"/>
          <p:nvPr>
            <p:ph idx="12" type="sldNum"/>
          </p:nvPr>
        </p:nvSpPr>
        <p:spPr>
          <a:xfrm>
            <a:off x="14449779" y="6470704"/>
            <a:ext cx="1298400" cy="274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
        <p:nvSpPr>
          <p:cNvPr id="377" name="Google Shape;377;g24aa61e8a4c_0_667"/>
          <p:cNvSpPr txBox="1"/>
          <p:nvPr>
            <p:ph type="title"/>
          </p:nvPr>
        </p:nvSpPr>
        <p:spPr>
          <a:xfrm>
            <a:off x="909398" y="542925"/>
            <a:ext cx="8319600" cy="1455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rgbClr val="C12730"/>
                </a:solidFill>
                <a:latin typeface="Candara"/>
                <a:ea typeface="Candara"/>
                <a:cs typeface="Candara"/>
                <a:sym typeface="Candara"/>
              </a:rPr>
              <a:t>Next Steps</a:t>
            </a:r>
            <a:endParaRPr b="1">
              <a:solidFill>
                <a:srgbClr val="C12730"/>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48cbef1495_1_10"/>
          <p:cNvSpPr txBox="1"/>
          <p:nvPr>
            <p:ph type="title"/>
          </p:nvPr>
        </p:nvSpPr>
        <p:spPr>
          <a:xfrm>
            <a:off x="951553" y="557216"/>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a:solidFill>
                  <a:srgbClr val="C12730"/>
                </a:solidFill>
                <a:latin typeface="Candara"/>
                <a:ea typeface="Candara"/>
                <a:cs typeface="Candara"/>
                <a:sym typeface="Candara"/>
              </a:rPr>
              <a:t>Norms</a:t>
            </a:r>
            <a:endParaRPr sz="4600">
              <a:solidFill>
                <a:srgbClr val="C12730"/>
              </a:solidFill>
              <a:latin typeface="Candara"/>
              <a:ea typeface="Candara"/>
              <a:cs typeface="Candara"/>
              <a:sym typeface="Candara"/>
            </a:endParaRPr>
          </a:p>
        </p:txBody>
      </p:sp>
      <p:sp>
        <p:nvSpPr>
          <p:cNvPr id="234" name="Google Shape;234;g248cbef1495_1_10"/>
          <p:cNvSpPr txBox="1"/>
          <p:nvPr>
            <p:ph idx="1" type="body"/>
          </p:nvPr>
        </p:nvSpPr>
        <p:spPr>
          <a:xfrm>
            <a:off x="1026203" y="1660850"/>
            <a:ext cx="9720000" cy="4023300"/>
          </a:xfrm>
          <a:prstGeom prst="rect">
            <a:avLst/>
          </a:prstGeom>
          <a:noFill/>
          <a:ln>
            <a:noFill/>
          </a:ln>
        </p:spPr>
        <p:txBody>
          <a:bodyPr anchorCtr="0" anchor="t" bIns="45700" lIns="45700" spcFirstLastPara="1" rIns="45700" wrap="square" tIns="45700">
            <a:normAutofit/>
          </a:bodyPr>
          <a:lstStyle/>
          <a:p>
            <a:pPr indent="-400050" lvl="0" marL="457200" rtl="0" algn="l">
              <a:lnSpc>
                <a:spcPct val="115000"/>
              </a:lnSpc>
              <a:spcBef>
                <a:spcPts val="1200"/>
              </a:spcBef>
              <a:spcAft>
                <a:spcPts val="0"/>
              </a:spcAft>
              <a:buClr>
                <a:srgbClr val="000000"/>
              </a:buClr>
              <a:buSzPts val="2700"/>
              <a:buFont typeface="Calibri"/>
              <a:buAutoNum type="arabicPeriod"/>
            </a:pPr>
            <a:r>
              <a:rPr lang="en-US" sz="2700">
                <a:solidFill>
                  <a:srgbClr val="000000"/>
                </a:solidFill>
                <a:latin typeface="Calibri"/>
                <a:ea typeface="Calibri"/>
                <a:cs typeface="Calibri"/>
                <a:sym typeface="Calibri"/>
              </a:rPr>
              <a:t>Maintain a positive environment.</a:t>
            </a:r>
            <a:endParaRPr sz="2700">
              <a:solidFill>
                <a:srgbClr val="000000"/>
              </a:solidFill>
              <a:latin typeface="Calibri"/>
              <a:ea typeface="Calibri"/>
              <a:cs typeface="Calibri"/>
              <a:sym typeface="Calibri"/>
            </a:endParaRPr>
          </a:p>
          <a:p>
            <a:pPr indent="-400050" lvl="0" marL="457200" rtl="0" algn="l">
              <a:lnSpc>
                <a:spcPct val="115000"/>
              </a:lnSpc>
              <a:spcBef>
                <a:spcPts val="0"/>
              </a:spcBef>
              <a:spcAft>
                <a:spcPts val="0"/>
              </a:spcAft>
              <a:buClr>
                <a:srgbClr val="000000"/>
              </a:buClr>
              <a:buSzPts val="2700"/>
              <a:buFont typeface="Calibri"/>
              <a:buAutoNum type="arabicPeriod"/>
            </a:pPr>
            <a:r>
              <a:rPr lang="en-US" sz="2700">
                <a:solidFill>
                  <a:srgbClr val="000000"/>
                </a:solidFill>
                <a:latin typeface="Calibri"/>
                <a:ea typeface="Calibri"/>
                <a:cs typeface="Calibri"/>
                <a:sym typeface="Calibri"/>
              </a:rPr>
              <a:t>Respect everyone’s time and input.</a:t>
            </a:r>
            <a:endParaRPr sz="2700">
              <a:solidFill>
                <a:srgbClr val="000000"/>
              </a:solidFill>
              <a:latin typeface="Calibri"/>
              <a:ea typeface="Calibri"/>
              <a:cs typeface="Calibri"/>
              <a:sym typeface="Calibri"/>
            </a:endParaRPr>
          </a:p>
          <a:p>
            <a:pPr indent="-400050" lvl="0" marL="457200" rtl="0" algn="l">
              <a:lnSpc>
                <a:spcPct val="115000"/>
              </a:lnSpc>
              <a:spcBef>
                <a:spcPts val="0"/>
              </a:spcBef>
              <a:spcAft>
                <a:spcPts val="0"/>
              </a:spcAft>
              <a:buClr>
                <a:srgbClr val="000000"/>
              </a:buClr>
              <a:buSzPts val="2700"/>
              <a:buFont typeface="Calibri"/>
              <a:buAutoNum type="arabicPeriod"/>
            </a:pPr>
            <a:r>
              <a:rPr lang="en-US" sz="2700">
                <a:solidFill>
                  <a:srgbClr val="000000"/>
                </a:solidFill>
                <a:latin typeface="Calibri"/>
                <a:ea typeface="Calibri"/>
                <a:cs typeface="Calibri"/>
                <a:sym typeface="Calibri"/>
              </a:rPr>
              <a:t>Allow everyone to be involved in conversations.</a:t>
            </a:r>
            <a:endParaRPr sz="2700">
              <a:solidFill>
                <a:srgbClr val="000000"/>
              </a:solidFill>
              <a:latin typeface="Calibri"/>
              <a:ea typeface="Calibri"/>
              <a:cs typeface="Calibri"/>
              <a:sym typeface="Calibri"/>
            </a:endParaRPr>
          </a:p>
          <a:p>
            <a:pPr indent="-400050" lvl="0" marL="457200" rtl="0" algn="l">
              <a:lnSpc>
                <a:spcPct val="115000"/>
              </a:lnSpc>
              <a:spcBef>
                <a:spcPts val="0"/>
              </a:spcBef>
              <a:spcAft>
                <a:spcPts val="0"/>
              </a:spcAft>
              <a:buClr>
                <a:srgbClr val="000000"/>
              </a:buClr>
              <a:buSzPts val="2700"/>
              <a:buFont typeface="Calibri"/>
              <a:buAutoNum type="arabicPeriod"/>
            </a:pPr>
            <a:r>
              <a:rPr lang="en-US" sz="2700">
                <a:solidFill>
                  <a:srgbClr val="000000"/>
                </a:solidFill>
                <a:latin typeface="Calibri"/>
                <a:ea typeface="Calibri"/>
                <a:cs typeface="Calibri"/>
                <a:sym typeface="Calibri"/>
              </a:rPr>
              <a:t>Stay on topic.</a:t>
            </a:r>
            <a:endParaRPr sz="27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a:p>
        </p:txBody>
      </p:sp>
      <p:sp>
        <p:nvSpPr>
          <p:cNvPr id="235" name="Google Shape;235;g248cbef1495_1_10"/>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g248cbef1495_1_21"/>
          <p:cNvPicPr preferRelativeResize="0"/>
          <p:nvPr/>
        </p:nvPicPr>
        <p:blipFill rotWithShape="1">
          <a:blip r:embed="rId3">
            <a:alphaModFix/>
          </a:blip>
          <a:srcRect b="0" l="0" r="0" t="0"/>
          <a:stretch/>
        </p:blipFill>
        <p:spPr>
          <a:xfrm>
            <a:off x="1305300" y="373675"/>
            <a:ext cx="8999700" cy="6018850"/>
          </a:xfrm>
          <a:prstGeom prst="rect">
            <a:avLst/>
          </a:prstGeom>
          <a:noFill/>
          <a:ln>
            <a:noFill/>
          </a:ln>
        </p:spPr>
      </p:pic>
      <p:sp>
        <p:nvSpPr>
          <p:cNvPr id="383" name="Google Shape;383;g248cbef1495_1_21"/>
          <p:cNvSpPr txBox="1"/>
          <p:nvPr/>
        </p:nvSpPr>
        <p:spPr>
          <a:xfrm>
            <a:off x="4400550" y="3249375"/>
            <a:ext cx="2809200" cy="14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Improvement</a:t>
            </a:r>
            <a:endParaRPr sz="32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i="0" lang="en-US" sz="3200" u="none" cap="none" strike="noStrike">
                <a:solidFill>
                  <a:srgbClr val="000000"/>
                </a:solidFill>
                <a:latin typeface="Calibri"/>
                <a:ea typeface="Calibri"/>
                <a:cs typeface="Calibri"/>
                <a:sym typeface="Calibri"/>
              </a:rPr>
              <a:t>Cycle</a:t>
            </a:r>
            <a:endParaRPr i="0" sz="3200" u="none" cap="none" strike="noStrike">
              <a:solidFill>
                <a:srgbClr val="000000"/>
              </a:solidFill>
              <a:latin typeface="Calibri"/>
              <a:ea typeface="Calibri"/>
              <a:cs typeface="Calibri"/>
              <a:sym typeface="Calibri"/>
            </a:endParaRPr>
          </a:p>
        </p:txBody>
      </p:sp>
      <p:sp>
        <p:nvSpPr>
          <p:cNvPr id="384" name="Google Shape;384;g248cbef1495_1_21"/>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48ecd96e8f_1_0"/>
          <p:cNvSpPr txBox="1"/>
          <p:nvPr>
            <p:ph idx="1" type="body"/>
          </p:nvPr>
        </p:nvSpPr>
        <p:spPr>
          <a:xfrm>
            <a:off x="822949" y="1778300"/>
            <a:ext cx="10713300" cy="40770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800"/>
              <a:buNone/>
            </a:pPr>
            <a:r>
              <a:rPr b="1" lang="en-US" sz="2900">
                <a:solidFill>
                  <a:srgbClr val="000000"/>
                </a:solidFill>
                <a:latin typeface="Calibri"/>
                <a:ea typeface="Calibri"/>
                <a:cs typeface="Calibri"/>
                <a:sym typeface="Calibri"/>
              </a:rPr>
              <a:t>What information will a district need to provide about the CNA?</a:t>
            </a:r>
            <a:endParaRPr b="1" sz="2900">
              <a:solidFill>
                <a:srgbClr val="000000"/>
              </a:solidFill>
              <a:latin typeface="Calibri"/>
              <a:ea typeface="Calibri"/>
              <a:cs typeface="Calibri"/>
              <a:sym typeface="Calibri"/>
            </a:endParaRPr>
          </a:p>
          <a:p>
            <a:pPr indent="0" lvl="0" marL="0" rtl="0" algn="l">
              <a:lnSpc>
                <a:spcPct val="90000"/>
              </a:lnSpc>
              <a:spcBef>
                <a:spcPts val="0"/>
              </a:spcBef>
              <a:spcAft>
                <a:spcPts val="0"/>
              </a:spcAft>
              <a:buSzPts val="1800"/>
              <a:buNone/>
            </a:pPr>
            <a:r>
              <a:rPr lang="en-US" sz="2900">
                <a:solidFill>
                  <a:srgbClr val="000000"/>
                </a:solidFill>
                <a:latin typeface="Calibri"/>
                <a:ea typeface="Calibri"/>
                <a:cs typeface="Calibri"/>
                <a:sym typeface="Calibri"/>
              </a:rPr>
              <a:t>Provide a list of the identified areas of need and the improvement priorities generated from your district’s comprehensive needs assessment.  </a:t>
            </a:r>
            <a:br>
              <a:rPr lang="en-US" sz="2900">
                <a:solidFill>
                  <a:srgbClr val="000000"/>
                </a:solidFill>
                <a:latin typeface="Calibri"/>
                <a:ea typeface="Calibri"/>
                <a:cs typeface="Calibri"/>
                <a:sym typeface="Calibri"/>
              </a:rPr>
            </a:br>
            <a:endParaRPr b="1" sz="2900">
              <a:solidFill>
                <a:srgbClr val="FF0000"/>
              </a:solidFill>
              <a:latin typeface="Calibri"/>
              <a:ea typeface="Calibri"/>
              <a:cs typeface="Calibri"/>
              <a:sym typeface="Calibri"/>
            </a:endParaRPr>
          </a:p>
          <a:p>
            <a:pPr indent="0" lvl="0" marL="0" rtl="0" algn="l">
              <a:lnSpc>
                <a:spcPct val="90000"/>
              </a:lnSpc>
              <a:spcBef>
                <a:spcPts val="0"/>
              </a:spcBef>
              <a:spcAft>
                <a:spcPts val="0"/>
              </a:spcAft>
              <a:buSzPts val="1800"/>
              <a:buNone/>
            </a:pPr>
            <a:r>
              <a:rPr lang="en-US" sz="2900">
                <a:solidFill>
                  <a:srgbClr val="000000"/>
                </a:solidFill>
                <a:latin typeface="Calibri"/>
                <a:ea typeface="Calibri"/>
                <a:cs typeface="Calibri"/>
                <a:sym typeface="Calibri"/>
              </a:rPr>
              <a:t>Detail the gaps between your current outcomes and your desired state. For each identified gap, detail the root causes.</a:t>
            </a:r>
            <a:endParaRPr sz="29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a:p>
        </p:txBody>
      </p:sp>
      <p:sp>
        <p:nvSpPr>
          <p:cNvPr id="391" name="Google Shape;391;g248ecd96e8f_1_0"/>
          <p:cNvSpPr txBox="1"/>
          <p:nvPr>
            <p:ph idx="12" type="sldNum"/>
          </p:nvPr>
        </p:nvSpPr>
        <p:spPr>
          <a:xfrm>
            <a:off x="14449779" y="6470704"/>
            <a:ext cx="1298400" cy="27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92" name="Google Shape;392;g248ecd96e8f_1_0"/>
          <p:cNvSpPr txBox="1"/>
          <p:nvPr>
            <p:ph type="title"/>
          </p:nvPr>
        </p:nvSpPr>
        <p:spPr>
          <a:xfrm>
            <a:off x="927024" y="547399"/>
            <a:ext cx="9433200" cy="13728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b="1" lang="en-US" sz="4600">
                <a:solidFill>
                  <a:srgbClr val="C12730"/>
                </a:solidFill>
                <a:latin typeface="Candara"/>
                <a:ea typeface="Candara"/>
                <a:cs typeface="Candara"/>
                <a:sym typeface="Candara"/>
              </a:rPr>
              <a:t>ISAP Questions about CNA</a:t>
            </a:r>
            <a:endParaRPr b="1" sz="4600">
              <a:solidFill>
                <a:srgbClr val="C12730"/>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48bfcaf1fd_0_1125"/>
          <p:cNvSpPr txBox="1"/>
          <p:nvPr>
            <p:ph type="title"/>
          </p:nvPr>
        </p:nvSpPr>
        <p:spPr>
          <a:xfrm>
            <a:off x="833726" y="148124"/>
            <a:ext cx="5447700" cy="13704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600">
                <a:solidFill>
                  <a:srgbClr val="C12730"/>
                </a:solidFill>
                <a:highlight>
                  <a:schemeClr val="lt1"/>
                </a:highlight>
                <a:latin typeface="Candara"/>
                <a:ea typeface="Candara"/>
                <a:cs typeface="Candara"/>
                <a:sym typeface="Candara"/>
              </a:rPr>
              <a:t>ISAP Components</a:t>
            </a:r>
            <a:r>
              <a:rPr lang="en-US">
                <a:solidFill>
                  <a:srgbClr val="C12730"/>
                </a:solidFill>
                <a:highlight>
                  <a:schemeClr val="lt1"/>
                </a:highlight>
              </a:rPr>
              <a:t> </a:t>
            </a:r>
            <a:endParaRPr>
              <a:solidFill>
                <a:srgbClr val="C12730"/>
              </a:solidFill>
              <a:highlight>
                <a:schemeClr val="lt1"/>
              </a:highlight>
            </a:endParaRPr>
          </a:p>
        </p:txBody>
      </p:sp>
      <p:sp>
        <p:nvSpPr>
          <p:cNvPr id="398" name="Google Shape;398;g248bfcaf1fd_0_1125"/>
          <p:cNvSpPr txBox="1"/>
          <p:nvPr>
            <p:ph idx="1" type="body"/>
          </p:nvPr>
        </p:nvSpPr>
        <p:spPr>
          <a:xfrm>
            <a:off x="833725" y="1240550"/>
            <a:ext cx="11017500" cy="4650300"/>
          </a:xfrm>
          <a:prstGeom prst="rect">
            <a:avLst/>
          </a:prstGeom>
          <a:noFill/>
          <a:ln>
            <a:noFill/>
          </a:ln>
        </p:spPr>
        <p:txBody>
          <a:bodyPr anchorCtr="0" anchor="t" bIns="45700" lIns="45700" spcFirstLastPara="1" rIns="45700" wrap="square" tIns="45700">
            <a:noAutofit/>
          </a:bodyPr>
          <a:lstStyle/>
          <a:p>
            <a:pPr indent="0" lvl="0" marL="0" rtl="0" algn="l">
              <a:lnSpc>
                <a:spcPct val="115000"/>
              </a:lnSpc>
              <a:spcBef>
                <a:spcPts val="0"/>
              </a:spcBef>
              <a:spcAft>
                <a:spcPts val="0"/>
              </a:spcAft>
              <a:buSzPts val="1800"/>
              <a:buNone/>
            </a:pPr>
            <a:r>
              <a:rPr b="1" lang="en-US" sz="1700">
                <a:solidFill>
                  <a:srgbClr val="000000"/>
                </a:solidFill>
                <a:latin typeface="Calibri"/>
                <a:ea typeface="Calibri"/>
                <a:cs typeface="Calibri"/>
                <a:sym typeface="Calibri"/>
              </a:rPr>
              <a:t>Year 1: </a:t>
            </a:r>
            <a:endParaRPr b="1" sz="17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latin typeface="Calibri"/>
                <a:ea typeface="Calibri"/>
                <a:cs typeface="Calibri"/>
                <a:sym typeface="Calibri"/>
              </a:rPr>
              <a:t>(a) a school district graduate profile as defined in ARM </a:t>
            </a:r>
            <a:r>
              <a:rPr lang="en-US" sz="1700" u="sng">
                <a:solidFill>
                  <a:srgbClr val="0000FF"/>
                </a:solidFill>
                <a:latin typeface="Calibri"/>
                <a:ea typeface="Calibri"/>
                <a:cs typeface="Calibri"/>
                <a:sym typeface="Calibri"/>
                <a:hlinkClick r:id="rId3">
                  <a:extLst>
                    <a:ext uri="{A12FA001-AC4F-418D-AE19-62706E023703}">
                      <ahyp:hlinkClr val="tx"/>
                    </a:ext>
                  </a:extLst>
                </a:hlinkClick>
              </a:rPr>
              <a:t>10.55.602</a:t>
            </a:r>
            <a:r>
              <a:rPr lang="en-US" sz="1700">
                <a:solidFill>
                  <a:srgbClr val="000000"/>
                </a:solidFill>
                <a:latin typeface="Calibri"/>
                <a:ea typeface="Calibri"/>
                <a:cs typeface="Calibri"/>
                <a:sym typeface="Calibri"/>
              </a:rPr>
              <a:t>; </a:t>
            </a:r>
            <a:r>
              <a:rPr b="1" i="1" lang="en-US" sz="1700">
                <a:solidFill>
                  <a:srgbClr val="000000"/>
                </a:solidFill>
                <a:latin typeface="Calibri"/>
                <a:ea typeface="Calibri"/>
                <a:cs typeface="Calibri"/>
                <a:sym typeface="Calibri"/>
              </a:rPr>
              <a:t>(Must show progress towards completing)</a:t>
            </a:r>
            <a:endParaRPr b="1" i="1" sz="17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b="1" i="1" sz="6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(b) the school district's educational goals pursuant to the requirements of ARM </a:t>
            </a:r>
            <a:r>
              <a:rPr lang="en-US" sz="1700" u="sng">
                <a:solidFill>
                  <a:srgbClr val="0000FF"/>
                </a:solidFill>
                <a:highlight>
                  <a:srgbClr val="FFFFFF"/>
                </a:highlight>
                <a:latin typeface="Calibri"/>
                <a:ea typeface="Calibri"/>
                <a:cs typeface="Calibri"/>
                <a:sym typeface="Calibri"/>
                <a:hlinkClick r:id="rId4">
                  <a:extLst>
                    <a:ext uri="{A12FA001-AC4F-418D-AE19-62706E023703}">
                      <ahyp:hlinkClr val="tx"/>
                    </a:ext>
                  </a:extLst>
                </a:hlinkClick>
              </a:rPr>
              <a:t>10.55.701</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0" rtl="0" algn="l">
              <a:lnSpc>
                <a:spcPct val="90000"/>
              </a:lnSpc>
              <a:spcBef>
                <a:spcPts val="1200"/>
              </a:spcBef>
              <a:spcAft>
                <a:spcPts val="0"/>
              </a:spcAft>
              <a:buSzPts val="1800"/>
              <a:buNone/>
            </a:pPr>
            <a:r>
              <a:rPr b="1" lang="en-US" sz="1700">
                <a:latin typeface="Calibri"/>
                <a:ea typeface="Calibri"/>
                <a:cs typeface="Calibri"/>
                <a:sym typeface="Calibri"/>
              </a:rPr>
              <a:t>Assurances Only for Year 1:</a:t>
            </a:r>
            <a:endParaRPr b="1" sz="1700">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(c) a description of planned progress toward implementing all content and program area standards, in accordance with the schedule in ARM </a:t>
            </a:r>
            <a:r>
              <a:rPr lang="en-US" sz="1700" u="sng">
                <a:solidFill>
                  <a:srgbClr val="0000FF"/>
                </a:solidFill>
                <a:highlight>
                  <a:srgbClr val="FFFFFF"/>
                </a:highlight>
                <a:latin typeface="Calibri"/>
                <a:ea typeface="Calibri"/>
                <a:cs typeface="Calibri"/>
                <a:sym typeface="Calibri"/>
                <a:hlinkClick r:id="rId5">
                  <a:extLst>
                    <a:ext uri="{A12FA001-AC4F-418D-AE19-62706E023703}">
                      <ahyp:hlinkClr val="tx"/>
                    </a:ext>
                  </a:extLst>
                </a:hlinkClick>
              </a:rPr>
              <a:t>10.55.603</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(d) a description of strategies for assessing student progress toward meeting all content standards, pursuant to the requirements of ARM </a:t>
            </a:r>
            <a:r>
              <a:rPr lang="en-US" sz="1700" u="sng">
                <a:solidFill>
                  <a:srgbClr val="0000FF"/>
                </a:solidFill>
                <a:highlight>
                  <a:srgbClr val="FFFFFF"/>
                </a:highlight>
                <a:latin typeface="Calibri"/>
                <a:ea typeface="Calibri"/>
                <a:cs typeface="Calibri"/>
                <a:sym typeface="Calibri"/>
                <a:hlinkClick r:id="rId6">
                  <a:extLst>
                    <a:ext uri="{A12FA001-AC4F-418D-AE19-62706E023703}">
                      <ahyp:hlinkClr val="tx"/>
                    </a:ext>
                  </a:extLst>
                </a:hlinkClick>
              </a:rPr>
              <a:t>10.55.603</a:t>
            </a:r>
            <a:r>
              <a:rPr lang="en-US" sz="1700">
                <a:solidFill>
                  <a:srgbClr val="000000"/>
                </a:solidFill>
                <a:highlight>
                  <a:srgbClr val="FFFFFF"/>
                </a:highlight>
                <a:latin typeface="Calibri"/>
                <a:ea typeface="Calibri"/>
                <a:cs typeface="Calibri"/>
                <a:sym typeface="Calibri"/>
              </a:rPr>
              <a:t> and </a:t>
            </a:r>
            <a:r>
              <a:rPr lang="en-US" sz="1700" u="sng">
                <a:solidFill>
                  <a:srgbClr val="0000FF"/>
                </a:solidFill>
                <a:highlight>
                  <a:srgbClr val="FFFFFF"/>
                </a:highlight>
                <a:latin typeface="Calibri"/>
                <a:ea typeface="Calibri"/>
                <a:cs typeface="Calibri"/>
                <a:sym typeface="Calibri"/>
                <a:hlinkClick r:id="rId7">
                  <a:extLst>
                    <a:ext uri="{A12FA001-AC4F-418D-AE19-62706E023703}">
                      <ahyp:hlinkClr val="tx"/>
                    </a:ext>
                  </a:extLst>
                </a:hlinkClick>
              </a:rPr>
              <a:t>10.56.101</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(e) a professional development component, in accordance with ARM </a:t>
            </a:r>
            <a:r>
              <a:rPr lang="en-US" sz="1700" u="sng">
                <a:solidFill>
                  <a:srgbClr val="0000FF"/>
                </a:solidFill>
                <a:highlight>
                  <a:srgbClr val="FFFFFF"/>
                </a:highlight>
                <a:latin typeface="Calibri"/>
                <a:ea typeface="Calibri"/>
                <a:cs typeface="Calibri"/>
                <a:sym typeface="Calibri"/>
                <a:hlinkClick r:id="rId8">
                  <a:extLst>
                    <a:ext uri="{A12FA001-AC4F-418D-AE19-62706E023703}">
                      <ahyp:hlinkClr val="tx"/>
                    </a:ext>
                  </a:extLst>
                </a:hlinkClick>
              </a:rPr>
              <a:t>10.55.714</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(f) a description of how the district will meet programmatic requirements of state and federal grants; and</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(g) a description of strategies for addressing the needs of gifted and talented students in accordance with ARM </a:t>
            </a:r>
            <a:r>
              <a:rPr lang="en-US" sz="1700" u="sng">
                <a:solidFill>
                  <a:srgbClr val="0000FF"/>
                </a:solidFill>
                <a:highlight>
                  <a:srgbClr val="FFFFFF"/>
                </a:highlight>
                <a:latin typeface="Calibri"/>
                <a:ea typeface="Calibri"/>
                <a:cs typeface="Calibri"/>
                <a:sym typeface="Calibri"/>
                <a:hlinkClick r:id="rId9">
                  <a:extLst>
                    <a:ext uri="{A12FA001-AC4F-418D-AE19-62706E023703}">
                      <ahyp:hlinkClr val="tx"/>
                    </a:ext>
                  </a:extLst>
                </a:hlinkClick>
              </a:rPr>
              <a:t>10.55.804</a:t>
            </a:r>
            <a:r>
              <a:rPr lang="en-US" sz="1700">
                <a:solidFill>
                  <a:srgbClr val="000000"/>
                </a:solidFill>
                <a:highlight>
                  <a:srgbClr val="FFFFFF"/>
                </a:highlight>
                <a:latin typeface="Calibri"/>
                <a:ea typeface="Calibri"/>
                <a:cs typeface="Calibri"/>
                <a:sym typeface="Calibri"/>
              </a:rPr>
              <a:t>, children with disabilities in accordance with ARM </a:t>
            </a:r>
            <a:r>
              <a:rPr lang="en-US" sz="1700" u="sng">
                <a:solidFill>
                  <a:srgbClr val="0000FF"/>
                </a:solidFill>
                <a:highlight>
                  <a:srgbClr val="FFFFFF"/>
                </a:highlight>
                <a:latin typeface="Calibri"/>
                <a:ea typeface="Calibri"/>
                <a:cs typeface="Calibri"/>
                <a:sym typeface="Calibri"/>
                <a:hlinkClick r:id="rId10">
                  <a:extLst>
                    <a:ext uri="{A12FA001-AC4F-418D-AE19-62706E023703}">
                      <ahyp:hlinkClr val="tx"/>
                    </a:ext>
                  </a:extLst>
                </a:hlinkClick>
              </a:rPr>
              <a:t>10.55.805</a:t>
            </a:r>
            <a:r>
              <a:rPr lang="en-US" sz="1700">
                <a:solidFill>
                  <a:srgbClr val="000000"/>
                </a:solidFill>
                <a:highlight>
                  <a:srgbClr val="FFFFFF"/>
                </a:highlight>
                <a:latin typeface="Calibri"/>
                <a:ea typeface="Calibri"/>
                <a:cs typeface="Calibri"/>
                <a:sym typeface="Calibri"/>
              </a:rPr>
              <a:t>, English learner students in accordance with ARM </a:t>
            </a:r>
            <a:r>
              <a:rPr lang="en-US" sz="1700" u="sng">
                <a:solidFill>
                  <a:srgbClr val="0000FF"/>
                </a:solidFill>
                <a:highlight>
                  <a:srgbClr val="FFFFFF"/>
                </a:highlight>
                <a:latin typeface="Calibri"/>
                <a:ea typeface="Calibri"/>
                <a:cs typeface="Calibri"/>
                <a:sym typeface="Calibri"/>
                <a:hlinkClick r:id="rId11">
                  <a:extLst>
                    <a:ext uri="{A12FA001-AC4F-418D-AE19-62706E023703}">
                      <ahyp:hlinkClr val="tx"/>
                    </a:ext>
                  </a:extLst>
                </a:hlinkClick>
              </a:rPr>
              <a:t>10.55.806</a:t>
            </a:r>
            <a:r>
              <a:rPr lang="en-US" sz="1700">
                <a:solidFill>
                  <a:srgbClr val="000000"/>
                </a:solidFill>
                <a:highlight>
                  <a:srgbClr val="FFFFFF"/>
                </a:highlight>
                <a:latin typeface="Calibri"/>
                <a:ea typeface="Calibri"/>
                <a:cs typeface="Calibri"/>
                <a:sym typeface="Calibri"/>
              </a:rPr>
              <a:t>, and at-risk students as defined in </a:t>
            </a:r>
            <a:r>
              <a:rPr lang="en-US" sz="1700" u="sng">
                <a:solidFill>
                  <a:srgbClr val="0000FF"/>
                </a:solidFill>
                <a:highlight>
                  <a:srgbClr val="FFFFFF"/>
                </a:highlight>
                <a:latin typeface="Calibri"/>
                <a:ea typeface="Calibri"/>
                <a:cs typeface="Calibri"/>
                <a:sym typeface="Calibri"/>
                <a:hlinkClick r:id="rId12">
                  <a:extLst>
                    <a:ext uri="{A12FA001-AC4F-418D-AE19-62706E023703}">
                      <ahyp:hlinkClr val="tx"/>
                    </a:ext>
                  </a:extLst>
                </a:hlinkClick>
              </a:rPr>
              <a:t>20-1-101</a:t>
            </a:r>
            <a:r>
              <a:rPr lang="en-US" sz="1700">
                <a:solidFill>
                  <a:srgbClr val="000000"/>
                </a:solidFill>
                <a:highlight>
                  <a:srgbClr val="FFFFFF"/>
                </a:highlight>
                <a:latin typeface="Calibri"/>
                <a:ea typeface="Calibri"/>
                <a:cs typeface="Calibri"/>
                <a:sym typeface="Calibri"/>
              </a:rPr>
              <a:t>, MCA.</a:t>
            </a:r>
            <a:endParaRPr/>
          </a:p>
        </p:txBody>
      </p:sp>
      <p:sp>
        <p:nvSpPr>
          <p:cNvPr id="399" name="Google Shape;399;g248bfcaf1fd_0_1125"/>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48bfcaf1fd_0_1132"/>
          <p:cNvSpPr txBox="1"/>
          <p:nvPr>
            <p:ph type="title"/>
          </p:nvPr>
        </p:nvSpPr>
        <p:spPr>
          <a:xfrm>
            <a:off x="833726" y="148124"/>
            <a:ext cx="5447700" cy="13704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600">
                <a:solidFill>
                  <a:srgbClr val="C12730"/>
                </a:solidFill>
                <a:latin typeface="Candara"/>
                <a:ea typeface="Candara"/>
                <a:cs typeface="Candara"/>
                <a:sym typeface="Candara"/>
              </a:rPr>
              <a:t>ISAP Components</a:t>
            </a:r>
            <a:r>
              <a:rPr lang="en-US"/>
              <a:t> </a:t>
            </a:r>
            <a:endParaRPr/>
          </a:p>
        </p:txBody>
      </p:sp>
      <p:sp>
        <p:nvSpPr>
          <p:cNvPr id="405" name="Google Shape;405;g248bfcaf1fd_0_1132"/>
          <p:cNvSpPr txBox="1"/>
          <p:nvPr>
            <p:ph idx="1" type="body"/>
          </p:nvPr>
        </p:nvSpPr>
        <p:spPr>
          <a:xfrm>
            <a:off x="918550" y="1244350"/>
            <a:ext cx="11080800" cy="4207200"/>
          </a:xfrm>
          <a:prstGeom prst="rect">
            <a:avLst/>
          </a:prstGeom>
          <a:noFill/>
          <a:ln>
            <a:noFill/>
          </a:ln>
        </p:spPr>
        <p:txBody>
          <a:bodyPr anchorCtr="0" anchor="t" bIns="45700" lIns="45700" spcFirstLastPara="1" rIns="45700" wrap="square" tIns="45700">
            <a:noAutofit/>
          </a:bodyPr>
          <a:lstStyle/>
          <a:p>
            <a:pPr indent="0" lvl="0" marL="0" rtl="0" algn="l">
              <a:lnSpc>
                <a:spcPct val="115000"/>
              </a:lnSpc>
              <a:spcBef>
                <a:spcPts val="0"/>
              </a:spcBef>
              <a:spcAft>
                <a:spcPts val="0"/>
              </a:spcAft>
              <a:buSzPts val="1800"/>
              <a:buNone/>
            </a:pPr>
            <a:r>
              <a:rPr b="1" lang="en-US" sz="1700" u="sng">
                <a:solidFill>
                  <a:schemeClr val="hlink"/>
                </a:solidFill>
                <a:latin typeface="Calibri"/>
                <a:ea typeface="Calibri"/>
                <a:cs typeface="Calibri"/>
                <a:sym typeface="Calibri"/>
                <a:hlinkClick r:id="rId3"/>
              </a:rPr>
              <a:t>ARM 10.55.601(4) </a:t>
            </a:r>
            <a:endParaRPr b="1" sz="1700">
              <a:latin typeface="Calibri"/>
              <a:ea typeface="Calibri"/>
              <a:cs typeface="Calibri"/>
              <a:sym typeface="Calibri"/>
            </a:endParaRPr>
          </a:p>
          <a:p>
            <a:pPr indent="0" lvl="0" marL="0" rtl="0" algn="l">
              <a:lnSpc>
                <a:spcPct val="115000"/>
              </a:lnSpc>
              <a:spcBef>
                <a:spcPts val="0"/>
              </a:spcBef>
              <a:spcAft>
                <a:spcPts val="0"/>
              </a:spcAft>
              <a:buSzPts val="1800"/>
              <a:buNone/>
            </a:pPr>
            <a:r>
              <a:rPr b="1" lang="en-US" sz="1700">
                <a:solidFill>
                  <a:srgbClr val="000000"/>
                </a:solidFill>
                <a:latin typeface="Calibri"/>
                <a:ea typeface="Calibri"/>
                <a:cs typeface="Calibri"/>
                <a:sym typeface="Calibri"/>
              </a:rPr>
              <a:t>Year 2:</a:t>
            </a:r>
            <a:endParaRPr b="1" sz="17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latin typeface="Calibri"/>
                <a:ea typeface="Calibri"/>
                <a:cs typeface="Calibri"/>
                <a:sym typeface="Calibri"/>
              </a:rPr>
              <a:t>(a) a school district graduate profile as defined in ARM </a:t>
            </a:r>
            <a:r>
              <a:rPr lang="en-US" sz="1700" u="sng">
                <a:solidFill>
                  <a:srgbClr val="0000FF"/>
                </a:solidFill>
                <a:latin typeface="Calibri"/>
                <a:ea typeface="Calibri"/>
                <a:cs typeface="Calibri"/>
                <a:sym typeface="Calibri"/>
                <a:hlinkClick r:id="rId4">
                  <a:extLst>
                    <a:ext uri="{A12FA001-AC4F-418D-AE19-62706E023703}">
                      <ahyp:hlinkClr val="tx"/>
                    </a:ext>
                  </a:extLst>
                </a:hlinkClick>
              </a:rPr>
              <a:t>10.55.602</a:t>
            </a:r>
            <a:r>
              <a:rPr lang="en-US" sz="1700">
                <a:solidFill>
                  <a:srgbClr val="000000"/>
                </a:solidFill>
                <a:latin typeface="Calibri"/>
                <a:ea typeface="Calibri"/>
                <a:cs typeface="Calibri"/>
                <a:sym typeface="Calibri"/>
              </a:rPr>
              <a:t>; </a:t>
            </a:r>
            <a:r>
              <a:rPr b="1" i="1" lang="en-US" sz="1700">
                <a:solidFill>
                  <a:srgbClr val="000000"/>
                </a:solidFill>
                <a:latin typeface="Calibri"/>
                <a:ea typeface="Calibri"/>
                <a:cs typeface="Calibri"/>
                <a:sym typeface="Calibri"/>
              </a:rPr>
              <a:t>(Must be complete)</a:t>
            </a:r>
            <a:endParaRPr b="1" i="1" sz="17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b="1" i="1" sz="600">
              <a:solidFill>
                <a:srgbClr val="000000"/>
              </a:solidFill>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(b) the school district's educational goals pursuant to the requirements of ARM </a:t>
            </a:r>
            <a:r>
              <a:rPr lang="en-US" sz="1700" u="sng">
                <a:solidFill>
                  <a:srgbClr val="0000FF"/>
                </a:solidFill>
                <a:highlight>
                  <a:srgbClr val="FFFFFF"/>
                </a:highlight>
                <a:latin typeface="Calibri"/>
                <a:ea typeface="Calibri"/>
                <a:cs typeface="Calibri"/>
                <a:sym typeface="Calibri"/>
                <a:hlinkClick r:id="rId5">
                  <a:extLst>
                    <a:ext uri="{A12FA001-AC4F-418D-AE19-62706E023703}">
                      <ahyp:hlinkClr val="tx"/>
                    </a:ext>
                  </a:extLst>
                </a:hlinkClick>
              </a:rPr>
              <a:t>10.55.701</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(c) a description of planned progress toward implementing all content and program area standards, in accordance with the schedule in ARM </a:t>
            </a:r>
            <a:r>
              <a:rPr lang="en-US" sz="1700" u="sng">
                <a:solidFill>
                  <a:srgbClr val="0000FF"/>
                </a:solidFill>
                <a:highlight>
                  <a:srgbClr val="FFFFFF"/>
                </a:highlight>
                <a:latin typeface="Calibri"/>
                <a:ea typeface="Calibri"/>
                <a:cs typeface="Calibri"/>
                <a:sym typeface="Calibri"/>
                <a:hlinkClick r:id="rId6">
                  <a:extLst>
                    <a:ext uri="{A12FA001-AC4F-418D-AE19-62706E023703}">
                      <ahyp:hlinkClr val="tx"/>
                    </a:ext>
                  </a:extLst>
                </a:hlinkClick>
              </a:rPr>
              <a:t>10.55.603</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(d) a description of strategies for assessing student progress toward meeting all content standards, pursuant to the requirements of ARM </a:t>
            </a:r>
            <a:r>
              <a:rPr lang="en-US" sz="1700" u="sng">
                <a:solidFill>
                  <a:srgbClr val="0000FF"/>
                </a:solidFill>
                <a:highlight>
                  <a:srgbClr val="FFFFFF"/>
                </a:highlight>
                <a:latin typeface="Calibri"/>
                <a:ea typeface="Calibri"/>
                <a:cs typeface="Calibri"/>
                <a:sym typeface="Calibri"/>
                <a:hlinkClick r:id="rId7">
                  <a:extLst>
                    <a:ext uri="{A12FA001-AC4F-418D-AE19-62706E023703}">
                      <ahyp:hlinkClr val="tx"/>
                    </a:ext>
                  </a:extLst>
                </a:hlinkClick>
              </a:rPr>
              <a:t>10.55.603</a:t>
            </a:r>
            <a:r>
              <a:rPr lang="en-US" sz="1700">
                <a:solidFill>
                  <a:srgbClr val="000000"/>
                </a:solidFill>
                <a:highlight>
                  <a:srgbClr val="FFFFFF"/>
                </a:highlight>
                <a:latin typeface="Calibri"/>
                <a:ea typeface="Calibri"/>
                <a:cs typeface="Calibri"/>
                <a:sym typeface="Calibri"/>
              </a:rPr>
              <a:t> and </a:t>
            </a:r>
            <a:r>
              <a:rPr lang="en-US" sz="1700" u="sng">
                <a:solidFill>
                  <a:srgbClr val="0000FF"/>
                </a:solidFill>
                <a:highlight>
                  <a:srgbClr val="FFFFFF"/>
                </a:highlight>
                <a:latin typeface="Calibri"/>
                <a:ea typeface="Calibri"/>
                <a:cs typeface="Calibri"/>
                <a:sym typeface="Calibri"/>
                <a:hlinkClick r:id="rId8">
                  <a:extLst>
                    <a:ext uri="{A12FA001-AC4F-418D-AE19-62706E023703}">
                      <ahyp:hlinkClr val="tx"/>
                    </a:ext>
                  </a:extLst>
                </a:hlinkClick>
              </a:rPr>
              <a:t>10.56.101</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(e) a professional development component, in accordance with ARM </a:t>
            </a:r>
            <a:r>
              <a:rPr lang="en-US" sz="1700" u="sng">
                <a:solidFill>
                  <a:srgbClr val="0000FF"/>
                </a:solidFill>
                <a:highlight>
                  <a:srgbClr val="FFFFFF"/>
                </a:highlight>
                <a:latin typeface="Calibri"/>
                <a:ea typeface="Calibri"/>
                <a:cs typeface="Calibri"/>
                <a:sym typeface="Calibri"/>
                <a:hlinkClick r:id="rId9">
                  <a:extLst>
                    <a:ext uri="{A12FA001-AC4F-418D-AE19-62706E023703}">
                      <ahyp:hlinkClr val="tx"/>
                    </a:ext>
                  </a:extLst>
                </a:hlinkClick>
              </a:rPr>
              <a:t>10.55.714</a:t>
            </a:r>
            <a:r>
              <a:rPr lang="en-US" sz="1700">
                <a:solidFill>
                  <a:srgbClr val="000000"/>
                </a:solidFill>
                <a:highlight>
                  <a:srgbClr val="FFFFFF"/>
                </a:highlight>
                <a:latin typeface="Calibri"/>
                <a:ea typeface="Calibri"/>
                <a:cs typeface="Calibri"/>
                <a:sym typeface="Calibri"/>
              </a:rPr>
              <a:t>;</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(f) a description of how the district will meet programmatic requirements of state and federal grants; and</a:t>
            </a:r>
            <a:endParaRPr sz="17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t/>
            </a:r>
            <a:endParaRPr sz="600">
              <a:solidFill>
                <a:srgbClr val="000000"/>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SzPts val="1800"/>
              <a:buNone/>
            </a:pPr>
            <a:r>
              <a:rPr lang="en-US" sz="1700">
                <a:solidFill>
                  <a:srgbClr val="000000"/>
                </a:solidFill>
                <a:highlight>
                  <a:srgbClr val="FFFFFF"/>
                </a:highlight>
                <a:latin typeface="Calibri"/>
                <a:ea typeface="Calibri"/>
                <a:cs typeface="Calibri"/>
                <a:sym typeface="Calibri"/>
              </a:rPr>
              <a:t>(g) a description of strategies for addressing the needs of gifted and talented students in accordance with ARM </a:t>
            </a:r>
            <a:r>
              <a:rPr lang="en-US" sz="1700" u="sng">
                <a:solidFill>
                  <a:srgbClr val="0000FF"/>
                </a:solidFill>
                <a:highlight>
                  <a:srgbClr val="FFFFFF"/>
                </a:highlight>
                <a:latin typeface="Calibri"/>
                <a:ea typeface="Calibri"/>
                <a:cs typeface="Calibri"/>
                <a:sym typeface="Calibri"/>
                <a:hlinkClick r:id="rId10">
                  <a:extLst>
                    <a:ext uri="{A12FA001-AC4F-418D-AE19-62706E023703}">
                      <ahyp:hlinkClr val="tx"/>
                    </a:ext>
                  </a:extLst>
                </a:hlinkClick>
              </a:rPr>
              <a:t>10.55.804</a:t>
            </a:r>
            <a:r>
              <a:rPr lang="en-US" sz="1700">
                <a:solidFill>
                  <a:srgbClr val="000000"/>
                </a:solidFill>
                <a:highlight>
                  <a:srgbClr val="FFFFFF"/>
                </a:highlight>
                <a:latin typeface="Calibri"/>
                <a:ea typeface="Calibri"/>
                <a:cs typeface="Calibri"/>
                <a:sym typeface="Calibri"/>
              </a:rPr>
              <a:t>, children with disabilities in accordance with ARM </a:t>
            </a:r>
            <a:r>
              <a:rPr lang="en-US" sz="1700" u="sng">
                <a:solidFill>
                  <a:srgbClr val="0000FF"/>
                </a:solidFill>
                <a:highlight>
                  <a:srgbClr val="FFFFFF"/>
                </a:highlight>
                <a:latin typeface="Calibri"/>
                <a:ea typeface="Calibri"/>
                <a:cs typeface="Calibri"/>
                <a:sym typeface="Calibri"/>
                <a:hlinkClick r:id="rId11">
                  <a:extLst>
                    <a:ext uri="{A12FA001-AC4F-418D-AE19-62706E023703}">
                      <ahyp:hlinkClr val="tx"/>
                    </a:ext>
                  </a:extLst>
                </a:hlinkClick>
              </a:rPr>
              <a:t>10.55.805</a:t>
            </a:r>
            <a:r>
              <a:rPr lang="en-US" sz="1700">
                <a:solidFill>
                  <a:srgbClr val="000000"/>
                </a:solidFill>
                <a:highlight>
                  <a:srgbClr val="FFFFFF"/>
                </a:highlight>
                <a:latin typeface="Calibri"/>
                <a:ea typeface="Calibri"/>
                <a:cs typeface="Calibri"/>
                <a:sym typeface="Calibri"/>
              </a:rPr>
              <a:t>, English learner students in accordance with ARM </a:t>
            </a:r>
            <a:r>
              <a:rPr lang="en-US" sz="1700" u="sng">
                <a:solidFill>
                  <a:srgbClr val="0000FF"/>
                </a:solidFill>
                <a:highlight>
                  <a:srgbClr val="FFFFFF"/>
                </a:highlight>
                <a:latin typeface="Calibri"/>
                <a:ea typeface="Calibri"/>
                <a:cs typeface="Calibri"/>
                <a:sym typeface="Calibri"/>
                <a:hlinkClick r:id="rId12">
                  <a:extLst>
                    <a:ext uri="{A12FA001-AC4F-418D-AE19-62706E023703}">
                      <ahyp:hlinkClr val="tx"/>
                    </a:ext>
                  </a:extLst>
                </a:hlinkClick>
              </a:rPr>
              <a:t>10.55.806</a:t>
            </a:r>
            <a:r>
              <a:rPr lang="en-US" sz="1700">
                <a:solidFill>
                  <a:srgbClr val="000000"/>
                </a:solidFill>
                <a:highlight>
                  <a:srgbClr val="FFFFFF"/>
                </a:highlight>
                <a:latin typeface="Calibri"/>
                <a:ea typeface="Calibri"/>
                <a:cs typeface="Calibri"/>
                <a:sym typeface="Calibri"/>
              </a:rPr>
              <a:t>, and at-risk students as defined in </a:t>
            </a:r>
            <a:r>
              <a:rPr lang="en-US" sz="1700" u="sng">
                <a:solidFill>
                  <a:srgbClr val="0000FF"/>
                </a:solidFill>
                <a:highlight>
                  <a:srgbClr val="FFFFFF"/>
                </a:highlight>
                <a:latin typeface="Calibri"/>
                <a:ea typeface="Calibri"/>
                <a:cs typeface="Calibri"/>
                <a:sym typeface="Calibri"/>
                <a:hlinkClick r:id="rId13">
                  <a:extLst>
                    <a:ext uri="{A12FA001-AC4F-418D-AE19-62706E023703}">
                      <ahyp:hlinkClr val="tx"/>
                    </a:ext>
                  </a:extLst>
                </a:hlinkClick>
              </a:rPr>
              <a:t>20-1-101</a:t>
            </a:r>
            <a:r>
              <a:rPr lang="en-US" sz="1700">
                <a:solidFill>
                  <a:srgbClr val="000000"/>
                </a:solidFill>
                <a:highlight>
                  <a:srgbClr val="FFFFFF"/>
                </a:highlight>
                <a:latin typeface="Calibri"/>
                <a:ea typeface="Calibri"/>
                <a:cs typeface="Calibri"/>
                <a:sym typeface="Calibri"/>
              </a:rPr>
              <a:t>, MCA.</a:t>
            </a:r>
            <a:endParaRPr sz="1700">
              <a:solidFill>
                <a:srgbClr val="000000"/>
              </a:solidFill>
              <a:highlight>
                <a:srgbClr val="FFFFFF"/>
              </a:highlight>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sz="1500">
              <a:latin typeface="Calibri"/>
              <a:ea typeface="Calibri"/>
              <a:cs typeface="Calibri"/>
              <a:sym typeface="Calibri"/>
            </a:endParaRPr>
          </a:p>
        </p:txBody>
      </p:sp>
      <p:sp>
        <p:nvSpPr>
          <p:cNvPr id="406" name="Google Shape;406;g248bfcaf1fd_0_1132"/>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48bfcaf1fd_0_1115"/>
          <p:cNvSpPr txBox="1"/>
          <p:nvPr>
            <p:ph type="title"/>
          </p:nvPr>
        </p:nvSpPr>
        <p:spPr>
          <a:xfrm>
            <a:off x="921028" y="229616"/>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600">
                <a:solidFill>
                  <a:srgbClr val="C12730"/>
                </a:solidFill>
                <a:latin typeface="Candara"/>
                <a:ea typeface="Candara"/>
                <a:cs typeface="Candara"/>
                <a:sym typeface="Candara"/>
              </a:rPr>
              <a:t>ISAP Template</a:t>
            </a:r>
            <a:r>
              <a:rPr lang="en-US"/>
              <a:t> 	</a:t>
            </a:r>
            <a:endParaRPr/>
          </a:p>
        </p:txBody>
      </p:sp>
      <p:sp>
        <p:nvSpPr>
          <p:cNvPr id="412" name="Google Shape;412;g248bfcaf1fd_0_1115"/>
          <p:cNvSpPr txBox="1"/>
          <p:nvPr>
            <p:ph idx="1" type="body"/>
          </p:nvPr>
        </p:nvSpPr>
        <p:spPr>
          <a:xfrm>
            <a:off x="1044453" y="1569750"/>
            <a:ext cx="9720000" cy="4023300"/>
          </a:xfrm>
          <a:prstGeom prst="rect">
            <a:avLst/>
          </a:prstGeom>
          <a:noFill/>
          <a:ln>
            <a:noFill/>
          </a:ln>
        </p:spPr>
        <p:txBody>
          <a:bodyPr anchorCtr="0" anchor="t" bIns="45700" lIns="45700" spcFirstLastPara="1" rIns="45700" wrap="square" tIns="45700">
            <a:normAutofit/>
          </a:bodyPr>
          <a:lstStyle/>
          <a:p>
            <a:pPr indent="-336550" lvl="0" marL="457200" rtl="0" algn="l">
              <a:lnSpc>
                <a:spcPct val="90000"/>
              </a:lnSpc>
              <a:spcBef>
                <a:spcPts val="1200"/>
              </a:spcBef>
              <a:spcAft>
                <a:spcPts val="0"/>
              </a:spcAft>
              <a:buClr>
                <a:schemeClr val="dk1"/>
              </a:buClr>
              <a:buSzPts val="1700"/>
              <a:buFont typeface="Calibri"/>
              <a:buChar char="●"/>
            </a:pPr>
            <a:r>
              <a:rPr lang="en-US" sz="2100">
                <a:latin typeface="Calibri"/>
                <a:ea typeface="Calibri"/>
                <a:cs typeface="Calibri"/>
                <a:sym typeface="Calibri"/>
              </a:rPr>
              <a:t>This is going to be used to create the template within the accreditation platform. </a:t>
            </a:r>
            <a:endParaRPr sz="2100">
              <a:latin typeface="Calibri"/>
              <a:ea typeface="Calibri"/>
              <a:cs typeface="Calibri"/>
              <a:sym typeface="Calibri"/>
            </a:endParaRPr>
          </a:p>
          <a:p>
            <a:pPr indent="0" lvl="0" marL="457200" rtl="0" algn="l">
              <a:lnSpc>
                <a:spcPct val="90000"/>
              </a:lnSpc>
              <a:spcBef>
                <a:spcPts val="1200"/>
              </a:spcBef>
              <a:spcAft>
                <a:spcPts val="0"/>
              </a:spcAft>
              <a:buSzPts val="1800"/>
              <a:buNone/>
            </a:pPr>
            <a:r>
              <a:t/>
            </a:r>
            <a:endParaRPr sz="2100">
              <a:latin typeface="Calibri"/>
              <a:ea typeface="Calibri"/>
              <a:cs typeface="Calibri"/>
              <a:sym typeface="Calibri"/>
            </a:endParaRPr>
          </a:p>
          <a:p>
            <a:pPr indent="-336550" lvl="0" marL="457200" rtl="0" algn="l">
              <a:lnSpc>
                <a:spcPct val="90000"/>
              </a:lnSpc>
              <a:spcBef>
                <a:spcPts val="1200"/>
              </a:spcBef>
              <a:spcAft>
                <a:spcPts val="0"/>
              </a:spcAft>
              <a:buClr>
                <a:schemeClr val="dk1"/>
              </a:buClr>
              <a:buSzPts val="1700"/>
              <a:buFont typeface="Calibri"/>
              <a:buChar char="●"/>
            </a:pPr>
            <a:r>
              <a:rPr lang="en-US" sz="2100">
                <a:latin typeface="Calibri"/>
                <a:ea typeface="Calibri"/>
                <a:cs typeface="Calibri"/>
                <a:sym typeface="Calibri"/>
              </a:rPr>
              <a:t>You will submit your work through the Accreditation Platform, we will be assessing your accreditation status using the criteria reference guide.  </a:t>
            </a:r>
            <a:endParaRPr sz="2100">
              <a:latin typeface="Calibri"/>
              <a:ea typeface="Calibri"/>
              <a:cs typeface="Calibri"/>
              <a:sym typeface="Calibri"/>
            </a:endParaRPr>
          </a:p>
        </p:txBody>
      </p:sp>
      <p:sp>
        <p:nvSpPr>
          <p:cNvPr id="413" name="Google Shape;413;g248bfcaf1fd_0_1115"/>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48bfcaf1fd_0_1120"/>
          <p:cNvSpPr txBox="1"/>
          <p:nvPr>
            <p:ph type="title"/>
          </p:nvPr>
        </p:nvSpPr>
        <p:spPr>
          <a:xfrm>
            <a:off x="844403" y="-9"/>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600">
                <a:solidFill>
                  <a:srgbClr val="C12730"/>
                </a:solidFill>
                <a:latin typeface="Candara"/>
                <a:ea typeface="Candara"/>
                <a:cs typeface="Candara"/>
                <a:sym typeface="Candara"/>
              </a:rPr>
              <a:t>Criteria Reference Guide in Rule</a:t>
            </a:r>
            <a:r>
              <a:rPr lang="en-US"/>
              <a:t> </a:t>
            </a:r>
            <a:endParaRPr/>
          </a:p>
        </p:txBody>
      </p:sp>
      <p:sp>
        <p:nvSpPr>
          <p:cNvPr id="419" name="Google Shape;419;g248bfcaf1fd_0_1120"/>
          <p:cNvSpPr txBox="1"/>
          <p:nvPr>
            <p:ph idx="1" type="body"/>
          </p:nvPr>
        </p:nvSpPr>
        <p:spPr>
          <a:xfrm>
            <a:off x="844400" y="1125875"/>
            <a:ext cx="10784700" cy="5051700"/>
          </a:xfrm>
          <a:prstGeom prst="rect">
            <a:avLst/>
          </a:prstGeom>
          <a:noFill/>
          <a:ln>
            <a:noFill/>
          </a:ln>
        </p:spPr>
        <p:txBody>
          <a:bodyPr anchorCtr="0" anchor="t" bIns="45700" lIns="45700" spcFirstLastPara="1" rIns="45700" wrap="square" tIns="45700">
            <a:normAutofit fontScale="40000" lnSpcReduction="10000"/>
          </a:bodyPr>
          <a:lstStyle/>
          <a:p>
            <a:pPr indent="0" lvl="0" marL="0" rtl="0" algn="l">
              <a:lnSpc>
                <a:spcPct val="115000"/>
              </a:lnSpc>
              <a:spcBef>
                <a:spcPts val="0"/>
              </a:spcBef>
              <a:spcAft>
                <a:spcPts val="0"/>
              </a:spcAft>
              <a:buSzPct val="112500"/>
              <a:buNone/>
            </a:pPr>
            <a:r>
              <a:rPr b="1" lang="en-US" sz="4000" u="sng">
                <a:solidFill>
                  <a:schemeClr val="hlink"/>
                </a:solidFill>
                <a:latin typeface="Calibri"/>
                <a:ea typeface="Calibri"/>
                <a:cs typeface="Calibri"/>
                <a:sym typeface="Calibri"/>
                <a:hlinkClick r:id="rId3"/>
              </a:rPr>
              <a:t>10.55.606</a:t>
            </a:r>
            <a:r>
              <a:rPr lang="en-US" sz="4000" u="sng">
                <a:solidFill>
                  <a:schemeClr val="hlink"/>
                </a:solidFill>
                <a:latin typeface="Calibri"/>
                <a:ea typeface="Calibri"/>
                <a:cs typeface="Calibri"/>
                <a:sym typeface="Calibri"/>
                <a:hlinkClick r:id="rId4"/>
              </a:rPr>
              <a:t>    ACCREDITATION PROCESS</a:t>
            </a:r>
            <a:endParaRPr sz="4000" u="sng">
              <a:latin typeface="Calibri"/>
              <a:ea typeface="Calibri"/>
              <a:cs typeface="Calibri"/>
              <a:sym typeface="Calibri"/>
            </a:endParaRPr>
          </a:p>
          <a:p>
            <a:pPr indent="0" lvl="0" marL="0" rtl="0" algn="l">
              <a:lnSpc>
                <a:spcPct val="115000"/>
              </a:lnSpc>
              <a:spcBef>
                <a:spcPts val="0"/>
              </a:spcBef>
              <a:spcAft>
                <a:spcPts val="0"/>
              </a:spcAft>
              <a:buSzPct val="257142"/>
              <a:buNone/>
            </a:pPr>
            <a:r>
              <a:t/>
            </a:r>
            <a:endParaRPr sz="1750" u="sng">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112500"/>
              <a:buNone/>
            </a:pPr>
            <a:r>
              <a:rPr lang="en-US" sz="4000">
                <a:solidFill>
                  <a:srgbClr val="000000"/>
                </a:solidFill>
                <a:latin typeface="Calibri"/>
                <a:ea typeface="Calibri"/>
                <a:cs typeface="Calibri"/>
                <a:sym typeface="Calibri"/>
              </a:rPr>
              <a:t>(1) Regular accreditation means the school has met the assurance standards and student performance standards as defined in ARM </a:t>
            </a:r>
            <a:r>
              <a:rPr lang="en-US" sz="4000" u="sng">
                <a:solidFill>
                  <a:srgbClr val="0000FF"/>
                </a:solidFill>
                <a:latin typeface="Calibri"/>
                <a:ea typeface="Calibri"/>
                <a:cs typeface="Calibri"/>
                <a:sym typeface="Calibri"/>
                <a:hlinkClick r:id="rId5">
                  <a:extLst>
                    <a:ext uri="{A12FA001-AC4F-418D-AE19-62706E023703}">
                      <ahyp:hlinkClr val="tx"/>
                    </a:ext>
                  </a:extLst>
                </a:hlinkClick>
              </a:rPr>
              <a:t>10.55.606</a:t>
            </a:r>
            <a:r>
              <a:rPr lang="en-US" sz="4000">
                <a:solidFill>
                  <a:srgbClr val="000000"/>
                </a:solidFill>
                <a:latin typeface="Calibri"/>
                <a:ea typeface="Calibri"/>
                <a:cs typeface="Calibri"/>
                <a:sym typeface="Calibri"/>
              </a:rPr>
              <a:t>, and the Licensure Endorsement Requirements Related to Teaching Assignments.  A copy of the Accreditation Status Criteria Reference Guide must be made publicly available by the Superintendent of Public Instruction. </a:t>
            </a:r>
            <a:endParaRPr sz="400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257142"/>
              <a:buNone/>
            </a:pPr>
            <a:r>
              <a:t/>
            </a:r>
            <a:endParaRPr sz="175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112500"/>
              <a:buNone/>
            </a:pPr>
            <a:r>
              <a:rPr lang="en-US" sz="4000">
                <a:solidFill>
                  <a:srgbClr val="000000"/>
                </a:solidFill>
                <a:latin typeface="Calibri"/>
                <a:ea typeface="Calibri"/>
                <a:cs typeface="Calibri"/>
                <a:sym typeface="Calibri"/>
              </a:rPr>
              <a:t>(2) Regular with minor deviation accreditation means the school does not meet all the requirements of regular accreditation outlined in (1), as defined in the Accreditation Status Criteria Reference Guide, which must be made publicly available by the Superintendent of Public Instruction.</a:t>
            </a:r>
            <a:endParaRPr sz="400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257142"/>
              <a:buNone/>
            </a:pPr>
            <a:r>
              <a:t/>
            </a:r>
            <a:endParaRPr sz="175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112500"/>
              <a:buNone/>
            </a:pPr>
            <a:r>
              <a:rPr lang="en-US" sz="4000">
                <a:solidFill>
                  <a:srgbClr val="000000"/>
                </a:solidFill>
                <a:latin typeface="Calibri"/>
                <a:ea typeface="Calibri"/>
                <a:cs typeface="Calibri"/>
                <a:sym typeface="Calibri"/>
              </a:rPr>
              <a:t>(3) A school with regular accreditation with a deviation in student performance standards, as defined in ARM </a:t>
            </a:r>
            <a:r>
              <a:rPr lang="en-US" sz="4000" u="sng">
                <a:solidFill>
                  <a:srgbClr val="0000FF"/>
                </a:solidFill>
                <a:latin typeface="Calibri"/>
                <a:ea typeface="Calibri"/>
                <a:cs typeface="Calibri"/>
                <a:sym typeface="Calibri"/>
                <a:hlinkClick r:id="rId6">
                  <a:extLst>
                    <a:ext uri="{A12FA001-AC4F-418D-AE19-62706E023703}">
                      <ahyp:hlinkClr val="tx"/>
                    </a:ext>
                  </a:extLst>
                </a:hlinkClick>
              </a:rPr>
              <a:t>10.55.606</a:t>
            </a:r>
            <a:r>
              <a:rPr lang="en-US" sz="4000">
                <a:solidFill>
                  <a:srgbClr val="000000"/>
                </a:solidFill>
                <a:latin typeface="Calibri"/>
                <a:ea typeface="Calibri"/>
                <a:cs typeface="Calibri"/>
                <a:sym typeface="Calibri"/>
              </a:rPr>
              <a:t>, or regular with minor deviations accreditation, as defined in ARM </a:t>
            </a:r>
            <a:r>
              <a:rPr lang="en-US" sz="4000" u="sng">
                <a:solidFill>
                  <a:srgbClr val="0000FF"/>
                </a:solidFill>
                <a:latin typeface="Calibri"/>
                <a:ea typeface="Calibri"/>
                <a:cs typeface="Calibri"/>
                <a:sym typeface="Calibri"/>
                <a:hlinkClick r:id="rId7">
                  <a:extLst>
                    <a:ext uri="{A12FA001-AC4F-418D-AE19-62706E023703}">
                      <ahyp:hlinkClr val="tx"/>
                    </a:ext>
                  </a:extLst>
                </a:hlinkClick>
              </a:rPr>
              <a:t>10.55.606</a:t>
            </a:r>
            <a:r>
              <a:rPr lang="en-US" sz="4000">
                <a:solidFill>
                  <a:srgbClr val="000000"/>
                </a:solidFill>
                <a:latin typeface="Calibri"/>
                <a:ea typeface="Calibri"/>
                <a:cs typeface="Calibri"/>
                <a:sym typeface="Calibri"/>
              </a:rPr>
              <a:t>, shall remedy the deviations within three years or will be reassigned to a lower category of accreditation.</a:t>
            </a:r>
            <a:endParaRPr sz="400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257142"/>
              <a:buNone/>
            </a:pPr>
            <a:r>
              <a:t/>
            </a:r>
            <a:endParaRPr sz="175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112500"/>
              <a:buNone/>
            </a:pPr>
            <a:r>
              <a:rPr lang="en-US" sz="4000">
                <a:solidFill>
                  <a:srgbClr val="000000"/>
                </a:solidFill>
                <a:latin typeface="Calibri"/>
                <a:ea typeface="Calibri"/>
                <a:cs typeface="Calibri"/>
                <a:sym typeface="Calibri"/>
              </a:rPr>
              <a:t>(4)  Advice accreditation means the school exhibits serious and/or numerous deviations from the standards. A copy of the Accreditation Status Criteria Reference Guide must be made publicly available by the Superintendent of Public Instruction.</a:t>
            </a:r>
            <a:endParaRPr sz="400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257142"/>
              <a:buNone/>
            </a:pPr>
            <a:r>
              <a:t/>
            </a:r>
            <a:endParaRPr sz="175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112500"/>
              <a:buNone/>
            </a:pPr>
            <a:r>
              <a:rPr lang="en-US" sz="4000">
                <a:solidFill>
                  <a:srgbClr val="000000"/>
                </a:solidFill>
                <a:latin typeface="Calibri"/>
                <a:ea typeface="Calibri"/>
                <a:cs typeface="Calibri"/>
                <a:sym typeface="Calibri"/>
              </a:rPr>
              <a:t>(5) Deficiency accreditation means the school is in advice status for two years, has not complied with the required corrective plan, and continues to have serious and/or numerous deviations, or has substantially increased the seriousness of deviations over the previous year</a:t>
            </a:r>
            <a:r>
              <a:rPr lang="en-US" sz="3750">
                <a:solidFill>
                  <a:srgbClr val="000000"/>
                </a:solidFill>
                <a:latin typeface="Calibri"/>
                <a:ea typeface="Calibri"/>
                <a:cs typeface="Calibri"/>
                <a:sym typeface="Calibri"/>
              </a:rPr>
              <a:t>.</a:t>
            </a:r>
            <a:endParaRPr sz="3750">
              <a:solidFill>
                <a:srgbClr val="000000"/>
              </a:solidFill>
              <a:latin typeface="Calibri"/>
              <a:ea typeface="Calibri"/>
              <a:cs typeface="Calibri"/>
              <a:sym typeface="Calibri"/>
            </a:endParaRPr>
          </a:p>
          <a:p>
            <a:pPr indent="0" lvl="0" marL="0" rtl="0" algn="l">
              <a:lnSpc>
                <a:spcPct val="115000"/>
              </a:lnSpc>
              <a:spcBef>
                <a:spcPts val="0"/>
              </a:spcBef>
              <a:spcAft>
                <a:spcPts val="0"/>
              </a:spcAft>
              <a:buSzPct val="264705"/>
              <a:buNone/>
            </a:pPr>
            <a:r>
              <a:t/>
            </a:r>
            <a:endParaRPr sz="1700">
              <a:solidFill>
                <a:srgbClr val="000000"/>
              </a:solidFill>
              <a:latin typeface="Calibri"/>
              <a:ea typeface="Calibri"/>
              <a:cs typeface="Calibri"/>
              <a:sym typeface="Calibri"/>
            </a:endParaRPr>
          </a:p>
          <a:p>
            <a:pPr indent="0" lvl="0" marL="0" rtl="0" algn="l">
              <a:lnSpc>
                <a:spcPct val="90000"/>
              </a:lnSpc>
              <a:spcBef>
                <a:spcPts val="1200"/>
              </a:spcBef>
              <a:spcAft>
                <a:spcPts val="0"/>
              </a:spcAft>
              <a:buSzPct val="204545"/>
              <a:buNone/>
            </a:pPr>
            <a:r>
              <a:t/>
            </a:r>
            <a:endParaRPr/>
          </a:p>
        </p:txBody>
      </p:sp>
      <p:sp>
        <p:nvSpPr>
          <p:cNvPr id="420" name="Google Shape;420;g248bfcaf1fd_0_1120"/>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48bfcaf1fd_0_1141"/>
          <p:cNvSpPr txBox="1"/>
          <p:nvPr>
            <p:ph type="title"/>
          </p:nvPr>
        </p:nvSpPr>
        <p:spPr>
          <a:xfrm>
            <a:off x="738153" y="183541"/>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400">
                <a:solidFill>
                  <a:srgbClr val="C12730"/>
                </a:solidFill>
                <a:highlight>
                  <a:schemeClr val="lt1"/>
                </a:highlight>
                <a:latin typeface="Candara"/>
                <a:ea typeface="Candara"/>
                <a:cs typeface="Candara"/>
                <a:sym typeface="Candara"/>
              </a:rPr>
              <a:t>Criteria Reference Guide</a:t>
            </a:r>
            <a:endParaRPr sz="4400">
              <a:solidFill>
                <a:srgbClr val="C12730"/>
              </a:solidFill>
              <a:highlight>
                <a:schemeClr val="lt1"/>
              </a:highlight>
              <a:latin typeface="Candara"/>
              <a:ea typeface="Candara"/>
              <a:cs typeface="Candara"/>
              <a:sym typeface="Candara"/>
            </a:endParaRPr>
          </a:p>
        </p:txBody>
      </p:sp>
      <p:sp>
        <p:nvSpPr>
          <p:cNvPr id="426" name="Google Shape;426;g248bfcaf1fd_0_1141"/>
          <p:cNvSpPr txBox="1"/>
          <p:nvPr>
            <p:ph idx="1" type="body"/>
          </p:nvPr>
        </p:nvSpPr>
        <p:spPr>
          <a:xfrm>
            <a:off x="1236003" y="1500850"/>
            <a:ext cx="9720000" cy="4023300"/>
          </a:xfrm>
          <a:prstGeom prst="rect">
            <a:avLst/>
          </a:prstGeom>
          <a:noFill/>
          <a:ln>
            <a:noFill/>
          </a:ln>
        </p:spPr>
        <p:txBody>
          <a:bodyPr anchorCtr="0" anchor="t" bIns="45700" lIns="45700" spcFirstLastPara="1" rIns="45700" wrap="square" tIns="45700">
            <a:normAutofit/>
          </a:bodyPr>
          <a:lstStyle/>
          <a:p>
            <a:pPr indent="-342900" lvl="0" marL="457200" rtl="0" algn="l">
              <a:lnSpc>
                <a:spcPct val="90000"/>
              </a:lnSpc>
              <a:spcBef>
                <a:spcPts val="1200"/>
              </a:spcBef>
              <a:spcAft>
                <a:spcPts val="0"/>
              </a:spcAft>
              <a:buClr>
                <a:schemeClr val="dk1"/>
              </a:buClr>
              <a:buSzPts val="1800"/>
              <a:buFont typeface="Calibri"/>
              <a:buChar char="●"/>
            </a:pPr>
            <a:r>
              <a:rPr lang="en-US">
                <a:latin typeface="Calibri"/>
                <a:ea typeface="Calibri"/>
                <a:cs typeface="Calibri"/>
                <a:sym typeface="Calibri"/>
              </a:rPr>
              <a:t>This is what will be used for year 1 accreditation</a:t>
            </a:r>
            <a:endParaRPr>
              <a:latin typeface="Calibri"/>
              <a:ea typeface="Calibri"/>
              <a:cs typeface="Calibri"/>
              <a:sym typeface="Calibri"/>
            </a:endParaRPr>
          </a:p>
          <a:p>
            <a:pPr indent="0" lvl="0" marL="457200" rtl="0" algn="l">
              <a:lnSpc>
                <a:spcPct val="90000"/>
              </a:lnSpc>
              <a:spcBef>
                <a:spcPts val="1200"/>
              </a:spcBef>
              <a:spcAft>
                <a:spcPts val="0"/>
              </a:spcAft>
              <a:buSzPts val="1800"/>
              <a:buNone/>
            </a:pPr>
            <a:r>
              <a:t/>
            </a:r>
            <a:endParaRPr>
              <a:latin typeface="Calibri"/>
              <a:ea typeface="Calibri"/>
              <a:cs typeface="Calibri"/>
              <a:sym typeface="Calibri"/>
            </a:endParaRPr>
          </a:p>
          <a:p>
            <a:pPr indent="-342900" lvl="0" marL="457200" rtl="0" algn="l">
              <a:lnSpc>
                <a:spcPct val="90000"/>
              </a:lnSpc>
              <a:spcBef>
                <a:spcPts val="1200"/>
              </a:spcBef>
              <a:spcAft>
                <a:spcPts val="0"/>
              </a:spcAft>
              <a:buClr>
                <a:schemeClr val="dk1"/>
              </a:buClr>
              <a:buSzPts val="1800"/>
              <a:buFont typeface="Calibri"/>
              <a:buChar char="●"/>
            </a:pPr>
            <a:r>
              <a:rPr lang="en-US">
                <a:latin typeface="Calibri"/>
                <a:ea typeface="Calibri"/>
                <a:cs typeface="Calibri"/>
                <a:sym typeface="Calibri"/>
              </a:rPr>
              <a:t>Year 2 will look different and will be coming at a later date. </a:t>
            </a:r>
            <a:endParaRPr>
              <a:latin typeface="Calibri"/>
              <a:ea typeface="Calibri"/>
              <a:cs typeface="Calibri"/>
              <a:sym typeface="Calibri"/>
            </a:endParaRPr>
          </a:p>
          <a:p>
            <a:pPr indent="0" lvl="0" marL="457200" rtl="0" algn="l">
              <a:lnSpc>
                <a:spcPct val="90000"/>
              </a:lnSpc>
              <a:spcBef>
                <a:spcPts val="1200"/>
              </a:spcBef>
              <a:spcAft>
                <a:spcPts val="0"/>
              </a:spcAft>
              <a:buSzPts val="1800"/>
              <a:buNone/>
            </a:pPr>
            <a:r>
              <a:t/>
            </a:r>
            <a:endParaRPr>
              <a:latin typeface="Calibri"/>
              <a:ea typeface="Calibri"/>
              <a:cs typeface="Calibri"/>
              <a:sym typeface="Calibri"/>
            </a:endParaRPr>
          </a:p>
          <a:p>
            <a:pPr indent="-342900" lvl="0" marL="457200" rtl="0" algn="l">
              <a:lnSpc>
                <a:spcPct val="90000"/>
              </a:lnSpc>
              <a:spcBef>
                <a:spcPts val="1200"/>
              </a:spcBef>
              <a:spcAft>
                <a:spcPts val="0"/>
              </a:spcAft>
              <a:buClr>
                <a:schemeClr val="dk1"/>
              </a:buClr>
              <a:buSzPts val="1800"/>
              <a:buChar char="●"/>
            </a:pPr>
            <a:r>
              <a:rPr lang="en-US">
                <a:latin typeface="Calibri"/>
                <a:ea typeface="Calibri"/>
                <a:cs typeface="Calibri"/>
                <a:sym typeface="Calibri"/>
              </a:rPr>
              <a:t>Accreditation Process website for updates and guidance documents</a:t>
            </a:r>
            <a:r>
              <a:rPr lang="en-US"/>
              <a:t> </a:t>
            </a:r>
            <a:endParaRPr/>
          </a:p>
        </p:txBody>
      </p:sp>
      <p:sp>
        <p:nvSpPr>
          <p:cNvPr id="427" name="Google Shape;427;g248bfcaf1fd_0_1141"/>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48bfcaf1fd_0_941"/>
          <p:cNvSpPr txBox="1"/>
          <p:nvPr>
            <p:ph idx="1" type="body"/>
          </p:nvPr>
        </p:nvSpPr>
        <p:spPr>
          <a:xfrm>
            <a:off x="807600" y="1140950"/>
            <a:ext cx="10972800" cy="4712100"/>
          </a:xfrm>
          <a:prstGeom prst="rect">
            <a:avLst/>
          </a:prstGeom>
          <a:noFill/>
          <a:ln>
            <a:noFill/>
          </a:ln>
        </p:spPr>
        <p:txBody>
          <a:bodyPr anchorCtr="0" anchor="t" bIns="58900" lIns="117825" spcFirstLastPara="1" rIns="117825" wrap="square" tIns="58900">
            <a:noAutofit/>
          </a:bodyPr>
          <a:lstStyle/>
          <a:p>
            <a:pPr indent="0" lvl="0" marL="0" rtl="0" algn="l">
              <a:lnSpc>
                <a:spcPct val="100000"/>
              </a:lnSpc>
              <a:spcBef>
                <a:spcPts val="800"/>
              </a:spcBef>
              <a:spcAft>
                <a:spcPts val="0"/>
              </a:spcAft>
              <a:buSzPts val="4100"/>
              <a:buNone/>
            </a:pPr>
            <a:r>
              <a:rPr lang="en-US">
                <a:latin typeface="Calibri"/>
                <a:ea typeface="Calibri"/>
                <a:cs typeface="Calibri"/>
                <a:sym typeface="Calibri"/>
              </a:rPr>
              <a:t>Virtual Office Hours Via Zoom</a:t>
            </a:r>
            <a:endParaRPr sz="2500">
              <a:latin typeface="Calibri"/>
              <a:ea typeface="Calibri"/>
              <a:cs typeface="Calibri"/>
              <a:sym typeface="Calibri"/>
            </a:endParaRPr>
          </a:p>
          <a:p>
            <a:pPr indent="-425450" lvl="1" marL="1181100" rtl="0" algn="l">
              <a:lnSpc>
                <a:spcPct val="100000"/>
              </a:lnSpc>
              <a:spcBef>
                <a:spcPts val="0"/>
              </a:spcBef>
              <a:spcAft>
                <a:spcPts val="0"/>
              </a:spcAft>
              <a:buSzPts val="2100"/>
              <a:buFont typeface="Calibri"/>
              <a:buChar char="–"/>
            </a:pPr>
            <a:r>
              <a:rPr lang="en-US" sz="2100">
                <a:latin typeface="Calibri"/>
                <a:ea typeface="Calibri"/>
                <a:cs typeface="Calibri"/>
                <a:sym typeface="Calibri"/>
              </a:rPr>
              <a:t>Academic Year Tuesdays 3:00 - 4:00 September - March</a:t>
            </a:r>
            <a:endParaRPr sz="2100">
              <a:latin typeface="Calibri"/>
              <a:ea typeface="Calibri"/>
              <a:cs typeface="Calibri"/>
              <a:sym typeface="Calibri"/>
            </a:endParaRPr>
          </a:p>
          <a:p>
            <a:pPr indent="0" lvl="0" marL="914400" rtl="0" algn="l">
              <a:lnSpc>
                <a:spcPct val="100000"/>
              </a:lnSpc>
              <a:spcBef>
                <a:spcPts val="0"/>
              </a:spcBef>
              <a:spcAft>
                <a:spcPts val="0"/>
              </a:spcAft>
              <a:buSzPts val="1800"/>
              <a:buNone/>
            </a:pPr>
            <a:r>
              <a:t/>
            </a:r>
            <a:endParaRPr sz="2400">
              <a:latin typeface="Calibri"/>
              <a:ea typeface="Calibri"/>
              <a:cs typeface="Calibri"/>
              <a:sym typeface="Calibri"/>
            </a:endParaRPr>
          </a:p>
          <a:p>
            <a:pPr indent="0" lvl="0" marL="0" rtl="0" algn="l">
              <a:lnSpc>
                <a:spcPct val="100000"/>
              </a:lnSpc>
              <a:spcBef>
                <a:spcPts val="800"/>
              </a:spcBef>
              <a:spcAft>
                <a:spcPts val="0"/>
              </a:spcAft>
              <a:buSzPts val="4100"/>
              <a:buNone/>
            </a:pPr>
            <a:r>
              <a:rPr lang="en-US">
                <a:latin typeface="Calibri"/>
                <a:ea typeface="Calibri"/>
                <a:cs typeface="Calibri"/>
                <a:sym typeface="Calibri"/>
              </a:rPr>
              <a:t>Professional Development:</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September 28th &amp; 29th (Virtual): ISAP &amp; Rubric Scoring, CNA, &amp; Stakeholder Engagement</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highlight>
                  <a:srgbClr val="FFFF00"/>
                </a:highlight>
                <a:latin typeface="Calibri"/>
                <a:ea typeface="Calibri"/>
                <a:cs typeface="Calibri"/>
                <a:sym typeface="Calibri"/>
              </a:rPr>
              <a:t>October 11th &amp; 13th (Virtual): ISAP Deep Dive</a:t>
            </a:r>
            <a:endParaRPr sz="2100">
              <a:highlight>
                <a:srgbClr val="FFFF00"/>
              </a:highlight>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highlight>
                  <a:srgbClr val="FFFF00"/>
                </a:highlight>
                <a:latin typeface="Calibri"/>
                <a:ea typeface="Calibri"/>
                <a:cs typeface="Calibri"/>
                <a:sym typeface="Calibri"/>
              </a:rPr>
              <a:t>November 1st &amp; 3rd (Virtual): ISAP Deep Dive</a:t>
            </a:r>
            <a:endParaRPr sz="2100">
              <a:highlight>
                <a:srgbClr val="FFFF00"/>
              </a:highlight>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November 13th (Hybrid in Helena): IEFA, Student Performance, &amp; Family/Community Engagement</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January 25th &amp; 26th (Virtual): The New Accreditation Tool</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February 20th - 22nd (Virtual): All Day Work Sessions</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March 1st (In Person in Helena): All Day Work Sessions </a:t>
            </a:r>
            <a:endParaRPr sz="2100">
              <a:latin typeface="Calibri"/>
              <a:ea typeface="Calibri"/>
              <a:cs typeface="Calibri"/>
              <a:sym typeface="Calibri"/>
            </a:endParaRPr>
          </a:p>
          <a:p>
            <a:pPr indent="-425450" lvl="0" marL="584200" rtl="0" algn="l">
              <a:lnSpc>
                <a:spcPct val="100000"/>
              </a:lnSpc>
              <a:spcBef>
                <a:spcPts val="0"/>
              </a:spcBef>
              <a:spcAft>
                <a:spcPts val="0"/>
              </a:spcAft>
              <a:buClr>
                <a:schemeClr val="dk1"/>
              </a:buClr>
              <a:buSzPts val="2100"/>
              <a:buFont typeface="Calibri"/>
              <a:buChar char="•"/>
            </a:pPr>
            <a:r>
              <a:rPr lang="en-US" sz="2100">
                <a:latin typeface="Calibri"/>
                <a:ea typeface="Calibri"/>
                <a:cs typeface="Calibri"/>
                <a:sym typeface="Calibri"/>
              </a:rPr>
              <a:t>March 5th - 7th (Virtual): All Day Work Sessions</a:t>
            </a:r>
            <a:endParaRPr sz="2100">
              <a:latin typeface="Calibri"/>
              <a:ea typeface="Calibri"/>
              <a:cs typeface="Calibri"/>
              <a:sym typeface="Calibri"/>
            </a:endParaRPr>
          </a:p>
          <a:p>
            <a:pPr indent="0" lvl="0" marL="0" rtl="0" algn="l">
              <a:lnSpc>
                <a:spcPct val="100000"/>
              </a:lnSpc>
              <a:spcBef>
                <a:spcPts val="800"/>
              </a:spcBef>
              <a:spcAft>
                <a:spcPts val="0"/>
              </a:spcAft>
              <a:buSzPts val="4100"/>
              <a:buNone/>
            </a:pPr>
            <a:r>
              <a:t/>
            </a:r>
            <a:endParaRPr sz="1800">
              <a:latin typeface="Gill Sans"/>
              <a:ea typeface="Gill Sans"/>
              <a:cs typeface="Gill Sans"/>
              <a:sym typeface="Gill Sans"/>
            </a:endParaRPr>
          </a:p>
          <a:p>
            <a:pPr indent="0" lvl="0" marL="0" rtl="0" algn="l">
              <a:lnSpc>
                <a:spcPct val="100000"/>
              </a:lnSpc>
              <a:spcBef>
                <a:spcPts val="800"/>
              </a:spcBef>
              <a:spcAft>
                <a:spcPts val="0"/>
              </a:spcAft>
              <a:buSzPts val="4100"/>
              <a:buNone/>
            </a:pPr>
            <a:r>
              <a:t/>
            </a:r>
            <a:endParaRPr b="1" i="1" sz="4600">
              <a:latin typeface="Gill Sans"/>
              <a:ea typeface="Gill Sans"/>
              <a:cs typeface="Gill Sans"/>
              <a:sym typeface="Gill Sans"/>
            </a:endParaRPr>
          </a:p>
        </p:txBody>
      </p:sp>
      <p:sp>
        <p:nvSpPr>
          <p:cNvPr id="433" name="Google Shape;433;g248bfcaf1fd_0_941"/>
          <p:cNvSpPr txBox="1"/>
          <p:nvPr>
            <p:ph type="title"/>
          </p:nvPr>
        </p:nvSpPr>
        <p:spPr>
          <a:xfrm>
            <a:off x="807600" y="-68050"/>
            <a:ext cx="10629000" cy="1431000"/>
          </a:xfrm>
          <a:prstGeom prst="rect">
            <a:avLst/>
          </a:prstGeom>
          <a:noFill/>
          <a:ln>
            <a:noFill/>
          </a:ln>
        </p:spPr>
        <p:txBody>
          <a:bodyPr anchorCtr="0" anchor="ctr" bIns="58900" lIns="117825" spcFirstLastPara="1" rIns="117825" wrap="square" tIns="58900">
            <a:noAutofit/>
          </a:bodyPr>
          <a:lstStyle/>
          <a:p>
            <a:pPr indent="0" lvl="0" marL="0" rtl="0" algn="l">
              <a:lnSpc>
                <a:spcPct val="100000"/>
              </a:lnSpc>
              <a:spcBef>
                <a:spcPts val="0"/>
              </a:spcBef>
              <a:spcAft>
                <a:spcPts val="0"/>
              </a:spcAft>
              <a:buClr>
                <a:srgbClr val="000000"/>
              </a:buClr>
              <a:buSzPts val="1400"/>
              <a:buFont typeface="Arial"/>
              <a:buNone/>
            </a:pPr>
            <a:r>
              <a:rPr lang="en-US" sz="4400">
                <a:solidFill>
                  <a:srgbClr val="C12730"/>
                </a:solidFill>
                <a:latin typeface="Candara"/>
                <a:ea typeface="Candara"/>
                <a:cs typeface="Candara"/>
                <a:sym typeface="Candara"/>
              </a:rPr>
              <a:t>Next Steps</a:t>
            </a:r>
            <a:endParaRPr b="1" sz="5100"/>
          </a:p>
        </p:txBody>
      </p:sp>
      <p:sp>
        <p:nvSpPr>
          <p:cNvPr id="434" name="Google Shape;434;g248bfcaf1fd_0_941"/>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48cbef1495_1_0"/>
          <p:cNvSpPr txBox="1"/>
          <p:nvPr>
            <p:ph idx="1" type="body"/>
          </p:nvPr>
        </p:nvSpPr>
        <p:spPr>
          <a:xfrm>
            <a:off x="1278128" y="2286000"/>
            <a:ext cx="9720000" cy="4023300"/>
          </a:xfrm>
          <a:prstGeom prst="rect">
            <a:avLst/>
          </a:prstGeom>
          <a:noFill/>
          <a:ln>
            <a:noFill/>
          </a:ln>
        </p:spPr>
        <p:txBody>
          <a:bodyPr anchorCtr="0" anchor="t" bIns="45700" lIns="45700" spcFirstLastPara="1" rIns="45700" wrap="square" tIns="45700">
            <a:normAutofit/>
          </a:bodyPr>
          <a:lstStyle/>
          <a:p>
            <a:pPr indent="0" lvl="0" marL="0" rtl="0" algn="ctr">
              <a:lnSpc>
                <a:spcPct val="90000"/>
              </a:lnSpc>
              <a:spcBef>
                <a:spcPts val="1200"/>
              </a:spcBef>
              <a:spcAft>
                <a:spcPts val="0"/>
              </a:spcAft>
              <a:buSzPts val="1800"/>
              <a:buNone/>
            </a:pPr>
            <a:r>
              <a:rPr lang="en-US" sz="5500">
                <a:solidFill>
                  <a:srgbClr val="C12730"/>
                </a:solidFill>
                <a:latin typeface="Candara"/>
                <a:ea typeface="Candara"/>
                <a:cs typeface="Candara"/>
                <a:sym typeface="Candara"/>
              </a:rPr>
              <a:t>Questions?</a:t>
            </a:r>
            <a:endParaRPr sz="5500">
              <a:solidFill>
                <a:srgbClr val="C12730"/>
              </a:solidFill>
              <a:latin typeface="Candara"/>
              <a:ea typeface="Candara"/>
              <a:cs typeface="Candara"/>
              <a:sym typeface="Candara"/>
            </a:endParaRPr>
          </a:p>
        </p:txBody>
      </p:sp>
      <p:sp>
        <p:nvSpPr>
          <p:cNvPr id="440" name="Google Shape;440;g248cbef1495_1_0"/>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14"/>
          <p:cNvPicPr preferRelativeResize="0"/>
          <p:nvPr/>
        </p:nvPicPr>
        <p:blipFill rotWithShape="1">
          <a:blip r:embed="rId3">
            <a:alphaModFix/>
          </a:blip>
          <a:srcRect b="0" l="0" r="0" t="0"/>
          <a:stretch/>
        </p:blipFill>
        <p:spPr>
          <a:xfrm>
            <a:off x="4462234" y="1966708"/>
            <a:ext cx="3267531" cy="2924583"/>
          </a:xfrm>
          <a:prstGeom prst="rect">
            <a:avLst/>
          </a:prstGeom>
          <a:noFill/>
          <a:ln>
            <a:noFill/>
          </a:ln>
        </p:spPr>
      </p:pic>
      <p:sp>
        <p:nvSpPr>
          <p:cNvPr id="446" name="Google Shape;446;p14"/>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48bfcaf1fd_0_175"/>
          <p:cNvSpPr txBox="1"/>
          <p:nvPr>
            <p:ph idx="1" type="body"/>
          </p:nvPr>
        </p:nvSpPr>
        <p:spPr>
          <a:xfrm>
            <a:off x="1039200" y="881950"/>
            <a:ext cx="10972800" cy="5284200"/>
          </a:xfrm>
          <a:prstGeom prst="rect">
            <a:avLst/>
          </a:prstGeom>
          <a:noFill/>
          <a:ln>
            <a:noFill/>
          </a:ln>
        </p:spPr>
        <p:txBody>
          <a:bodyPr anchorCtr="0" anchor="t" bIns="58900" lIns="117825" spcFirstLastPara="1" rIns="117825" wrap="square" tIns="58900">
            <a:noAutofit/>
          </a:bodyPr>
          <a:lstStyle/>
          <a:p>
            <a:pPr indent="-311150" lvl="0" marL="444500" rtl="0" algn="l">
              <a:lnSpc>
                <a:spcPct val="100000"/>
              </a:lnSpc>
              <a:spcBef>
                <a:spcPts val="0"/>
              </a:spcBef>
              <a:spcAft>
                <a:spcPts val="0"/>
              </a:spcAft>
              <a:buClr>
                <a:schemeClr val="dk1"/>
              </a:buClr>
              <a:buSzPts val="3300"/>
              <a:buFont typeface="Calibri"/>
              <a:buChar char="❏"/>
            </a:pPr>
            <a:r>
              <a:rPr lang="en-US" sz="2100">
                <a:latin typeface="Calibri"/>
                <a:ea typeface="Calibri"/>
                <a:cs typeface="Calibri"/>
                <a:sym typeface="Calibri"/>
              </a:rPr>
              <a:t>Welcome/Introductions</a:t>
            </a:r>
            <a:endParaRPr sz="2100">
              <a:latin typeface="Calibri"/>
              <a:ea typeface="Calibri"/>
              <a:cs typeface="Calibri"/>
              <a:sym typeface="Calibri"/>
            </a:endParaRPr>
          </a:p>
          <a:p>
            <a:pPr indent="-330200" lvl="0" marL="4445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Fall Reporting Transition</a:t>
            </a:r>
            <a:endParaRPr sz="2100">
              <a:latin typeface="Calibri"/>
              <a:ea typeface="Calibri"/>
              <a:cs typeface="Calibri"/>
              <a:sym typeface="Calibri"/>
            </a:endParaRPr>
          </a:p>
          <a:p>
            <a:pPr indent="-330200" lvl="0" marL="4445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Year 1 Plan</a:t>
            </a:r>
            <a:endParaRPr sz="2100">
              <a:latin typeface="Calibri"/>
              <a:ea typeface="Calibri"/>
              <a:cs typeface="Calibri"/>
              <a:sym typeface="Calibri"/>
            </a:endParaRPr>
          </a:p>
          <a:p>
            <a:pPr indent="-330200" lvl="0" marL="4445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Comprehensive Needs Assessment Presentation</a:t>
            </a:r>
            <a:endParaRPr sz="2100">
              <a:latin typeface="Calibri"/>
              <a:ea typeface="Calibri"/>
              <a:cs typeface="Calibri"/>
              <a:sym typeface="Calibri"/>
            </a:endParaRPr>
          </a:p>
          <a:p>
            <a:pPr indent="-330200" lvl="0" marL="4445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ISAP Template </a:t>
            </a:r>
            <a:endParaRPr sz="2100">
              <a:latin typeface="Calibri"/>
              <a:ea typeface="Calibri"/>
              <a:cs typeface="Calibri"/>
              <a:sym typeface="Calibri"/>
            </a:endParaRPr>
          </a:p>
          <a:p>
            <a:pPr indent="-342900" lvl="0" marL="4572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Criteria Reference Guide </a:t>
            </a:r>
            <a:endParaRPr sz="2100">
              <a:latin typeface="Calibri"/>
              <a:ea typeface="Calibri"/>
              <a:cs typeface="Calibri"/>
              <a:sym typeface="Calibri"/>
            </a:endParaRPr>
          </a:p>
          <a:p>
            <a:pPr indent="-342900" lvl="0" marL="4572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Resource and Guidance  </a:t>
            </a:r>
            <a:endParaRPr sz="2100">
              <a:latin typeface="Calibri"/>
              <a:ea typeface="Calibri"/>
              <a:cs typeface="Calibri"/>
              <a:sym typeface="Calibri"/>
            </a:endParaRPr>
          </a:p>
          <a:p>
            <a:pPr indent="-330200" lvl="0" marL="444500" rtl="0" algn="l">
              <a:lnSpc>
                <a:spcPct val="100000"/>
              </a:lnSpc>
              <a:spcBef>
                <a:spcPts val="800"/>
              </a:spcBef>
              <a:spcAft>
                <a:spcPts val="0"/>
              </a:spcAft>
              <a:buClr>
                <a:schemeClr val="dk1"/>
              </a:buClr>
              <a:buSzPts val="3600"/>
              <a:buFont typeface="Calibri"/>
              <a:buChar char="❏"/>
            </a:pPr>
            <a:r>
              <a:rPr lang="en-US" sz="2100">
                <a:latin typeface="Calibri"/>
                <a:ea typeface="Calibri"/>
                <a:cs typeface="Calibri"/>
                <a:sym typeface="Calibri"/>
              </a:rPr>
              <a:t>Next Steps</a:t>
            </a:r>
            <a:endParaRPr sz="2100">
              <a:latin typeface="Calibri"/>
              <a:ea typeface="Calibri"/>
              <a:cs typeface="Calibri"/>
              <a:sym typeface="Calibri"/>
            </a:endParaRPr>
          </a:p>
          <a:p>
            <a:pPr indent="0" lvl="0" marL="584200" rtl="0" algn="l">
              <a:lnSpc>
                <a:spcPct val="100000"/>
              </a:lnSpc>
              <a:spcBef>
                <a:spcPts val="800"/>
              </a:spcBef>
              <a:spcAft>
                <a:spcPts val="0"/>
              </a:spcAft>
              <a:buSzPts val="4100"/>
              <a:buNone/>
            </a:pPr>
            <a:r>
              <a:t/>
            </a:r>
            <a:endParaRPr sz="2400"/>
          </a:p>
        </p:txBody>
      </p:sp>
      <p:sp>
        <p:nvSpPr>
          <p:cNvPr id="241" name="Google Shape;241;g248bfcaf1fd_0_175"/>
          <p:cNvSpPr txBox="1"/>
          <p:nvPr>
            <p:ph type="title"/>
          </p:nvPr>
        </p:nvSpPr>
        <p:spPr>
          <a:xfrm>
            <a:off x="757218" y="-10"/>
            <a:ext cx="10292400" cy="952500"/>
          </a:xfrm>
          <a:prstGeom prst="rect">
            <a:avLst/>
          </a:prstGeom>
          <a:noFill/>
          <a:ln>
            <a:noFill/>
          </a:ln>
        </p:spPr>
        <p:txBody>
          <a:bodyPr anchorCtr="0" anchor="ctr" bIns="58900" lIns="117825" spcFirstLastPara="1" rIns="117825" wrap="square" tIns="58900">
            <a:noAutofit/>
          </a:bodyPr>
          <a:lstStyle/>
          <a:p>
            <a:pPr indent="0" lvl="0" marL="0" rtl="0" algn="l">
              <a:lnSpc>
                <a:spcPct val="100000"/>
              </a:lnSpc>
              <a:spcBef>
                <a:spcPts val="0"/>
              </a:spcBef>
              <a:spcAft>
                <a:spcPts val="0"/>
              </a:spcAft>
              <a:buSzPts val="1800"/>
              <a:buNone/>
            </a:pPr>
            <a:r>
              <a:rPr b="1" lang="en-US" sz="4600">
                <a:solidFill>
                  <a:srgbClr val="C12730"/>
                </a:solidFill>
                <a:latin typeface="Candara"/>
                <a:ea typeface="Candara"/>
                <a:cs typeface="Candara"/>
                <a:sym typeface="Candara"/>
              </a:rPr>
              <a:t>Agenda</a:t>
            </a:r>
            <a:endParaRPr b="1" sz="4600">
              <a:solidFill>
                <a:srgbClr val="C12730"/>
              </a:solidFill>
              <a:latin typeface="Candara"/>
              <a:ea typeface="Candara"/>
              <a:cs typeface="Candara"/>
              <a:sym typeface="Candara"/>
            </a:endParaRPr>
          </a:p>
        </p:txBody>
      </p:sp>
      <p:sp>
        <p:nvSpPr>
          <p:cNvPr id="242" name="Google Shape;242;g248bfcaf1fd_0_175"/>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248bfcaf1fd_0_1105"/>
          <p:cNvPicPr preferRelativeResize="0"/>
          <p:nvPr/>
        </p:nvPicPr>
        <p:blipFill rotWithShape="1">
          <a:blip r:embed="rId3">
            <a:alphaModFix/>
          </a:blip>
          <a:srcRect b="47700" l="0" r="0" t="4136"/>
          <a:stretch/>
        </p:blipFill>
        <p:spPr>
          <a:xfrm>
            <a:off x="1797850" y="177725"/>
            <a:ext cx="8142550" cy="5090188"/>
          </a:xfrm>
          <a:prstGeom prst="rect">
            <a:avLst/>
          </a:prstGeom>
          <a:noFill/>
          <a:ln>
            <a:noFill/>
          </a:ln>
        </p:spPr>
      </p:pic>
      <p:sp>
        <p:nvSpPr>
          <p:cNvPr id="248" name="Google Shape;248;g248bfcaf1fd_0_1105"/>
          <p:cNvSpPr txBox="1"/>
          <p:nvPr/>
        </p:nvSpPr>
        <p:spPr>
          <a:xfrm>
            <a:off x="1417425" y="5267925"/>
            <a:ext cx="8903400" cy="142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Visit the </a:t>
            </a:r>
            <a:r>
              <a:rPr b="0" i="0" lang="en-US" sz="2400" u="sng" cap="none" strike="noStrike">
                <a:solidFill>
                  <a:schemeClr val="hlink"/>
                </a:solidFill>
                <a:latin typeface="Arial"/>
                <a:ea typeface="Arial"/>
                <a:cs typeface="Arial"/>
                <a:sym typeface="Arial"/>
                <a:hlinkClick r:id="rId4"/>
              </a:rPr>
              <a:t>AIM Webpage</a:t>
            </a:r>
            <a:r>
              <a:rPr b="0" i="0" lang="en-US" sz="2400" u="none" cap="none" strike="noStrike">
                <a:solidFill>
                  <a:srgbClr val="000000"/>
                </a:solidFill>
                <a:latin typeface="Arial"/>
                <a:ea typeface="Arial"/>
                <a:cs typeface="Arial"/>
                <a:sym typeface="Arial"/>
              </a:rPr>
              <a:t> for more information </a:t>
            </a:r>
            <a:endParaRPr b="0" i="0" sz="2400" u="none" cap="none" strike="noStrike">
              <a:solidFill>
                <a:srgbClr val="000000"/>
              </a:solidFill>
              <a:latin typeface="Arial"/>
              <a:ea typeface="Arial"/>
              <a:cs typeface="Arial"/>
              <a:sym typeface="Arial"/>
            </a:endParaRPr>
          </a:p>
        </p:txBody>
      </p:sp>
      <p:sp>
        <p:nvSpPr>
          <p:cNvPr id="249" name="Google Shape;249;g248bfcaf1fd_0_1105"/>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48bfcaf1fd_0_334"/>
          <p:cNvSpPr txBox="1"/>
          <p:nvPr>
            <p:ph type="title"/>
          </p:nvPr>
        </p:nvSpPr>
        <p:spPr>
          <a:xfrm>
            <a:off x="907968" y="725590"/>
            <a:ext cx="10292400" cy="952500"/>
          </a:xfrm>
          <a:prstGeom prst="rect">
            <a:avLst/>
          </a:prstGeom>
          <a:noFill/>
          <a:ln>
            <a:noFill/>
          </a:ln>
        </p:spPr>
        <p:txBody>
          <a:bodyPr anchorCtr="0" anchor="ctr" bIns="58900" lIns="117825" spcFirstLastPara="1" rIns="117825" wrap="square" tIns="58900">
            <a:noAutofit/>
          </a:bodyPr>
          <a:lstStyle/>
          <a:p>
            <a:pPr indent="0" lvl="0" marL="0" rtl="0" algn="l">
              <a:lnSpc>
                <a:spcPct val="100000"/>
              </a:lnSpc>
              <a:spcBef>
                <a:spcPts val="0"/>
              </a:spcBef>
              <a:spcAft>
                <a:spcPts val="0"/>
              </a:spcAft>
              <a:buSzPts val="1800"/>
              <a:buNone/>
            </a:pPr>
            <a:r>
              <a:rPr b="1" lang="en-US" sz="4600">
                <a:solidFill>
                  <a:srgbClr val="C12730"/>
                </a:solidFill>
                <a:latin typeface="Candara"/>
                <a:ea typeface="Candara"/>
                <a:cs typeface="Candara"/>
                <a:sym typeface="Candara"/>
              </a:rPr>
              <a:t>Welcome/Introductions</a:t>
            </a:r>
            <a:endParaRPr b="1" sz="4600">
              <a:solidFill>
                <a:srgbClr val="C12730"/>
              </a:solidFill>
              <a:latin typeface="Candara"/>
              <a:ea typeface="Candara"/>
              <a:cs typeface="Candara"/>
              <a:sym typeface="Candara"/>
            </a:endParaRPr>
          </a:p>
        </p:txBody>
      </p:sp>
      <p:pic>
        <p:nvPicPr>
          <p:cNvPr descr="A picture containing person&#10;&#10;Description automatically generated" id="256" name="Google Shape;256;g248bfcaf1fd_0_334"/>
          <p:cNvPicPr preferRelativeResize="0"/>
          <p:nvPr/>
        </p:nvPicPr>
        <p:blipFill rotWithShape="1">
          <a:blip r:embed="rId3">
            <a:alphaModFix/>
          </a:blip>
          <a:srcRect b="0" l="0" r="0" t="0"/>
          <a:stretch/>
        </p:blipFill>
        <p:spPr>
          <a:xfrm>
            <a:off x="1054915" y="1751194"/>
            <a:ext cx="1874403" cy="2678519"/>
          </a:xfrm>
          <a:prstGeom prst="rect">
            <a:avLst/>
          </a:prstGeom>
          <a:noFill/>
          <a:ln>
            <a:noFill/>
          </a:ln>
        </p:spPr>
      </p:pic>
      <p:pic>
        <p:nvPicPr>
          <p:cNvPr descr="Ellery Bresler" id="257" name="Google Shape;257;g248bfcaf1fd_0_334"/>
          <p:cNvPicPr preferRelativeResize="0"/>
          <p:nvPr/>
        </p:nvPicPr>
        <p:blipFill rotWithShape="1">
          <a:blip r:embed="rId4">
            <a:alphaModFix/>
          </a:blip>
          <a:srcRect b="0" l="0" r="0" t="0"/>
          <a:stretch/>
        </p:blipFill>
        <p:spPr>
          <a:xfrm>
            <a:off x="4834624" y="1751194"/>
            <a:ext cx="1918280" cy="2678520"/>
          </a:xfrm>
          <a:prstGeom prst="rect">
            <a:avLst/>
          </a:prstGeom>
          <a:noFill/>
          <a:ln>
            <a:noFill/>
          </a:ln>
        </p:spPr>
      </p:pic>
      <p:sp>
        <p:nvSpPr>
          <p:cNvPr id="258" name="Google Shape;258;g248bfcaf1fd_0_334"/>
          <p:cNvSpPr txBox="1"/>
          <p:nvPr/>
        </p:nvSpPr>
        <p:spPr>
          <a:xfrm>
            <a:off x="105469" y="4429726"/>
            <a:ext cx="3671700" cy="1304100"/>
          </a:xfrm>
          <a:prstGeom prst="rect">
            <a:avLst/>
          </a:prstGeom>
          <a:noFill/>
          <a:ln>
            <a:noFill/>
          </a:ln>
        </p:spPr>
        <p:txBody>
          <a:bodyPr anchorCtr="0" anchor="t" bIns="58900" lIns="117825" spcFirstLastPara="1" rIns="117825" wrap="square" tIns="58900">
            <a:spAutoFit/>
          </a:bodyPr>
          <a:lstStyle/>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555555"/>
                </a:solidFill>
                <a:latin typeface="Calibri"/>
                <a:ea typeface="Calibri"/>
                <a:cs typeface="Calibri"/>
                <a:sym typeface="Calibri"/>
              </a:rPr>
              <a:t> </a:t>
            </a:r>
            <a:r>
              <a:rPr b="1" i="0" lang="en-US" sz="1800" u="sng" cap="none" strike="noStrike">
                <a:solidFill>
                  <a:srgbClr val="222222"/>
                </a:solidFill>
                <a:latin typeface="Calibri"/>
                <a:ea typeface="Calibri"/>
                <a:cs typeface="Calibri"/>
                <a:sym typeface="Calibri"/>
                <a:hlinkClick r:id="rId5">
                  <a:extLst>
                    <a:ext uri="{A12FA001-AC4F-418D-AE19-62706E023703}">
                      <ahyp:hlinkClr val="tx"/>
                    </a:ext>
                  </a:extLst>
                </a:hlinkClick>
              </a:rPr>
              <a:t>Crystal Andrews</a:t>
            </a:r>
            <a:endParaRPr i="0" sz="1800" u="none" cap="none" strike="noStrike">
              <a:solidFill>
                <a:srgbClr val="55555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111111"/>
                </a:solidFill>
                <a:latin typeface="Calibri"/>
                <a:ea typeface="Calibri"/>
                <a:cs typeface="Calibri"/>
                <a:sym typeface="Calibri"/>
              </a:rPr>
              <a:t>Director of Accreditation, Educator Preparation Programs, &amp; Licensure</a:t>
            </a:r>
            <a:endParaRPr i="0" sz="1800" u="none" cap="none" strike="noStrike">
              <a:solidFill>
                <a:srgbClr val="1111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sp>
        <p:nvSpPr>
          <p:cNvPr id="259" name="Google Shape;259;g248bfcaf1fd_0_334"/>
          <p:cNvSpPr txBox="1"/>
          <p:nvPr/>
        </p:nvSpPr>
        <p:spPr>
          <a:xfrm>
            <a:off x="3957910" y="4429720"/>
            <a:ext cx="3671700" cy="1304100"/>
          </a:xfrm>
          <a:prstGeom prst="rect">
            <a:avLst/>
          </a:prstGeom>
          <a:noFill/>
          <a:ln>
            <a:noFill/>
          </a:ln>
        </p:spPr>
        <p:txBody>
          <a:bodyPr anchorCtr="0" anchor="t" bIns="58900" lIns="117825" spcFirstLastPara="1" rIns="117825" wrap="square" tIns="589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Ellery Bresler</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111111"/>
                </a:solidFill>
                <a:latin typeface="Calibri"/>
                <a:ea typeface="Calibri"/>
                <a:cs typeface="Calibri"/>
                <a:sym typeface="Calibri"/>
              </a:rPr>
              <a:t>Accreditation</a:t>
            </a:r>
            <a:br>
              <a:rPr i="0" lang="en-US" sz="1800" u="none" cap="none" strike="noStrike">
                <a:solidFill>
                  <a:srgbClr val="111111"/>
                </a:solidFill>
                <a:latin typeface="Calibri"/>
                <a:ea typeface="Calibri"/>
                <a:cs typeface="Calibri"/>
                <a:sym typeface="Calibri"/>
              </a:rPr>
            </a:br>
            <a:r>
              <a:rPr i="0" lang="en-US" sz="1800" u="none" cap="none" strike="noStrike">
                <a:solidFill>
                  <a:srgbClr val="111111"/>
                </a:solidFill>
                <a:latin typeface="Calibri"/>
                <a:ea typeface="Calibri"/>
                <a:cs typeface="Calibri"/>
                <a:sym typeface="Calibri"/>
              </a:rPr>
              <a:t>Specialist</a:t>
            </a:r>
            <a:endParaRPr i="0" sz="1800" u="none" cap="none" strike="noStrike">
              <a:solidFill>
                <a:srgbClr val="1111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sp>
        <p:nvSpPr>
          <p:cNvPr id="260" name="Google Shape;260;g248bfcaf1fd_0_334"/>
          <p:cNvSpPr txBox="1"/>
          <p:nvPr/>
        </p:nvSpPr>
        <p:spPr>
          <a:xfrm>
            <a:off x="7810356" y="4429720"/>
            <a:ext cx="3671700" cy="1304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58900" lIns="117825" spcFirstLastPara="1" rIns="117825" wrap="square" tIns="589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hlinkClick r:id="rId7">
                  <a:extLst>
                    <a:ext uri="{A12FA001-AC4F-418D-AE19-62706E023703}">
                      <ahyp:hlinkClr val="tx"/>
                    </a:ext>
                  </a:extLst>
                </a:hlinkClick>
              </a:rPr>
              <a:t>Michelle Price</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111111"/>
                </a:solidFill>
                <a:latin typeface="Calibri"/>
                <a:ea typeface="Calibri"/>
                <a:cs typeface="Calibri"/>
                <a:sym typeface="Calibri"/>
              </a:rPr>
              <a:t>Accreditation</a:t>
            </a:r>
            <a:br>
              <a:rPr i="0" lang="en-US" sz="1800" u="none" cap="none" strike="noStrike">
                <a:solidFill>
                  <a:srgbClr val="111111"/>
                </a:solidFill>
                <a:latin typeface="Calibri"/>
                <a:ea typeface="Calibri"/>
                <a:cs typeface="Calibri"/>
                <a:sym typeface="Calibri"/>
              </a:rPr>
            </a:br>
            <a:r>
              <a:rPr i="0" lang="en-US" sz="1800" u="none" cap="none" strike="noStrike">
                <a:solidFill>
                  <a:srgbClr val="111111"/>
                </a:solidFill>
                <a:latin typeface="Calibri"/>
                <a:ea typeface="Calibri"/>
                <a:cs typeface="Calibri"/>
                <a:sym typeface="Calibri"/>
              </a:rPr>
              <a:t>Specialist</a:t>
            </a:r>
            <a:endParaRPr i="0" sz="1800" u="none" cap="none" strike="noStrike">
              <a:solidFill>
                <a:srgbClr val="1111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pic>
        <p:nvPicPr>
          <p:cNvPr id="261" name="Google Shape;261;g248bfcaf1fd_0_334"/>
          <p:cNvPicPr preferRelativeResize="0"/>
          <p:nvPr/>
        </p:nvPicPr>
        <p:blipFill rotWithShape="1">
          <a:blip r:embed="rId8">
            <a:alphaModFix/>
          </a:blip>
          <a:srcRect b="0" l="0" r="0" t="0"/>
          <a:stretch/>
        </p:blipFill>
        <p:spPr>
          <a:xfrm>
            <a:off x="8708992" y="1749197"/>
            <a:ext cx="1874400" cy="2682531"/>
          </a:xfrm>
          <a:prstGeom prst="rect">
            <a:avLst/>
          </a:prstGeom>
          <a:noFill/>
          <a:ln>
            <a:noFill/>
          </a:ln>
        </p:spPr>
      </p:pic>
      <p:sp>
        <p:nvSpPr>
          <p:cNvPr id="262" name="Google Shape;262;g248bfcaf1fd_0_334"/>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48bfcaf1fd_0_499"/>
          <p:cNvSpPr txBox="1"/>
          <p:nvPr>
            <p:ph idx="1" type="body"/>
          </p:nvPr>
        </p:nvSpPr>
        <p:spPr>
          <a:xfrm>
            <a:off x="0" y="755053"/>
            <a:ext cx="11978700" cy="1303200"/>
          </a:xfrm>
          <a:prstGeom prst="rect">
            <a:avLst/>
          </a:prstGeom>
          <a:noFill/>
          <a:ln>
            <a:noFill/>
          </a:ln>
        </p:spPr>
        <p:txBody>
          <a:bodyPr anchorCtr="0" anchor="t" bIns="58900" lIns="117825" spcFirstLastPara="1" rIns="117825" wrap="square" tIns="58900">
            <a:noAutofit/>
          </a:bodyPr>
          <a:lstStyle/>
          <a:p>
            <a:pPr indent="0" lvl="0" marL="0" rtl="0" algn="ctr">
              <a:lnSpc>
                <a:spcPct val="100000"/>
              </a:lnSpc>
              <a:spcBef>
                <a:spcPts val="800"/>
              </a:spcBef>
              <a:spcAft>
                <a:spcPts val="0"/>
              </a:spcAft>
              <a:buSzPts val="4100"/>
              <a:buNone/>
            </a:pPr>
            <a:r>
              <a:rPr lang="en-US" sz="2100"/>
              <a:t>Year 1- “Coach and Guide” </a:t>
            </a:r>
            <a:endParaRPr sz="2100"/>
          </a:p>
          <a:p>
            <a:pPr indent="0" lvl="0" marL="0" rtl="0" algn="ctr">
              <a:lnSpc>
                <a:spcPct val="100000"/>
              </a:lnSpc>
              <a:spcBef>
                <a:spcPts val="800"/>
              </a:spcBef>
              <a:spcAft>
                <a:spcPts val="0"/>
              </a:spcAft>
              <a:buSzPts val="4100"/>
              <a:buNone/>
            </a:pPr>
            <a:r>
              <a:rPr lang="en-US" sz="2100"/>
              <a:t>Focus on </a:t>
            </a:r>
            <a:r>
              <a:rPr b="1" lang="en-US" sz="2100"/>
              <a:t>Support, Mechanisms </a:t>
            </a:r>
            <a:r>
              <a:rPr lang="en-US" sz="2100"/>
              <a:t>and </a:t>
            </a:r>
            <a:r>
              <a:rPr b="1" lang="en-US" sz="2100"/>
              <a:t>Methodology</a:t>
            </a:r>
            <a:endParaRPr b="1" sz="2100"/>
          </a:p>
          <a:p>
            <a:pPr indent="0" lvl="0" marL="0" rtl="0" algn="ctr">
              <a:lnSpc>
                <a:spcPct val="100000"/>
              </a:lnSpc>
              <a:spcBef>
                <a:spcPts val="800"/>
              </a:spcBef>
              <a:spcAft>
                <a:spcPts val="0"/>
              </a:spcAft>
              <a:buSzPts val="4100"/>
              <a:buNone/>
            </a:pPr>
            <a:r>
              <a:rPr b="1" lang="en-US" sz="2100"/>
              <a:t>Due: March 29th, 2024</a:t>
            </a:r>
            <a:endParaRPr b="1" sz="2100"/>
          </a:p>
        </p:txBody>
      </p:sp>
      <p:sp>
        <p:nvSpPr>
          <p:cNvPr id="269" name="Google Shape;269;g248bfcaf1fd_0_499"/>
          <p:cNvSpPr txBox="1"/>
          <p:nvPr>
            <p:ph type="title"/>
          </p:nvPr>
        </p:nvSpPr>
        <p:spPr>
          <a:xfrm>
            <a:off x="843151" y="-269462"/>
            <a:ext cx="10292400" cy="1143000"/>
          </a:xfrm>
          <a:prstGeom prst="rect">
            <a:avLst/>
          </a:prstGeom>
          <a:noFill/>
          <a:ln>
            <a:noFill/>
          </a:ln>
        </p:spPr>
        <p:txBody>
          <a:bodyPr anchorCtr="0" anchor="ctr" bIns="58900" lIns="117825" spcFirstLastPara="1" rIns="117825" wrap="square" tIns="58900">
            <a:noAutofit/>
          </a:bodyPr>
          <a:lstStyle/>
          <a:p>
            <a:pPr indent="0" lvl="0" marL="0" rtl="0" algn="ctr">
              <a:lnSpc>
                <a:spcPct val="100000"/>
              </a:lnSpc>
              <a:spcBef>
                <a:spcPts val="0"/>
              </a:spcBef>
              <a:spcAft>
                <a:spcPts val="0"/>
              </a:spcAft>
              <a:buSzPts val="1800"/>
              <a:buNone/>
            </a:pPr>
            <a:r>
              <a:rPr b="1" lang="en-US" sz="4600">
                <a:solidFill>
                  <a:srgbClr val="C12730"/>
                </a:solidFill>
                <a:latin typeface="Candara"/>
                <a:ea typeface="Candara"/>
                <a:cs typeface="Candara"/>
                <a:sym typeface="Candara"/>
              </a:rPr>
              <a:t>Year 1- All Districts</a:t>
            </a:r>
            <a:endParaRPr b="1" sz="4600">
              <a:solidFill>
                <a:srgbClr val="C12730"/>
              </a:solidFill>
              <a:latin typeface="Candara"/>
              <a:ea typeface="Candara"/>
              <a:cs typeface="Candara"/>
              <a:sym typeface="Candara"/>
            </a:endParaRPr>
          </a:p>
        </p:txBody>
      </p:sp>
      <p:graphicFrame>
        <p:nvGraphicFramePr>
          <p:cNvPr id="270" name="Google Shape;270;g248bfcaf1fd_0_499"/>
          <p:cNvGraphicFramePr/>
          <p:nvPr/>
        </p:nvGraphicFramePr>
        <p:xfrm>
          <a:off x="770325" y="1972235"/>
          <a:ext cx="3000000" cy="3000000"/>
        </p:xfrm>
        <a:graphic>
          <a:graphicData uri="http://schemas.openxmlformats.org/drawingml/2006/table">
            <a:tbl>
              <a:tblPr>
                <a:noFill/>
                <a:tableStyleId>{CCE0E9CE-C6E5-4801-8669-3C0BBFA2DCFB}</a:tableStyleId>
              </a:tblPr>
              <a:tblGrid>
                <a:gridCol w="3619600"/>
                <a:gridCol w="3405525"/>
                <a:gridCol w="3833625"/>
              </a:tblGrid>
              <a:tr h="731500">
                <a:tc>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t>ISAP Components</a:t>
                      </a:r>
                      <a:endParaRPr sz="1700" u="none" cap="none" strike="noStrike"/>
                    </a:p>
                  </a:txBody>
                  <a:tcPr marT="109700" marB="109700" marR="121900" marL="121900">
                    <a:solidFill>
                      <a:srgbClr val="DDDDDD"/>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t>Assurance Standards</a:t>
                      </a:r>
                      <a:endParaRPr sz="1700" u="none" cap="none" strike="noStrike"/>
                    </a:p>
                  </a:txBody>
                  <a:tcPr marT="109700" marB="109700" marR="121900" marL="121900">
                    <a:solidFill>
                      <a:srgbClr val="DDDDDD"/>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t>Student Performance Standards</a:t>
                      </a:r>
                      <a:endParaRPr sz="1700" u="none" cap="none" strike="noStrike"/>
                    </a:p>
                  </a:txBody>
                  <a:tcPr marT="109700" marB="109700" marR="121900" marL="121900">
                    <a:solidFill>
                      <a:srgbClr val="DDDDDD"/>
                    </a:solidFill>
                  </a:tcPr>
                </a:tc>
              </a:tr>
              <a:tr h="457200">
                <a:tc>
                  <a:txBody>
                    <a:bodyPr/>
                    <a:lstStyle/>
                    <a:p>
                      <a:pPr indent="-355600" lvl="0" marL="546100" marR="0" rtl="0" algn="l">
                        <a:lnSpc>
                          <a:spcPct val="100000"/>
                        </a:lnSpc>
                        <a:spcBef>
                          <a:spcPts val="0"/>
                        </a:spcBef>
                        <a:spcAft>
                          <a:spcPts val="0"/>
                        </a:spcAft>
                        <a:buClr>
                          <a:srgbClr val="000000"/>
                        </a:buClr>
                        <a:buSzPts val="1400"/>
                        <a:buFont typeface="Arial"/>
                        <a:buChar char="●"/>
                      </a:pPr>
                      <a:r>
                        <a:rPr b="1" lang="en-US" sz="1400" u="none" cap="none" strike="noStrike">
                          <a:solidFill>
                            <a:srgbClr val="000000"/>
                          </a:solidFill>
                        </a:rPr>
                        <a:t>CNA with Gap Analysis</a:t>
                      </a:r>
                      <a:r>
                        <a:rPr lang="en-US" sz="1400" u="none" cap="none" strike="noStrike">
                          <a:solidFill>
                            <a:srgbClr val="000000"/>
                          </a:solidFill>
                        </a:rPr>
                        <a:t> to set goals and academic programming</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b="1" lang="en-US" sz="1400" u="none" cap="none" strike="noStrike">
                          <a:solidFill>
                            <a:srgbClr val="000000"/>
                          </a:solidFill>
                        </a:rPr>
                        <a:t>Family and Community Engagement Plan</a:t>
                      </a:r>
                      <a:endParaRPr b="1"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b="1" lang="en-US" sz="1400" u="none" cap="none" strike="noStrike">
                          <a:solidFill>
                            <a:srgbClr val="000000"/>
                          </a:solidFill>
                        </a:rPr>
                        <a:t>Graduate Profile</a:t>
                      </a:r>
                      <a:r>
                        <a:rPr lang="en-US" sz="1400" u="none" cap="none" strike="noStrike">
                          <a:solidFill>
                            <a:srgbClr val="000000"/>
                          </a:solidFill>
                        </a:rPr>
                        <a:t>- a plan to show progress (2-3 action steps to meet graduate profile)</a:t>
                      </a:r>
                      <a:endParaRPr sz="1400" u="none" cap="none" strike="noStrike">
                        <a:solidFill>
                          <a:srgbClr val="000000"/>
                        </a:solidFill>
                      </a:endParaRPr>
                    </a:p>
                    <a:p>
                      <a:pPr indent="-317500" lvl="1" marL="9144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no set template - districts have flexibility to individualize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txBody>
                  <a:tcPr marT="109700" marB="109700" marR="121900" marL="121900"/>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rPr>
                        <a:t>General Assurances:</a:t>
                      </a:r>
                      <a:endParaRPr b="1"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0000"/>
                        </a:solidFill>
                      </a:endParaRPr>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School Leadership</a:t>
                      </a:r>
                      <a:endParaRPr sz="1400" u="none" cap="none" strike="noStrike">
                        <a:solidFill>
                          <a:srgbClr val="000000"/>
                        </a:solidFill>
                      </a:endParaRPr>
                    </a:p>
                    <a:p>
                      <a:pPr indent="0" lvl="0" marL="91440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317500" lvl="0" marL="4572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Academic Requirements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      </a:t>
                      </a:r>
                      <a:endParaRPr sz="1700" u="none" cap="none" strike="noStrike"/>
                    </a:p>
                  </a:txBody>
                  <a:tcPr marT="109700" marB="109700" marR="121900" marL="121900"/>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rPr>
                        <a:t>Proficiency</a:t>
                      </a:r>
                      <a:r>
                        <a:rPr b="1" lang="en-US" sz="1400" u="none" cap="none" strike="noStrike"/>
                        <a:t>, Progress </a:t>
                      </a:r>
                      <a:r>
                        <a:rPr lang="en-US" sz="1400" u="none" cap="none" strike="noStrike">
                          <a:solidFill>
                            <a:srgbClr val="000000"/>
                          </a:solidFill>
                        </a:rPr>
                        <a:t>and </a:t>
                      </a:r>
                      <a:r>
                        <a:rPr b="1" lang="en-US" sz="1400" u="none" cap="none" strike="noStrike">
                          <a:solidFill>
                            <a:srgbClr val="000000"/>
                          </a:solidFill>
                        </a:rPr>
                        <a:t>Growth</a:t>
                      </a:r>
                      <a:r>
                        <a:rPr lang="en-US" sz="1400" u="none" cap="none" strike="noStrike">
                          <a:solidFill>
                            <a:srgbClr val="000000"/>
                          </a:solidFill>
                        </a:rPr>
                        <a:t>:</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300"/>
                        <a:buFont typeface="Arial"/>
                        <a:buNone/>
                      </a:pPr>
                      <a:r>
                        <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SBAC</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MAPS</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I-Ready</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STAR</a:t>
                      </a:r>
                      <a:endParaRPr sz="1400" u="none" cap="none" strike="noStrike">
                        <a:solidFill>
                          <a:srgbClr val="000000"/>
                        </a:solidFill>
                      </a:endParaRPr>
                    </a:p>
                    <a:p>
                      <a:pPr indent="-355600" lvl="0" marL="546100" marR="0" rtl="0" algn="l">
                        <a:lnSpc>
                          <a:spcPct val="100000"/>
                        </a:lnSpc>
                        <a:spcBef>
                          <a:spcPts val="0"/>
                        </a:spcBef>
                        <a:spcAft>
                          <a:spcPts val="0"/>
                        </a:spcAft>
                        <a:buClr>
                          <a:srgbClr val="000000"/>
                        </a:buClr>
                        <a:buSzPts val="1400"/>
                        <a:buFont typeface="Arial"/>
                        <a:buChar char="●"/>
                      </a:pPr>
                      <a:r>
                        <a:rPr lang="en-US" sz="1400" u="none" cap="none" strike="noStrike">
                          <a:solidFill>
                            <a:srgbClr val="000000"/>
                          </a:solidFill>
                        </a:rPr>
                        <a:t>Dibels</a:t>
                      </a:r>
                      <a:endParaRPr sz="1400" u="none" cap="none" strike="noStrike">
                        <a:solidFill>
                          <a:srgbClr val="000000"/>
                        </a:solidFill>
                      </a:endParaRPr>
                    </a:p>
                    <a:p>
                      <a:pPr indent="0" lvl="0" marL="914400" marR="0" rtl="0" algn="l">
                        <a:lnSpc>
                          <a:spcPct val="100000"/>
                        </a:lnSpc>
                        <a:spcBef>
                          <a:spcPts val="0"/>
                        </a:spcBef>
                        <a:spcAft>
                          <a:spcPts val="0"/>
                        </a:spcAft>
                        <a:buClr>
                          <a:srgbClr val="000000"/>
                        </a:buClr>
                        <a:buSzPts val="1400"/>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rPr>
                        <a:t>    *</a:t>
                      </a:r>
                      <a:r>
                        <a:rPr i="1" lang="en-US" sz="1400" u="none" cap="none" strike="noStrike">
                          <a:solidFill>
                            <a:srgbClr val="000000"/>
                          </a:solidFill>
                        </a:rPr>
                        <a:t>A valid and reliable assessment the district is already using.</a:t>
                      </a:r>
                      <a:endParaRPr i="1"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t>    * MAST Pilot cannot be used as it is a pilot program. </a:t>
                      </a:r>
                      <a:endParaRPr i="1" sz="1400" u="none" cap="none" strike="noStrike"/>
                    </a:p>
                  </a:txBody>
                  <a:tcPr marT="109700" marB="109700" marR="121900" marL="121900"/>
                </a:tc>
              </a:tr>
            </a:tbl>
          </a:graphicData>
        </a:graphic>
      </p:graphicFrame>
      <p:sp>
        <p:nvSpPr>
          <p:cNvPr id="271" name="Google Shape;271;g248bfcaf1fd_0_499"/>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48cbef1495_1_16"/>
          <p:cNvSpPr txBox="1"/>
          <p:nvPr>
            <p:ph type="title"/>
          </p:nvPr>
        </p:nvSpPr>
        <p:spPr>
          <a:xfrm>
            <a:off x="1236003" y="622541"/>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800"/>
              <a:buNone/>
            </a:pPr>
            <a:r>
              <a:rPr lang="en-US" sz="4500">
                <a:solidFill>
                  <a:srgbClr val="C12730"/>
                </a:solidFill>
                <a:latin typeface="Candara"/>
                <a:ea typeface="Candara"/>
                <a:cs typeface="Candara"/>
                <a:sym typeface="Candara"/>
              </a:rPr>
              <a:t>Comprehensive Needs Assessment</a:t>
            </a:r>
            <a:endParaRPr sz="4500">
              <a:solidFill>
                <a:srgbClr val="C12730"/>
              </a:solidFill>
              <a:latin typeface="Candara"/>
              <a:ea typeface="Candara"/>
              <a:cs typeface="Candara"/>
              <a:sym typeface="Candara"/>
            </a:endParaRPr>
          </a:p>
        </p:txBody>
      </p:sp>
      <p:sp>
        <p:nvSpPr>
          <p:cNvPr id="277" name="Google Shape;277;g248cbef1495_1_16"/>
          <p:cNvSpPr txBox="1"/>
          <p:nvPr>
            <p:ph idx="1" type="body"/>
          </p:nvPr>
        </p:nvSpPr>
        <p:spPr>
          <a:xfrm>
            <a:off x="1278128" y="2286000"/>
            <a:ext cx="9720000" cy="4023300"/>
          </a:xfrm>
          <a:prstGeom prst="rect">
            <a:avLst/>
          </a:prstGeom>
          <a:noFill/>
          <a:ln>
            <a:noFill/>
          </a:ln>
        </p:spPr>
        <p:txBody>
          <a:bodyPr anchorCtr="0" anchor="t" bIns="45700" lIns="45700" spcFirstLastPara="1" rIns="45700" wrap="square" tIns="45700">
            <a:normAutofit/>
          </a:bodyPr>
          <a:lstStyle/>
          <a:p>
            <a:pPr indent="0" lvl="0" marL="457200" rtl="0" algn="l">
              <a:lnSpc>
                <a:spcPct val="100000"/>
              </a:lnSpc>
              <a:spcBef>
                <a:spcPts val="0"/>
              </a:spcBef>
              <a:spcAft>
                <a:spcPts val="0"/>
              </a:spcAft>
              <a:buSzPts val="1800"/>
              <a:buNone/>
            </a:pPr>
            <a:r>
              <a:rPr b="1" lang="en-US" sz="2400">
                <a:solidFill>
                  <a:srgbClr val="000000"/>
                </a:solidFill>
                <a:latin typeface="Calibri"/>
                <a:ea typeface="Calibri"/>
                <a:cs typeface="Calibri"/>
                <a:sym typeface="Calibri"/>
              </a:rPr>
              <a:t>           Carrie Kouba - </a:t>
            </a:r>
            <a:r>
              <a:rPr lang="en-US" sz="2000">
                <a:solidFill>
                  <a:srgbClr val="000000"/>
                </a:solidFill>
                <a:latin typeface="Calibri"/>
                <a:ea typeface="Calibri"/>
                <a:cs typeface="Calibri"/>
                <a:sym typeface="Calibri"/>
              </a:rPr>
              <a:t>Senior Manager Improvement and Engagement</a:t>
            </a:r>
            <a:endParaRPr b="1" sz="2400">
              <a:solidFill>
                <a:srgbClr val="000000"/>
              </a:solidFill>
              <a:latin typeface="Calibri"/>
              <a:ea typeface="Calibri"/>
              <a:cs typeface="Calibri"/>
              <a:sym typeface="Calibri"/>
            </a:endParaRPr>
          </a:p>
        </p:txBody>
      </p:sp>
      <p:pic>
        <p:nvPicPr>
          <p:cNvPr id="278" name="Google Shape;278;g248cbef1495_1_16"/>
          <p:cNvPicPr preferRelativeResize="0"/>
          <p:nvPr/>
        </p:nvPicPr>
        <p:blipFill rotWithShape="1">
          <a:blip r:embed="rId3">
            <a:alphaModFix/>
          </a:blip>
          <a:srcRect b="0" l="0" r="0" t="0"/>
          <a:stretch/>
        </p:blipFill>
        <p:spPr>
          <a:xfrm>
            <a:off x="4209783" y="2841825"/>
            <a:ext cx="3421425" cy="3467475"/>
          </a:xfrm>
          <a:prstGeom prst="rect">
            <a:avLst/>
          </a:prstGeom>
          <a:noFill/>
          <a:ln>
            <a:noFill/>
          </a:ln>
        </p:spPr>
      </p:pic>
      <p:sp>
        <p:nvSpPr>
          <p:cNvPr id="279" name="Google Shape;279;g248cbef1495_1_16"/>
          <p:cNvSpPr txBox="1"/>
          <p:nvPr>
            <p:ph idx="12" type="sldNum"/>
          </p:nvPr>
        </p:nvSpPr>
        <p:spPr>
          <a:xfrm>
            <a:off x="10837334" y="6470704"/>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4aa61e8a4c_0_57"/>
          <p:cNvSpPr txBox="1"/>
          <p:nvPr>
            <p:ph type="title"/>
          </p:nvPr>
        </p:nvSpPr>
        <p:spPr>
          <a:xfrm>
            <a:off x="1819068" y="305088"/>
            <a:ext cx="1029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Welcome/ Introduction</a:t>
            </a:r>
            <a:endParaRPr b="1"/>
          </a:p>
        </p:txBody>
      </p:sp>
      <p:sp>
        <p:nvSpPr>
          <p:cNvPr id="286" name="Google Shape;286;g24aa61e8a4c_0_57"/>
          <p:cNvSpPr txBox="1"/>
          <p:nvPr/>
        </p:nvSpPr>
        <p:spPr>
          <a:xfrm>
            <a:off x="3924100" y="2112250"/>
            <a:ext cx="77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87" name="Google Shape;287;g24aa61e8a4c_0_57"/>
          <p:cNvSpPr txBox="1"/>
          <p:nvPr/>
        </p:nvSpPr>
        <p:spPr>
          <a:xfrm>
            <a:off x="1819075" y="1580300"/>
            <a:ext cx="8369700" cy="495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000">
                <a:solidFill>
                  <a:srgbClr val="111111"/>
                </a:solidFill>
                <a:latin typeface="Calibri"/>
                <a:ea typeface="Calibri"/>
                <a:cs typeface="Calibri"/>
                <a:sym typeface="Calibri"/>
              </a:rPr>
              <a:t>                                                                                   </a:t>
            </a:r>
            <a:endParaRPr b="1" sz="1000">
              <a:solidFill>
                <a:srgbClr val="111111"/>
              </a:solidFill>
              <a:latin typeface="Calibri"/>
              <a:ea typeface="Calibri"/>
              <a:cs typeface="Calibri"/>
              <a:sym typeface="Calibri"/>
            </a:endParaRPr>
          </a:p>
          <a:p>
            <a:pPr indent="0" lvl="0" marL="0" rtl="0" algn="l">
              <a:spcBef>
                <a:spcPts val="0"/>
              </a:spcBef>
              <a:spcAft>
                <a:spcPts val="0"/>
              </a:spcAft>
              <a:buNone/>
            </a:pPr>
            <a:r>
              <a:rPr b="1" lang="en-US" sz="1000">
                <a:solidFill>
                  <a:srgbClr val="111111"/>
                </a:solidFill>
                <a:latin typeface="Calibri"/>
                <a:ea typeface="Calibri"/>
                <a:cs typeface="Calibri"/>
                <a:sym typeface="Calibri"/>
              </a:rPr>
              <a:t>  </a:t>
            </a:r>
            <a:endParaRPr b="1" sz="1000">
              <a:solidFill>
                <a:srgbClr val="11111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rgbClr val="000000"/>
              </a:solidFill>
              <a:latin typeface="Candara"/>
              <a:ea typeface="Candara"/>
              <a:cs typeface="Candara"/>
              <a:sym typeface="Candara"/>
            </a:endParaRPr>
          </a:p>
          <a:p>
            <a:pPr indent="0" lvl="0" marL="0" rtl="0" algn="l">
              <a:lnSpc>
                <a:spcPct val="115000"/>
              </a:lnSpc>
              <a:spcBef>
                <a:spcPts val="0"/>
              </a:spcBef>
              <a:spcAft>
                <a:spcPts val="0"/>
              </a:spcAft>
              <a:buNone/>
            </a:pPr>
            <a:r>
              <a:rPr b="1" lang="en-US" sz="1100">
                <a:solidFill>
                  <a:srgbClr val="000000"/>
                </a:solidFill>
                <a:latin typeface="Candara"/>
                <a:ea typeface="Candara"/>
                <a:cs typeface="Candara"/>
                <a:sym typeface="Candara"/>
              </a:rPr>
              <a:t>                                                            </a:t>
            </a:r>
            <a:r>
              <a:rPr b="1" lang="en-US" sz="2000">
                <a:solidFill>
                  <a:srgbClr val="000000"/>
                </a:solidFill>
                <a:latin typeface="Candara"/>
                <a:ea typeface="Candara"/>
                <a:cs typeface="Candara"/>
                <a:sym typeface="Candara"/>
              </a:rPr>
              <a:t>       </a:t>
            </a:r>
            <a:r>
              <a:rPr b="1" lang="en-US" sz="2400">
                <a:solidFill>
                  <a:srgbClr val="000000"/>
                </a:solidFill>
                <a:latin typeface="Calibri"/>
                <a:ea typeface="Calibri"/>
                <a:cs typeface="Calibri"/>
                <a:sym typeface="Calibri"/>
              </a:rPr>
              <a:t>Improvement and Engagement </a:t>
            </a:r>
            <a:endParaRPr b="1" sz="2400">
              <a:solidFill>
                <a:srgbClr val="000000"/>
              </a:solidFill>
              <a:latin typeface="Calibri"/>
              <a:ea typeface="Calibri"/>
              <a:cs typeface="Calibri"/>
              <a:sym typeface="Calibri"/>
            </a:endParaRPr>
          </a:p>
          <a:p>
            <a:pPr indent="0" lvl="0" marL="0" rtl="0" algn="l">
              <a:spcBef>
                <a:spcPts val="640"/>
              </a:spcBef>
              <a:spcAft>
                <a:spcPts val="0"/>
              </a:spcAft>
              <a:buNone/>
            </a:pPr>
            <a:r>
              <a:rPr lang="en-US" sz="1100">
                <a:solidFill>
                  <a:srgbClr val="000000"/>
                </a:solidFill>
                <a:latin typeface="Candara"/>
                <a:ea typeface="Candara"/>
                <a:cs typeface="Candara"/>
                <a:sym typeface="Candara"/>
              </a:rPr>
              <a:t>                                           </a:t>
            </a:r>
            <a:endParaRPr sz="1100">
              <a:solidFill>
                <a:srgbClr val="000000"/>
              </a:solidFill>
              <a:latin typeface="Candara"/>
              <a:ea typeface="Candara"/>
              <a:cs typeface="Candara"/>
              <a:sym typeface="Candara"/>
            </a:endParaRPr>
          </a:p>
          <a:p>
            <a:pPr indent="0" lvl="0" marL="0" rtl="0" algn="l">
              <a:spcBef>
                <a:spcPts val="640"/>
              </a:spcBef>
              <a:spcAft>
                <a:spcPts val="0"/>
              </a:spcAft>
              <a:buNone/>
            </a:pPr>
            <a:r>
              <a:rPr lang="en-US" sz="1100">
                <a:solidFill>
                  <a:srgbClr val="000000"/>
                </a:solidFill>
                <a:latin typeface="Candara"/>
                <a:ea typeface="Candara"/>
                <a:cs typeface="Candara"/>
                <a:sym typeface="Candara"/>
              </a:rPr>
              <a:t>    </a:t>
            </a:r>
            <a:endParaRPr sz="1100">
              <a:solidFill>
                <a:srgbClr val="000000"/>
              </a:solidFill>
              <a:latin typeface="Candara"/>
              <a:ea typeface="Candara"/>
              <a:cs typeface="Candara"/>
              <a:sym typeface="Candara"/>
            </a:endParaRPr>
          </a:p>
          <a:p>
            <a:pPr indent="0" lvl="0" marL="0" rtl="0" algn="l">
              <a:spcBef>
                <a:spcPts val="640"/>
              </a:spcBef>
              <a:spcAft>
                <a:spcPts val="0"/>
              </a:spcAft>
              <a:buNone/>
            </a:pPr>
            <a:r>
              <a:t/>
            </a:r>
            <a:endParaRPr sz="1100">
              <a:solidFill>
                <a:srgbClr val="000000"/>
              </a:solidFill>
              <a:latin typeface="Candara"/>
              <a:ea typeface="Candara"/>
              <a:cs typeface="Candara"/>
              <a:sym typeface="Candara"/>
            </a:endParaRPr>
          </a:p>
          <a:p>
            <a:pPr indent="0" lvl="0" marL="0" rtl="0" algn="l">
              <a:spcBef>
                <a:spcPts val="640"/>
              </a:spcBef>
              <a:spcAft>
                <a:spcPts val="0"/>
              </a:spcAft>
              <a:buNone/>
            </a:pPr>
            <a:r>
              <a:t/>
            </a:r>
            <a:endParaRPr sz="1100">
              <a:solidFill>
                <a:srgbClr val="000000"/>
              </a:solidFill>
              <a:latin typeface="Candara"/>
              <a:ea typeface="Candara"/>
              <a:cs typeface="Candara"/>
              <a:sym typeface="Candara"/>
            </a:endParaRPr>
          </a:p>
          <a:p>
            <a:pPr indent="0" lvl="0" marL="0" rtl="0" algn="l">
              <a:spcBef>
                <a:spcPts val="640"/>
              </a:spcBef>
              <a:spcAft>
                <a:spcPts val="0"/>
              </a:spcAft>
              <a:buNone/>
            </a:pPr>
            <a:r>
              <a:t/>
            </a:r>
            <a:endParaRPr sz="1100">
              <a:solidFill>
                <a:srgbClr val="000000"/>
              </a:solidFill>
              <a:latin typeface="Candara"/>
              <a:ea typeface="Candara"/>
              <a:cs typeface="Candara"/>
              <a:sym typeface="Candara"/>
            </a:endParaRPr>
          </a:p>
          <a:p>
            <a:pPr indent="0" lvl="0" marL="0" rtl="0" algn="l">
              <a:spcBef>
                <a:spcPts val="0"/>
              </a:spcBef>
              <a:spcAft>
                <a:spcPts val="0"/>
              </a:spcAft>
              <a:buNone/>
            </a:pPr>
            <a:r>
              <a:rPr lang="en-US" sz="1100">
                <a:solidFill>
                  <a:srgbClr val="000000"/>
                </a:solidFill>
                <a:latin typeface="Candara"/>
                <a:ea typeface="Candara"/>
                <a:cs typeface="Candara"/>
                <a:sym typeface="Candara"/>
              </a:rPr>
              <a:t>                     </a:t>
            </a:r>
            <a:endParaRPr sz="1100">
              <a:solidFill>
                <a:srgbClr val="000000"/>
              </a:solidFill>
              <a:latin typeface="Candara"/>
              <a:ea typeface="Candara"/>
              <a:cs typeface="Candara"/>
              <a:sym typeface="Candara"/>
            </a:endParaRPr>
          </a:p>
          <a:p>
            <a:pPr indent="0" lvl="0" marL="0" rtl="0" algn="l">
              <a:spcBef>
                <a:spcPts val="0"/>
              </a:spcBef>
              <a:spcAft>
                <a:spcPts val="0"/>
              </a:spcAft>
              <a:buNone/>
            </a:pPr>
            <a:r>
              <a:t/>
            </a:r>
            <a:endParaRPr sz="1100">
              <a:solidFill>
                <a:srgbClr val="000000"/>
              </a:solidFill>
              <a:latin typeface="Calibri"/>
              <a:ea typeface="Calibri"/>
              <a:cs typeface="Calibri"/>
              <a:sym typeface="Calibri"/>
            </a:endParaRPr>
          </a:p>
          <a:p>
            <a:pPr indent="0" lvl="0" marL="0" rtl="0" algn="l">
              <a:spcBef>
                <a:spcPts val="0"/>
              </a:spcBef>
              <a:spcAft>
                <a:spcPts val="0"/>
              </a:spcAft>
              <a:buNone/>
            </a:pPr>
            <a:r>
              <a:t/>
            </a:r>
            <a:endParaRPr sz="1100">
              <a:solidFill>
                <a:srgbClr val="000000"/>
              </a:solidFill>
              <a:latin typeface="Calibri"/>
              <a:ea typeface="Calibri"/>
              <a:cs typeface="Calibri"/>
              <a:sym typeface="Calibri"/>
            </a:endParaRPr>
          </a:p>
          <a:p>
            <a:pPr indent="0" lvl="0" marL="2743200" rtl="0" algn="l">
              <a:spcBef>
                <a:spcPts val="0"/>
              </a:spcBef>
              <a:spcAft>
                <a:spcPts val="0"/>
              </a:spcAft>
              <a:buNone/>
            </a:pP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0" lvl="0" marL="3200400" rtl="0" algn="l">
              <a:spcBef>
                <a:spcPts val="0"/>
              </a:spcBef>
              <a:spcAft>
                <a:spcPts val="0"/>
              </a:spcAft>
              <a:buNone/>
            </a:pPr>
            <a:r>
              <a:rPr b="1" lang="en-US" sz="2400">
                <a:solidFill>
                  <a:srgbClr val="000000"/>
                </a:solidFill>
                <a:latin typeface="Calibri"/>
                <a:ea typeface="Calibri"/>
                <a:cs typeface="Calibri"/>
                <a:sym typeface="Calibri"/>
              </a:rPr>
              <a:t>  Carrie Kouba</a:t>
            </a:r>
            <a:endParaRPr b="1" sz="2400">
              <a:solidFill>
                <a:srgbClr val="000000"/>
              </a:solidFill>
              <a:latin typeface="Calibri"/>
              <a:ea typeface="Calibri"/>
              <a:cs typeface="Calibri"/>
              <a:sym typeface="Calibri"/>
            </a:endParaRPr>
          </a:p>
          <a:p>
            <a:pPr indent="0" lvl="0" marL="0" rtl="0" algn="l">
              <a:spcBef>
                <a:spcPts val="0"/>
              </a:spcBef>
              <a:spcAft>
                <a:spcPts val="0"/>
              </a:spcAft>
              <a:buNone/>
            </a:pPr>
            <a:r>
              <a:rPr lang="en-US" sz="2400">
                <a:solidFill>
                  <a:srgbClr val="000000"/>
                </a:solidFill>
                <a:latin typeface="Calibri"/>
                <a:ea typeface="Calibri"/>
                <a:cs typeface="Calibri"/>
                <a:sym typeface="Calibri"/>
              </a:rPr>
              <a:t>                      			  </a:t>
            </a:r>
            <a:r>
              <a:rPr lang="en-US" sz="2000">
                <a:solidFill>
                  <a:srgbClr val="000000"/>
                </a:solidFill>
                <a:latin typeface="Calibri"/>
                <a:ea typeface="Calibri"/>
                <a:cs typeface="Calibri"/>
                <a:sym typeface="Calibri"/>
              </a:rPr>
              <a:t>         406-444-0864</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US" sz="2000">
                <a:solidFill>
                  <a:srgbClr val="000000"/>
                </a:solidFill>
                <a:latin typeface="Calibri"/>
                <a:ea typeface="Calibri"/>
                <a:cs typeface="Calibri"/>
                <a:sym typeface="Calibri"/>
              </a:rPr>
              <a:t>						      Carrie.kouba@mt.gov</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US" sz="2000">
                <a:solidFill>
                  <a:srgbClr val="000000"/>
                </a:solidFill>
                <a:latin typeface="Calibri"/>
                <a:ea typeface="Calibri"/>
                <a:cs typeface="Calibri"/>
                <a:sym typeface="Calibri"/>
              </a:rPr>
              <a:t>                                                          Senior Manager </a:t>
            </a:r>
            <a:endParaRPr sz="2000">
              <a:solidFill>
                <a:srgbClr val="000000"/>
              </a:solidFill>
              <a:latin typeface="Calibri"/>
              <a:ea typeface="Calibri"/>
              <a:cs typeface="Calibri"/>
              <a:sym typeface="Calibri"/>
            </a:endParaRPr>
          </a:p>
          <a:p>
            <a:pPr indent="0" lvl="0" marL="0" rtl="0" algn="l">
              <a:spcBef>
                <a:spcPts val="0"/>
              </a:spcBef>
              <a:spcAft>
                <a:spcPts val="0"/>
              </a:spcAft>
              <a:buNone/>
            </a:pPr>
            <a:r>
              <a:rPr lang="en-US" sz="2000">
                <a:solidFill>
                  <a:srgbClr val="000000"/>
                </a:solidFill>
                <a:latin typeface="Calibri"/>
                <a:ea typeface="Calibri"/>
                <a:cs typeface="Calibri"/>
                <a:sym typeface="Calibri"/>
              </a:rPr>
              <a:t>                                             Improvement and Engagement </a:t>
            </a:r>
            <a:endParaRPr sz="2000">
              <a:solidFill>
                <a:srgbClr val="000000"/>
              </a:solidFill>
              <a:latin typeface="Calibri"/>
              <a:ea typeface="Calibri"/>
              <a:cs typeface="Calibri"/>
              <a:sym typeface="Calibri"/>
            </a:endParaRPr>
          </a:p>
        </p:txBody>
      </p:sp>
      <p:pic>
        <p:nvPicPr>
          <p:cNvPr id="288" name="Google Shape;288;g24aa61e8a4c_0_57"/>
          <p:cNvPicPr preferRelativeResize="0"/>
          <p:nvPr/>
        </p:nvPicPr>
        <p:blipFill rotWithShape="1">
          <a:blip r:embed="rId3">
            <a:alphaModFix/>
          </a:blip>
          <a:srcRect b="0" l="0" r="0" t="0"/>
          <a:stretch/>
        </p:blipFill>
        <p:spPr>
          <a:xfrm>
            <a:off x="5318325" y="2512450"/>
            <a:ext cx="1459044" cy="1937800"/>
          </a:xfrm>
          <a:prstGeom prst="rect">
            <a:avLst/>
          </a:prstGeom>
          <a:noFill/>
          <a:ln>
            <a:noFill/>
          </a:ln>
        </p:spPr>
      </p:pic>
      <p:sp>
        <p:nvSpPr>
          <p:cNvPr id="289" name="Google Shape;289;g24aa61e8a4c_0_57"/>
          <p:cNvSpPr txBox="1"/>
          <p:nvPr>
            <p:ph idx="12" type="sldNum"/>
          </p:nvPr>
        </p:nvSpPr>
        <p:spPr>
          <a:xfrm>
            <a:off x="8737600" y="6356350"/>
            <a:ext cx="2844900" cy="3651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sz="1000"/>
              <a:t>‹#›</a:t>
            </a:fld>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4aa61e8a4c_0_117"/>
          <p:cNvSpPr txBox="1"/>
          <p:nvPr>
            <p:ph idx="1" type="body"/>
          </p:nvPr>
        </p:nvSpPr>
        <p:spPr>
          <a:xfrm>
            <a:off x="171800" y="1664675"/>
            <a:ext cx="112620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latin typeface="Calibri"/>
                <a:ea typeface="Calibri"/>
                <a:cs typeface="Calibri"/>
                <a:sym typeface="Calibri"/>
              </a:rPr>
              <a:t>Agenda</a:t>
            </a:r>
            <a:endParaRPr>
              <a:latin typeface="Calibri"/>
              <a:ea typeface="Calibri"/>
              <a:cs typeface="Calibri"/>
              <a:sym typeface="Calibri"/>
            </a:endParaRPr>
          </a:p>
          <a:p>
            <a:pPr indent="-431800" lvl="0" marL="457200" rtl="0" algn="l">
              <a:lnSpc>
                <a:spcPct val="100000"/>
              </a:lnSpc>
              <a:spcBef>
                <a:spcPts val="0"/>
              </a:spcBef>
              <a:spcAft>
                <a:spcPts val="0"/>
              </a:spcAft>
              <a:buSzPts val="3200"/>
              <a:buFont typeface="Calibri"/>
              <a:buChar char="•"/>
            </a:pPr>
            <a:r>
              <a:rPr lang="en-US">
                <a:latin typeface="Calibri"/>
                <a:ea typeface="Calibri"/>
                <a:cs typeface="Calibri"/>
                <a:sym typeface="Calibri"/>
              </a:rPr>
              <a:t>Comprehensive Needs Assessment (CNA)</a:t>
            </a:r>
            <a:endParaRPr>
              <a:latin typeface="Calibri"/>
              <a:ea typeface="Calibri"/>
              <a:cs typeface="Calibri"/>
              <a:sym typeface="Calibri"/>
            </a:endParaRPr>
          </a:p>
          <a:p>
            <a:pPr indent="-431800" lvl="0" marL="457200" rtl="0" algn="l">
              <a:lnSpc>
                <a:spcPct val="100000"/>
              </a:lnSpc>
              <a:spcBef>
                <a:spcPts val="0"/>
              </a:spcBef>
              <a:spcAft>
                <a:spcPts val="0"/>
              </a:spcAft>
              <a:buSzPts val="3200"/>
              <a:buFont typeface="Calibri"/>
              <a:buChar char="•"/>
            </a:pPr>
            <a:r>
              <a:rPr lang="en-US">
                <a:latin typeface="Calibri"/>
                <a:ea typeface="Calibri"/>
                <a:cs typeface="Calibri"/>
                <a:sym typeface="Calibri"/>
              </a:rPr>
              <a:t>Stakeholder Involvement in the CNA</a:t>
            </a:r>
            <a:endParaRPr>
              <a:latin typeface="Calibri"/>
              <a:ea typeface="Calibri"/>
              <a:cs typeface="Calibri"/>
              <a:sym typeface="Calibri"/>
            </a:endParaRPr>
          </a:p>
          <a:p>
            <a:pPr indent="0" lvl="0" marL="457200" rtl="0" algn="l">
              <a:lnSpc>
                <a:spcPct val="100000"/>
              </a:lnSpc>
              <a:spcBef>
                <a:spcPts val="0"/>
              </a:spcBef>
              <a:spcAft>
                <a:spcPts val="0"/>
              </a:spcAft>
              <a:buNone/>
            </a:pPr>
            <a:r>
              <a:t/>
            </a:r>
            <a:endParaRPr/>
          </a:p>
          <a:p>
            <a:pPr indent="0" lvl="0" marL="457200" rtl="0" algn="l">
              <a:spcBef>
                <a:spcPts val="0"/>
              </a:spcBef>
              <a:spcAft>
                <a:spcPts val="0"/>
              </a:spcAft>
              <a:buNone/>
            </a:pPr>
            <a:r>
              <a:t/>
            </a:r>
            <a:endParaRPr/>
          </a:p>
        </p:txBody>
      </p:sp>
      <p:sp>
        <p:nvSpPr>
          <p:cNvPr id="296" name="Google Shape;296;g24aa61e8a4c_0_117"/>
          <p:cNvSpPr txBox="1"/>
          <p:nvPr>
            <p:ph idx="12" type="sldNum"/>
          </p:nvPr>
        </p:nvSpPr>
        <p:spPr>
          <a:xfrm>
            <a:off x="8223583" y="6356350"/>
            <a:ext cx="37932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en-US" sz="1000"/>
              <a:t>‹#›</a:t>
            </a:fld>
            <a:endParaRPr sz="1000"/>
          </a:p>
        </p:txBody>
      </p:sp>
      <p:sp>
        <p:nvSpPr>
          <p:cNvPr id="297" name="Google Shape;297;g24aa61e8a4c_0_117"/>
          <p:cNvSpPr txBox="1"/>
          <p:nvPr>
            <p:ph type="title"/>
          </p:nvPr>
        </p:nvSpPr>
        <p:spPr>
          <a:xfrm>
            <a:off x="1724368" y="356088"/>
            <a:ext cx="1029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Webinar Agenda</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lank">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2018-03-29T17:26:02Z</dcterms:created>
  <dc:creator>Miller, Nathan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