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2" r:id="rId7"/>
    <p:sldId id="268" r:id="rId8"/>
    <p:sldId id="261" r:id="rId9"/>
    <p:sldId id="263" r:id="rId10"/>
    <p:sldId id="264" r:id="rId11"/>
    <p:sldId id="265" r:id="rId12"/>
    <p:sldId id="267"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544" autoAdjust="0"/>
    <p:restoredTop sz="94660"/>
  </p:normalViewPr>
  <p:slideViewPr>
    <p:cSldViewPr snapToGrid="0">
      <p:cViewPr varScale="1">
        <p:scale>
          <a:sx n="103" d="100"/>
          <a:sy n="103" d="100"/>
        </p:scale>
        <p:origin x="96"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9/14/2017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9/14/2017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9/14/2017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9/14/2017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Presentation1.pptx"/></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LONG-TERM GOALS &amp; ACOUNTABILITY</a:t>
            </a:r>
            <a:endParaRPr lang="en-US" dirty="0"/>
          </a:p>
        </p:txBody>
      </p:sp>
      <p:sp>
        <p:nvSpPr>
          <p:cNvPr id="3" name="Subtitle 2"/>
          <p:cNvSpPr>
            <a:spLocks noGrp="1"/>
          </p:cNvSpPr>
          <p:nvPr>
            <p:ph type="subTitle" idx="1"/>
          </p:nvPr>
        </p:nvSpPr>
        <p:spPr/>
        <p:txBody>
          <a:bodyPr/>
          <a:lstStyle/>
          <a:p>
            <a:r>
              <a:rPr lang="en-US" dirty="0" smtClean="0"/>
              <a:t>The every student succeeds act</a:t>
            </a:r>
          </a:p>
          <a:p>
            <a:r>
              <a:rPr lang="en-US" dirty="0" smtClean="0"/>
              <a:t>montana</a:t>
            </a:r>
            <a:endParaRPr lang="en-US" dirty="0"/>
          </a:p>
        </p:txBody>
      </p:sp>
    </p:spTree>
    <p:extLst>
      <p:ext uri="{BB962C8B-B14F-4D97-AF65-F5344CB8AC3E}">
        <p14:creationId xmlns:p14="http://schemas.microsoft.com/office/powerpoint/2010/main" val="549400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OTHER STATES ELA</a:t>
            </a:r>
            <a:endParaRPr lang="en-US" dirty="0"/>
          </a:p>
        </p:txBody>
      </p:sp>
      <p:sp>
        <p:nvSpPr>
          <p:cNvPr id="3" name="Text Placeholder 2"/>
          <p:cNvSpPr>
            <a:spLocks noGrp="1"/>
          </p:cNvSpPr>
          <p:nvPr>
            <p:ph type="body" idx="1"/>
          </p:nvPr>
        </p:nvSpPr>
        <p:spPr/>
        <p:txBody>
          <a:bodyPr/>
          <a:lstStyle/>
          <a:p>
            <a:r>
              <a:rPr lang="en-US" dirty="0" smtClean="0"/>
              <a:t>North Dakota	</a:t>
            </a:r>
            <a:endParaRPr lang="en-US" dirty="0"/>
          </a:p>
        </p:txBody>
      </p:sp>
      <p:sp>
        <p:nvSpPr>
          <p:cNvPr id="4" name="Text Placeholder 3"/>
          <p:cNvSpPr>
            <a:spLocks noGrp="1"/>
          </p:cNvSpPr>
          <p:nvPr>
            <p:ph type="body" sz="half" idx="15"/>
          </p:nvPr>
        </p:nvSpPr>
        <p:spPr/>
        <p:txBody>
          <a:bodyPr>
            <a:normAutofit lnSpcReduction="10000"/>
          </a:bodyPr>
          <a:lstStyle/>
          <a:p>
            <a:r>
              <a:rPr lang="en-US" sz="1600" dirty="0"/>
              <a:t>ALL STUDENTS BASELINE = 50.8%</a:t>
            </a:r>
          </a:p>
          <a:p>
            <a:r>
              <a:rPr lang="en-US" sz="1600" dirty="0"/>
              <a:t>GOAL IN 6 YEARS = 67.04%</a:t>
            </a:r>
          </a:p>
          <a:p>
            <a:endParaRPr lang="en-US" sz="1600" dirty="0" smtClean="0"/>
          </a:p>
          <a:p>
            <a:r>
              <a:rPr lang="en-US" sz="1600" dirty="0" smtClean="0"/>
              <a:t>SPED </a:t>
            </a:r>
            <a:r>
              <a:rPr lang="en-US" sz="1600" dirty="0"/>
              <a:t>BASELINE = 21.4%</a:t>
            </a:r>
          </a:p>
          <a:p>
            <a:r>
              <a:rPr lang="en-US" sz="1600" dirty="0"/>
              <a:t>GOALS IN 6 YEARS = 42.85</a:t>
            </a:r>
            <a:r>
              <a:rPr lang="en-US" sz="1600" dirty="0" smtClean="0"/>
              <a:t>%</a:t>
            </a:r>
            <a:endParaRPr lang="en-US" sz="1600" dirty="0"/>
          </a:p>
          <a:p>
            <a:endParaRPr lang="en-US" sz="1600" dirty="0"/>
          </a:p>
          <a:p>
            <a:r>
              <a:rPr lang="en-US" sz="1600" dirty="0"/>
              <a:t>NORTH DAKOTA IS AIMING FOR ALL STUDENTS AND ALL SUB GROUPS TO REDUCE NON PROFICIENCY BY 33% OVER 6 YEARS.</a:t>
            </a:r>
          </a:p>
          <a:p>
            <a:endParaRPr lang="en-US" dirty="0"/>
          </a:p>
        </p:txBody>
      </p:sp>
      <p:sp>
        <p:nvSpPr>
          <p:cNvPr id="5" name="Text Placeholder 4"/>
          <p:cNvSpPr>
            <a:spLocks noGrp="1"/>
          </p:cNvSpPr>
          <p:nvPr>
            <p:ph type="body" sz="quarter" idx="3"/>
          </p:nvPr>
        </p:nvSpPr>
        <p:spPr/>
        <p:txBody>
          <a:bodyPr/>
          <a:lstStyle/>
          <a:p>
            <a:r>
              <a:rPr lang="en-US" dirty="0" smtClean="0"/>
              <a:t>Nevada	</a:t>
            </a:r>
            <a:endParaRPr lang="en-US" dirty="0"/>
          </a:p>
        </p:txBody>
      </p:sp>
      <p:sp>
        <p:nvSpPr>
          <p:cNvPr id="6" name="Text Placeholder 5"/>
          <p:cNvSpPr>
            <a:spLocks noGrp="1"/>
          </p:cNvSpPr>
          <p:nvPr>
            <p:ph type="body" sz="half" idx="16"/>
          </p:nvPr>
        </p:nvSpPr>
        <p:spPr/>
        <p:txBody>
          <a:bodyPr>
            <a:normAutofit lnSpcReduction="10000"/>
          </a:bodyPr>
          <a:lstStyle/>
          <a:p>
            <a:r>
              <a:rPr lang="en-US" sz="1600" dirty="0"/>
              <a:t>ALL STUDENTS BASELINE = </a:t>
            </a:r>
            <a:r>
              <a:rPr lang="en-US" sz="1600" dirty="0" smtClean="0"/>
              <a:t>49.9%</a:t>
            </a:r>
            <a:endParaRPr lang="en-US" sz="1600" dirty="0"/>
          </a:p>
          <a:p>
            <a:r>
              <a:rPr lang="en-US" sz="1600" dirty="0"/>
              <a:t>GOAL IN 6 YEARS = </a:t>
            </a:r>
            <a:r>
              <a:rPr lang="en-US" sz="1600" dirty="0" smtClean="0"/>
              <a:t>63.1%</a:t>
            </a:r>
            <a:endParaRPr lang="en-US" sz="1600" dirty="0"/>
          </a:p>
          <a:p>
            <a:endParaRPr lang="en-US" sz="1600" dirty="0" smtClean="0"/>
          </a:p>
          <a:p>
            <a:r>
              <a:rPr lang="en-US" sz="1600" dirty="0" smtClean="0"/>
              <a:t>SPED </a:t>
            </a:r>
            <a:r>
              <a:rPr lang="en-US" sz="1600" dirty="0"/>
              <a:t>BASELINE = </a:t>
            </a:r>
            <a:r>
              <a:rPr lang="en-US" sz="1600" dirty="0" smtClean="0"/>
              <a:t>18.3%</a:t>
            </a:r>
            <a:endParaRPr lang="en-US" sz="1600" dirty="0"/>
          </a:p>
          <a:p>
            <a:r>
              <a:rPr lang="en-US" sz="1600" dirty="0"/>
              <a:t>GOALS IN 6 YEARS = </a:t>
            </a:r>
            <a:r>
              <a:rPr lang="en-US" sz="1600" dirty="0" smtClean="0"/>
              <a:t>39.9%</a:t>
            </a:r>
            <a:endParaRPr lang="en-US" sz="1600" dirty="0"/>
          </a:p>
          <a:p>
            <a:endParaRPr lang="en-US" sz="1600" dirty="0"/>
          </a:p>
          <a:p>
            <a:r>
              <a:rPr lang="en-US" sz="1600" dirty="0" smtClean="0"/>
              <a:t>NEVADA IS AIMING TO REDUCE THE NUMBER OF STUDENTS NON PROFICIENT BY 5% EACH YEAR OVER </a:t>
            </a:r>
            <a:r>
              <a:rPr lang="en-US" sz="1600" dirty="0"/>
              <a:t>6 YEARS.</a:t>
            </a:r>
          </a:p>
          <a:p>
            <a:endParaRPr lang="en-US" dirty="0"/>
          </a:p>
        </p:txBody>
      </p:sp>
      <p:sp>
        <p:nvSpPr>
          <p:cNvPr id="7" name="Text Placeholder 6"/>
          <p:cNvSpPr>
            <a:spLocks noGrp="1"/>
          </p:cNvSpPr>
          <p:nvPr>
            <p:ph type="body" sz="quarter" idx="13"/>
          </p:nvPr>
        </p:nvSpPr>
        <p:spPr/>
        <p:txBody>
          <a:bodyPr/>
          <a:lstStyle/>
          <a:p>
            <a:r>
              <a:rPr lang="en-US" dirty="0" smtClean="0"/>
              <a:t>Montana</a:t>
            </a:r>
            <a:endParaRPr lang="en-US" dirty="0"/>
          </a:p>
        </p:txBody>
      </p:sp>
      <p:sp>
        <p:nvSpPr>
          <p:cNvPr id="8" name="Text Placeholder 7"/>
          <p:cNvSpPr>
            <a:spLocks noGrp="1"/>
          </p:cNvSpPr>
          <p:nvPr>
            <p:ph type="body" sz="half" idx="17"/>
          </p:nvPr>
        </p:nvSpPr>
        <p:spPr/>
        <p:txBody>
          <a:bodyPr>
            <a:noAutofit/>
          </a:bodyPr>
          <a:lstStyle/>
          <a:p>
            <a:r>
              <a:rPr lang="en-US" sz="1600" dirty="0"/>
              <a:t>ALL STUDENTS BASELINE = </a:t>
            </a:r>
            <a:r>
              <a:rPr lang="en-US" sz="1600" dirty="0" smtClean="0"/>
              <a:t>50.3%</a:t>
            </a:r>
            <a:endParaRPr lang="en-US" sz="1600" dirty="0"/>
          </a:p>
          <a:p>
            <a:r>
              <a:rPr lang="en-US" sz="1600" dirty="0"/>
              <a:t>GOAL IN 6 YEARS = </a:t>
            </a:r>
            <a:r>
              <a:rPr lang="en-US" sz="1600" dirty="0" smtClean="0"/>
              <a:t>61.5%</a:t>
            </a:r>
            <a:endParaRPr lang="en-US" sz="1600" dirty="0"/>
          </a:p>
          <a:p>
            <a:endParaRPr lang="en-US" sz="1600" dirty="0" smtClean="0"/>
          </a:p>
          <a:p>
            <a:r>
              <a:rPr lang="en-US" sz="1600" dirty="0" smtClean="0"/>
              <a:t>SPED </a:t>
            </a:r>
            <a:r>
              <a:rPr lang="en-US" sz="1600" dirty="0"/>
              <a:t>BASELINE = </a:t>
            </a:r>
            <a:r>
              <a:rPr lang="en-US" sz="1600" dirty="0" smtClean="0"/>
              <a:t>18.3%</a:t>
            </a:r>
            <a:endParaRPr lang="en-US" sz="1600" dirty="0"/>
          </a:p>
          <a:p>
            <a:r>
              <a:rPr lang="en-US" sz="1600" dirty="0"/>
              <a:t>GOALS IN 6 YEARS </a:t>
            </a:r>
            <a:r>
              <a:rPr lang="en-US" sz="1600" dirty="0" smtClean="0"/>
              <a:t>= 37.3%</a:t>
            </a:r>
            <a:endParaRPr lang="en-US" sz="1600" dirty="0"/>
          </a:p>
          <a:p>
            <a:endParaRPr lang="en-US" sz="1600" dirty="0" smtClean="0"/>
          </a:p>
          <a:p>
            <a:r>
              <a:rPr lang="en-US" sz="1600" dirty="0" smtClean="0"/>
              <a:t>MONTANA </a:t>
            </a:r>
            <a:r>
              <a:rPr lang="en-US" sz="1600" dirty="0"/>
              <a:t>IS AIMING TO REDUCE THE NUMBER </a:t>
            </a:r>
            <a:r>
              <a:rPr lang="en-US" sz="1600" dirty="0" smtClean="0"/>
              <a:t>OF STUDENTS </a:t>
            </a:r>
            <a:r>
              <a:rPr lang="en-US" sz="1600" dirty="0"/>
              <a:t>NON PROFICIENT BY </a:t>
            </a:r>
            <a:r>
              <a:rPr lang="en-US" sz="1600" dirty="0" smtClean="0"/>
              <a:t>4% </a:t>
            </a:r>
            <a:r>
              <a:rPr lang="en-US" sz="1600" dirty="0"/>
              <a:t>EACH YEAR OVER 6 YEARS.</a:t>
            </a:r>
          </a:p>
          <a:p>
            <a:endParaRPr lang="en-US" sz="1600" dirty="0"/>
          </a:p>
        </p:txBody>
      </p:sp>
    </p:spTree>
    <p:extLst>
      <p:ext uri="{BB962C8B-B14F-4D97-AF65-F5344CB8AC3E}">
        <p14:creationId xmlns:p14="http://schemas.microsoft.com/office/powerpoint/2010/main" val="841252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COMPARISON RESULTS</a:t>
            </a:r>
            <a:endParaRPr lang="en-US" dirty="0"/>
          </a:p>
        </p:txBody>
      </p:sp>
      <p:sp>
        <p:nvSpPr>
          <p:cNvPr id="11" name="Content Placeholder 10"/>
          <p:cNvSpPr>
            <a:spLocks noGrp="1"/>
          </p:cNvSpPr>
          <p:nvPr>
            <p:ph idx="1"/>
          </p:nvPr>
        </p:nvSpPr>
        <p:spPr>
          <a:xfrm>
            <a:off x="1103312" y="1346200"/>
            <a:ext cx="8946541" cy="4902199"/>
          </a:xfrm>
        </p:spPr>
        <p:txBody>
          <a:bodyPr/>
          <a:lstStyle/>
          <a:p>
            <a:r>
              <a:rPr lang="en-US" b="1" dirty="0" smtClean="0"/>
              <a:t>Montana is one of the states that is not expecting sub groups to get to the same proficiency level as all students because the OPI and partners in education considered where they are starting from and the large gap they have to work toward closing</a:t>
            </a:r>
            <a:r>
              <a:rPr lang="en-US" dirty="0" smtClean="0"/>
              <a:t>.</a:t>
            </a:r>
          </a:p>
          <a:p>
            <a:r>
              <a:rPr lang="en-US" b="1" dirty="0" smtClean="0"/>
              <a:t>Montana has more realistic goals than other states.</a:t>
            </a:r>
          </a:p>
          <a:p>
            <a:r>
              <a:rPr lang="en-US" dirty="0" smtClean="0"/>
              <a:t>Montana developed the goals through input with partners in education and the community rather than them being set by the legislature like Oregon.</a:t>
            </a:r>
          </a:p>
          <a:p>
            <a:r>
              <a:rPr lang="en-US" dirty="0" smtClean="0"/>
              <a:t>Montana maybe at risk for feedback from peer review stating our goals are not considered ambitious enough but we listened to feedback and lowered the goals to al level we still feel is ambitious and will submit at this level unless another formula or plan is developed.</a:t>
            </a:r>
            <a:endParaRPr lang="en-US" dirty="0"/>
          </a:p>
        </p:txBody>
      </p:sp>
    </p:spTree>
    <p:extLst>
      <p:ext uri="{BB962C8B-B14F-4D97-AF65-F5344CB8AC3E}">
        <p14:creationId xmlns:p14="http://schemas.microsoft.com/office/powerpoint/2010/main" val="127855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TOWARDS SUCCESS FOR ALL STUDENTS</a:t>
            </a:r>
            <a:endParaRPr lang="en-US" dirty="0"/>
          </a:p>
        </p:txBody>
      </p:sp>
      <p:sp>
        <p:nvSpPr>
          <p:cNvPr id="3" name="Content Placeholder 2"/>
          <p:cNvSpPr>
            <a:spLocks noGrp="1"/>
          </p:cNvSpPr>
          <p:nvPr>
            <p:ph idx="1"/>
          </p:nvPr>
        </p:nvSpPr>
        <p:spPr/>
        <p:txBody>
          <a:bodyPr>
            <a:normAutofit/>
          </a:bodyPr>
          <a:lstStyle/>
          <a:p>
            <a:r>
              <a:rPr lang="en-US" sz="2400" dirty="0" smtClean="0"/>
              <a:t>ESSA law requires states to move toward closing achievement gaps; therefore, requiring sub groups to grow at a greater rate.  Applying lower standards to groups that are struggling violates the spirit of the law.</a:t>
            </a:r>
          </a:p>
          <a:p>
            <a:r>
              <a:rPr lang="en-US" sz="2400" dirty="0" smtClean="0"/>
              <a:t>The OPI feels strongly that all students can learn and if schools have sub groups that are greatly underperforming they need to be identified so they can receive more support.</a:t>
            </a:r>
          </a:p>
          <a:p>
            <a:r>
              <a:rPr lang="en-US" sz="2400" dirty="0"/>
              <a:t>The OPI can not change the law but will push back on issues that make sense for education in Montana.</a:t>
            </a:r>
          </a:p>
          <a:p>
            <a:endParaRPr lang="en-US" sz="2400" dirty="0"/>
          </a:p>
        </p:txBody>
      </p:sp>
    </p:spTree>
    <p:extLst>
      <p:ext uri="{BB962C8B-B14F-4D97-AF65-F5344CB8AC3E}">
        <p14:creationId xmlns:p14="http://schemas.microsoft.com/office/powerpoint/2010/main" val="2753903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a:t>
            </a:r>
            <a:endParaRPr lang="en-US" dirty="0"/>
          </a:p>
        </p:txBody>
      </p:sp>
      <p:sp>
        <p:nvSpPr>
          <p:cNvPr id="3" name="Content Placeholder 2"/>
          <p:cNvSpPr>
            <a:spLocks noGrp="1"/>
          </p:cNvSpPr>
          <p:nvPr>
            <p:ph idx="1"/>
          </p:nvPr>
        </p:nvSpPr>
        <p:spPr>
          <a:xfrm>
            <a:off x="1103312" y="2052918"/>
            <a:ext cx="6239597" cy="4195481"/>
          </a:xfrm>
        </p:spPr>
        <p:txBody>
          <a:bodyPr/>
          <a:lstStyle/>
          <a:p>
            <a:endParaRPr lang="en-US" dirty="0"/>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888365570"/>
              </p:ext>
            </p:extLst>
          </p:nvPr>
        </p:nvGraphicFramePr>
        <p:xfrm>
          <a:off x="646111" y="2290618"/>
          <a:ext cx="7583489" cy="5089237"/>
        </p:xfrm>
        <a:graphic>
          <a:graphicData uri="http://schemas.openxmlformats.org/presentationml/2006/ole">
            <mc:AlternateContent xmlns:mc="http://schemas.openxmlformats.org/markup-compatibility/2006">
              <mc:Choice xmlns:v="urn:schemas-microsoft-com:vml" Requires="v">
                <p:oleObj spid="_x0000_s1029" name="Presentation" r:id="rId4" imgW="4570330" imgH="3427437" progId="PowerPoint.Show.12">
                  <p:embed/>
                </p:oleObj>
              </mc:Choice>
              <mc:Fallback>
                <p:oleObj name="Presentation" r:id="rId4" imgW="4570330" imgH="3427437" progId="PowerPoint.Show.12">
                  <p:embed/>
                  <p:pic>
                    <p:nvPicPr>
                      <p:cNvPr id="0" name=""/>
                      <p:cNvPicPr/>
                      <p:nvPr/>
                    </p:nvPicPr>
                    <p:blipFill>
                      <a:blip r:embed="rId5"/>
                      <a:stretch>
                        <a:fillRect/>
                      </a:stretch>
                    </p:blipFill>
                    <p:spPr>
                      <a:xfrm>
                        <a:off x="646111" y="2290618"/>
                        <a:ext cx="7583489" cy="5089237"/>
                      </a:xfrm>
                      <a:prstGeom prst="rect">
                        <a:avLst/>
                      </a:prstGeom>
                    </p:spPr>
                  </p:pic>
                </p:oleObj>
              </mc:Fallback>
            </mc:AlternateContent>
          </a:graphicData>
        </a:graphic>
      </p:graphicFrame>
    </p:spTree>
    <p:extLst>
      <p:ext uri="{BB962C8B-B14F-4D97-AF65-F5344CB8AC3E}">
        <p14:creationId xmlns:p14="http://schemas.microsoft.com/office/powerpoint/2010/main" val="293822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for Long-term Goals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long term goals display a 4% reduction in the number of students not proficient (or not graduated) each year. This allows for stronger growth in real numbers among low scoring subgroups in order to close the achievement gaps between these subgroups and the state average.  In addition, the adjustments to the goals set year over year use normalization procedures to take into account the subgroup population.  The following equation is used to determine the next year’s goal:</a:t>
                </a: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𝑝</m:t>
                      </m:r>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𝑝</m:t>
                          </m:r>
                        </m:e>
                      </m:d>
                      <m:r>
                        <a:rPr lang="en-US" i="1">
                          <a:effectLst/>
                          <a:latin typeface="Cambria Math" panose="02040503050406030204" pitchFamily="18" charset="0"/>
                          <a:ea typeface="Calibri" panose="020F0502020204030204" pitchFamily="34" charset="0"/>
                          <a:cs typeface="Times New Roman" panose="02020603050405020304" pitchFamily="18" charset="0"/>
                        </a:rPr>
                        <m:t>∗.04+ .43∗ </m:t>
                      </m:r>
                      <m:rad>
                        <m:radPr>
                          <m:deg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𝑝</m:t>
                                  </m:r>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𝑝</m:t>
                                      </m:r>
                                    </m:e>
                                  </m:d>
                                  <m:r>
                                    <a:rPr lang="en-US" i="1">
                                      <a:effectLst/>
                                      <a:latin typeface="Cambria Math" panose="02040503050406030204" pitchFamily="18" charset="0"/>
                                      <a:ea typeface="Calibri" panose="020F0502020204030204" pitchFamily="34" charset="0"/>
                                      <a:cs typeface="Times New Roman" panose="02020603050405020304" pitchFamily="18" charset="0"/>
                                    </a:rPr>
                                    <m:t>∗.04</m:t>
                                  </m:r>
                                </m:e>
                              </m:d>
                              <m:r>
                                <a:rPr lang="en-US" i="1">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𝑝</m:t>
                                  </m:r>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1−</m:t>
                                      </m:r>
                                      <m:r>
                                        <a:rPr lang="en-US" i="1">
                                          <a:effectLst/>
                                          <a:latin typeface="Cambria Math" panose="02040503050406030204" pitchFamily="18" charset="0"/>
                                          <a:ea typeface="Calibri" panose="020F0502020204030204" pitchFamily="34" charset="0"/>
                                          <a:cs typeface="Times New Roman" panose="02020603050405020304" pitchFamily="18" charset="0"/>
                                        </a:rPr>
                                        <m:t>𝑝</m:t>
                                      </m:r>
                                    </m:e>
                                  </m:d>
                                  <m:r>
                                    <a:rPr lang="en-US" i="1">
                                      <a:effectLst/>
                                      <a:latin typeface="Cambria Math" panose="02040503050406030204" pitchFamily="18" charset="0"/>
                                      <a:ea typeface="Calibri" panose="020F0502020204030204" pitchFamily="34" charset="0"/>
                                      <a:cs typeface="Times New Roman" panose="02020603050405020304" pitchFamily="18" charset="0"/>
                                    </a:rPr>
                                    <m:t>∗.04</m:t>
                                  </m:r>
                                </m:e>
                              </m:d>
                              <m:r>
                                <a:rPr lang="en-US" i="1">
                                  <a:effectLst/>
                                  <a:latin typeface="Cambria Math" panose="02040503050406030204" pitchFamily="18" charset="0"/>
                                  <a:ea typeface="Calibri" panose="020F0502020204030204" pitchFamily="34" charset="0"/>
                                  <a:cs typeface="Times New Roman" panose="02020603050405020304" pitchFamily="18" charset="0"/>
                                </a:rPr>
                                <m:t>)  </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𝑛</m:t>
                              </m:r>
                            </m:den>
                          </m:f>
                        </m:e>
                      </m:rad>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Where: p = previous year’s percent proficient or percent graduated</a:t>
                </a:r>
              </a:p>
              <a:p>
                <a:pPr marL="0" marR="0" indent="0">
                  <a:lnSpc>
                    <a:spcPct val="107000"/>
                  </a:lnSpc>
                  <a:spcBef>
                    <a:spcPts val="0"/>
                  </a:spcBef>
                  <a:spcAft>
                    <a:spcPts val="800"/>
                  </a:spcAft>
                  <a:buNone/>
                </a:pPr>
                <a:r>
                  <a:rPr lang="en-US" dirty="0" smtClean="0">
                    <a:effectLst/>
                    <a:latin typeface="Calibri" panose="020F0502020204030204" pitchFamily="34" charset="0"/>
                    <a:ea typeface="Calibri" panose="020F0502020204030204" pitchFamily="34" charset="0"/>
                    <a:cs typeface="Times New Roman" panose="02020603050405020304" pitchFamily="18" charset="0"/>
                  </a:rPr>
                  <a:t>n </a:t>
                </a:r>
                <a:r>
                  <a:rPr lang="en-US" dirty="0">
                    <a:effectLst/>
                    <a:latin typeface="Calibri" panose="020F0502020204030204" pitchFamily="34" charset="0"/>
                    <a:ea typeface="Calibri" panose="020F0502020204030204" pitchFamily="34" charset="0"/>
                    <a:cs typeface="Times New Roman" panose="02020603050405020304" pitchFamily="18" charset="0"/>
                  </a:rPr>
                  <a:t>= number of students in the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subgroup</a:t>
                </a:r>
              </a:p>
              <a:p>
                <a:pPr marL="0" marR="0" indent="0">
                  <a:lnSpc>
                    <a:spcPct val="107000"/>
                  </a:lnSpc>
                  <a:spcBef>
                    <a:spcPts val="0"/>
                  </a:spcBef>
                  <a:spcAft>
                    <a:spcPts val="800"/>
                  </a:spcAft>
                  <a:buNone/>
                </a:pPr>
                <a:r>
                  <a:rPr lang="en-US" dirty="0" smtClean="0">
                    <a:effectLst/>
                    <a:latin typeface="Calibri" panose="020F0502020204030204" pitchFamily="34" charset="0"/>
                    <a:ea typeface="Calibri" panose="020F0502020204030204" pitchFamily="34" charset="0"/>
                    <a:cs typeface="Times New Roman" panose="02020603050405020304" pitchFamily="18" charset="0"/>
                  </a:rPr>
                  <a:t>z</a:t>
                </a:r>
                <a:r>
                  <a:rPr lang="en-US" dirty="0">
                    <a:effectLst/>
                    <a:latin typeface="Calibri" panose="020F0502020204030204" pitchFamily="34" charset="0"/>
                    <a:ea typeface="Calibri" panose="020F0502020204030204" pitchFamily="34" charset="0"/>
                    <a:cs typeface="Times New Roman" panose="02020603050405020304" pitchFamily="18" charset="0"/>
                  </a:rPr>
                  <a:t>* = .43       This is the z score used to designate how much evidence is needed to show the reduction of students that are not proficient is statistically significant.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81" t="-1599"/>
                </a:stretch>
              </a:blipFill>
            </p:spPr>
            <p:txBody>
              <a:bodyPr/>
              <a:lstStyle/>
              <a:p>
                <a:r>
                  <a:rPr lang="en-US">
                    <a:noFill/>
                  </a:rPr>
                  <a:t> </a:t>
                </a:r>
              </a:p>
            </p:txBody>
          </p:sp>
        </mc:Fallback>
      </mc:AlternateContent>
    </p:spTree>
    <p:extLst>
      <p:ext uri="{BB962C8B-B14F-4D97-AF65-F5344CB8AC3E}">
        <p14:creationId xmlns:p14="http://schemas.microsoft.com/office/powerpoint/2010/main" val="290699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Cards</a:t>
            </a:r>
            <a:endParaRPr lang="en-US" dirty="0"/>
          </a:p>
        </p:txBody>
      </p:sp>
      <p:sp>
        <p:nvSpPr>
          <p:cNvPr id="3" name="Content Placeholder 2"/>
          <p:cNvSpPr>
            <a:spLocks noGrp="1"/>
          </p:cNvSpPr>
          <p:nvPr>
            <p:ph idx="1"/>
          </p:nvPr>
        </p:nvSpPr>
        <p:spPr/>
        <p:txBody>
          <a:bodyPr/>
          <a:lstStyle/>
          <a:p>
            <a:pPr lvl="0"/>
            <a:r>
              <a:rPr lang="en-US" dirty="0"/>
              <a:t>Public report cards for each school will include the required documentation such as whether the school met the statewide goals or not but we want them to be a positive opportunity for schools to show the growth they have made toward the state goals as well as their own.  </a:t>
            </a:r>
            <a:endParaRPr lang="en-US" dirty="0" smtClean="0"/>
          </a:p>
          <a:p>
            <a:pPr lvl="0"/>
            <a:r>
              <a:rPr lang="en-US" dirty="0" smtClean="0"/>
              <a:t>Schools </a:t>
            </a:r>
            <a:r>
              <a:rPr lang="en-US" dirty="0"/>
              <a:t>will have local control to share data and information they are proud of and show the hard work they have done to make gains toward initiatives they are focused on.  </a:t>
            </a:r>
            <a:endParaRPr lang="en-US" dirty="0" smtClean="0"/>
          </a:p>
          <a:p>
            <a:pPr lvl="0"/>
            <a:r>
              <a:rPr lang="en-US" dirty="0" smtClean="0"/>
              <a:t>We </a:t>
            </a:r>
            <a:r>
              <a:rPr lang="en-US" dirty="0"/>
              <a:t>will ask you to join us in designing school report cards as ESSA is implemented this year.</a:t>
            </a:r>
          </a:p>
          <a:p>
            <a:endParaRPr lang="en-US" dirty="0"/>
          </a:p>
        </p:txBody>
      </p:sp>
    </p:spTree>
    <p:extLst>
      <p:ext uri="{BB962C8B-B14F-4D97-AF65-F5344CB8AC3E}">
        <p14:creationId xmlns:p14="http://schemas.microsoft.com/office/powerpoint/2010/main" val="142024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Law </a:t>
            </a:r>
            <a:r>
              <a:rPr lang="en-US" dirty="0" smtClean="0"/>
              <a:t>requires for goals…</a:t>
            </a:r>
            <a:endParaRPr lang="en-US" dirty="0"/>
          </a:p>
        </p:txBody>
      </p:sp>
      <p:sp>
        <p:nvSpPr>
          <p:cNvPr id="3" name="Content Placeholder 2"/>
          <p:cNvSpPr>
            <a:spLocks noGrp="1"/>
          </p:cNvSpPr>
          <p:nvPr>
            <p:ph idx="1"/>
          </p:nvPr>
        </p:nvSpPr>
        <p:spPr>
          <a:xfrm>
            <a:off x="1103312" y="1260088"/>
            <a:ext cx="9811431" cy="5242312"/>
          </a:xfrm>
        </p:spPr>
        <p:txBody>
          <a:bodyPr>
            <a:noAutofit/>
          </a:bodyPr>
          <a:lstStyle/>
          <a:p>
            <a:r>
              <a:rPr lang="en-US" sz="2800" dirty="0" smtClean="0"/>
              <a:t>The </a:t>
            </a:r>
            <a:r>
              <a:rPr lang="en-US" sz="2800" dirty="0"/>
              <a:t>statewide accountability system shall be based on the challenging State academic standards for reading or language arts and mathematics to improve student achievement and school success. </a:t>
            </a:r>
            <a:endParaRPr lang="en-US" sz="2800" dirty="0" smtClean="0"/>
          </a:p>
          <a:p>
            <a:r>
              <a:rPr lang="en-US" sz="2800" dirty="0" smtClean="0"/>
              <a:t>In </a:t>
            </a:r>
            <a:r>
              <a:rPr lang="en-US" sz="2800" dirty="0"/>
              <a:t>designing such as system the state shall: </a:t>
            </a:r>
            <a:r>
              <a:rPr lang="en-US" sz="2800" dirty="0" smtClean="0"/>
              <a:t>Establish </a:t>
            </a:r>
            <a:r>
              <a:rPr lang="en-US" sz="2800" dirty="0"/>
              <a:t>ambitious state-designed long-term goals, which shall include measurements of interim progress toward meeting such goals to include at minimum improved academic achievement, as measured by proficiency on the annual assessments; high school graduation rates, including the four-year adjusted graduation </a:t>
            </a:r>
            <a:r>
              <a:rPr lang="en-US" sz="2800" dirty="0" smtClean="0"/>
              <a:t>rate</a:t>
            </a:r>
            <a:r>
              <a:rPr lang="en-US" sz="2800" dirty="0"/>
              <a:t>.</a:t>
            </a:r>
          </a:p>
        </p:txBody>
      </p:sp>
    </p:spTree>
    <p:extLst>
      <p:ext uri="{BB962C8B-B14F-4D97-AF65-F5344CB8AC3E}">
        <p14:creationId xmlns:p14="http://schemas.microsoft.com/office/powerpoint/2010/main" val="663284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REVIEW CRITERIA</a:t>
            </a:r>
            <a:br>
              <a:rPr lang="en-US" dirty="0"/>
            </a:br>
            <a:r>
              <a:rPr lang="en-US" dirty="0" smtClean="0"/>
              <a:t>A.4.iii.a.1:</a:t>
            </a:r>
            <a:endParaRPr lang="en-US" dirty="0"/>
          </a:p>
        </p:txBody>
      </p:sp>
      <p:sp>
        <p:nvSpPr>
          <p:cNvPr id="3" name="Content Placeholder 2"/>
          <p:cNvSpPr>
            <a:spLocks noGrp="1"/>
          </p:cNvSpPr>
          <p:nvPr>
            <p:ph idx="1"/>
          </p:nvPr>
        </p:nvSpPr>
        <p:spPr/>
        <p:txBody>
          <a:bodyPr>
            <a:normAutofit lnSpcReduction="10000"/>
          </a:bodyPr>
          <a:lstStyle/>
          <a:p>
            <a:r>
              <a:rPr lang="en-US" sz="2800" dirty="0"/>
              <a:t>Does the SEA identify (i.e., by </a:t>
            </a:r>
            <a:r>
              <a:rPr lang="en-US" sz="2800" dirty="0" smtClean="0"/>
              <a:t>providing </a:t>
            </a:r>
            <a:r>
              <a:rPr lang="en-US" sz="2800" dirty="0"/>
              <a:t>a numeric measure) and describe </a:t>
            </a:r>
            <a:r>
              <a:rPr lang="en-US" sz="2800" dirty="0" smtClean="0"/>
              <a:t>the </a:t>
            </a:r>
            <a:r>
              <a:rPr lang="en-US" sz="2800" dirty="0"/>
              <a:t>long-term goals for all students </a:t>
            </a:r>
            <a:r>
              <a:rPr lang="en-US" sz="2800" dirty="0" smtClean="0"/>
              <a:t>for improved </a:t>
            </a:r>
            <a:r>
              <a:rPr lang="en-US" sz="2800" dirty="0"/>
              <a:t>academic achievement, </a:t>
            </a:r>
            <a:r>
              <a:rPr lang="en-US" sz="2800" dirty="0" smtClean="0"/>
              <a:t>as </a:t>
            </a:r>
            <a:r>
              <a:rPr lang="en-US" sz="2800" dirty="0"/>
              <a:t>measured by grade-level proficiency on the annual statewide reading/language arts and mathematics assessments (</a:t>
            </a:r>
            <a:r>
              <a:rPr lang="en-US" sz="2800" b="1" dirty="0"/>
              <a:t>which must apply the same academic achievement standards to all public school students in the State, except those with most significant cognitive disabilities</a:t>
            </a:r>
            <a:r>
              <a:rPr lang="en-US" sz="2800" dirty="0"/>
              <a:t>)?</a:t>
            </a:r>
          </a:p>
          <a:p>
            <a:endParaRPr lang="en-US" dirty="0"/>
          </a:p>
        </p:txBody>
      </p:sp>
    </p:spTree>
    <p:extLst>
      <p:ext uri="{BB962C8B-B14F-4D97-AF65-F5344CB8AC3E}">
        <p14:creationId xmlns:p14="http://schemas.microsoft.com/office/powerpoint/2010/main" val="1182481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CRITERIA</a:t>
            </a:r>
            <a:br>
              <a:rPr lang="en-US" dirty="0" smtClean="0"/>
            </a:br>
            <a:r>
              <a:rPr lang="en-US" dirty="0" smtClean="0"/>
              <a:t>A.4.iii.a.3:</a:t>
            </a:r>
            <a:endParaRPr lang="en-US" dirty="0"/>
          </a:p>
        </p:txBody>
      </p:sp>
      <p:sp>
        <p:nvSpPr>
          <p:cNvPr id="3" name="Content Placeholder 2"/>
          <p:cNvSpPr>
            <a:spLocks noGrp="1"/>
          </p:cNvSpPr>
          <p:nvPr>
            <p:ph idx="1"/>
          </p:nvPr>
        </p:nvSpPr>
        <p:spPr/>
        <p:txBody>
          <a:bodyPr>
            <a:normAutofit/>
          </a:bodyPr>
          <a:lstStyle/>
          <a:p>
            <a:r>
              <a:rPr lang="en-US" sz="2400" dirty="0"/>
              <a:t>• </a:t>
            </a:r>
            <a:r>
              <a:rPr lang="en-US" sz="2800" dirty="0"/>
              <a:t>Do the long-term goals </a:t>
            </a:r>
            <a:r>
              <a:rPr lang="en-US" sz="2800" dirty="0" smtClean="0"/>
              <a:t>and measurements of </a:t>
            </a:r>
            <a:r>
              <a:rPr lang="en-US" sz="2800" dirty="0"/>
              <a:t>interim progress </a:t>
            </a:r>
            <a:r>
              <a:rPr lang="en-US" sz="2800" dirty="0" smtClean="0"/>
              <a:t>for </a:t>
            </a:r>
            <a:r>
              <a:rPr lang="en-US" sz="2800" dirty="0"/>
              <a:t>academic achievement take </a:t>
            </a:r>
            <a:r>
              <a:rPr lang="en-US" sz="2800" dirty="0" smtClean="0"/>
              <a:t>into </a:t>
            </a:r>
            <a:r>
              <a:rPr lang="en-US" sz="2800" dirty="0"/>
              <a:t>account the improvement </a:t>
            </a:r>
            <a:r>
              <a:rPr lang="en-US" sz="2800" dirty="0" smtClean="0"/>
              <a:t>necessary </a:t>
            </a:r>
            <a:r>
              <a:rPr lang="en-US" sz="2800" dirty="0"/>
              <a:t>for </a:t>
            </a:r>
            <a:r>
              <a:rPr lang="en-US" sz="2800" b="1" dirty="0"/>
              <a:t>subgroups of students who </a:t>
            </a:r>
            <a:r>
              <a:rPr lang="en-US" sz="2800" b="1" dirty="0" smtClean="0"/>
              <a:t>are </a:t>
            </a:r>
            <a:r>
              <a:rPr lang="en-US" sz="2800" b="1" dirty="0"/>
              <a:t>behind in reaching those goals to make significant progress in </a:t>
            </a:r>
            <a:r>
              <a:rPr lang="en-US" sz="2800" b="1" dirty="0" smtClean="0"/>
              <a:t>closing statewide proficiency gaps</a:t>
            </a:r>
            <a:r>
              <a:rPr lang="en-US" sz="2800" dirty="0" smtClean="0"/>
              <a:t>, such that the State’s long-term </a:t>
            </a:r>
            <a:r>
              <a:rPr lang="en-US" sz="2800" b="1" dirty="0" smtClean="0"/>
              <a:t>goals require greater rates of improvement for subgroups </a:t>
            </a:r>
            <a:r>
              <a:rPr lang="en-US" sz="2800" dirty="0" smtClean="0"/>
              <a:t>of students that are lower achieving.</a:t>
            </a:r>
          </a:p>
          <a:p>
            <a:pPr marL="0" indent="0">
              <a:buNone/>
            </a:pPr>
            <a:endParaRPr lang="en-US" dirty="0"/>
          </a:p>
        </p:txBody>
      </p:sp>
    </p:spTree>
    <p:extLst>
      <p:ext uri="{BB962C8B-B14F-4D97-AF65-F5344CB8AC3E}">
        <p14:creationId xmlns:p14="http://schemas.microsoft.com/office/powerpoint/2010/main" val="146500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USE OF LONG-TERM GOALS</a:t>
            </a:r>
            <a:endParaRPr lang="en-US" dirty="0"/>
          </a:p>
        </p:txBody>
      </p:sp>
      <p:sp>
        <p:nvSpPr>
          <p:cNvPr id="3" name="Content Placeholder 2"/>
          <p:cNvSpPr>
            <a:spLocks noGrp="1"/>
          </p:cNvSpPr>
          <p:nvPr>
            <p:ph idx="1"/>
          </p:nvPr>
        </p:nvSpPr>
        <p:spPr/>
        <p:txBody>
          <a:bodyPr>
            <a:noAutofit/>
          </a:bodyPr>
          <a:lstStyle/>
          <a:p>
            <a:r>
              <a:rPr lang="en-US" sz="2400" b="1" dirty="0" smtClean="0"/>
              <a:t>Long-term statewide goals are a required element of the report cards that will come out for each school. Schools must say whether they met or did not meet the statewide goals; however, schools will show the growth they made toward the goals.  Schools will have local control and we will encourage them to highlight and share other information and data on what they are doing well.</a:t>
            </a:r>
          </a:p>
          <a:p>
            <a:r>
              <a:rPr lang="en-US" sz="2400" dirty="0" smtClean="0"/>
              <a:t>Besides the requirement of letting the public know if they met or did not meet these goals no action is taken.  </a:t>
            </a:r>
            <a:r>
              <a:rPr lang="en-US" sz="2400" b="1" dirty="0" smtClean="0"/>
              <a:t>Schools do not lose funding and are not penalized.</a:t>
            </a:r>
            <a:endParaRPr lang="en-US" sz="2400" b="1" dirty="0"/>
          </a:p>
        </p:txBody>
      </p:sp>
    </p:spTree>
    <p:extLst>
      <p:ext uri="{BB962C8B-B14F-4D97-AF65-F5344CB8AC3E}">
        <p14:creationId xmlns:p14="http://schemas.microsoft.com/office/powerpoint/2010/main" val="3776253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SYSTEM                 5 INDICATORS</a:t>
            </a:r>
            <a:endParaRPr lang="en-US" dirty="0"/>
          </a:p>
        </p:txBody>
      </p:sp>
      <p:sp>
        <p:nvSpPr>
          <p:cNvPr id="3" name="Content Placeholder 2"/>
          <p:cNvSpPr>
            <a:spLocks noGrp="1"/>
          </p:cNvSpPr>
          <p:nvPr>
            <p:ph idx="1"/>
          </p:nvPr>
        </p:nvSpPr>
        <p:spPr/>
        <p:txBody>
          <a:bodyPr/>
          <a:lstStyle/>
          <a:p>
            <a:r>
              <a:rPr lang="en-US" dirty="0" smtClean="0"/>
              <a:t>Through the accountability system the OPI will use the five indicators to rank all of the schools in the state. The bottom 5% of schools will be identified for comprehensive support. Schools with a sub group performing at the level of the bottom 5% of schools will receive targeted support.</a:t>
            </a:r>
          </a:p>
          <a:p>
            <a:r>
              <a:rPr lang="en-US" dirty="0" smtClean="0"/>
              <a:t>Comprehensive support schools will participate in a needs assessment and then receive intensive support and funding from the OPI to address their school improvement needs.</a:t>
            </a:r>
          </a:p>
          <a:p>
            <a:r>
              <a:rPr lang="en-US" b="1" dirty="0" smtClean="0"/>
              <a:t>Targeted support schools will receive support and funding to address the needs of their underperforming sub group of students.</a:t>
            </a:r>
            <a:endParaRPr lang="en-US" b="1" dirty="0"/>
          </a:p>
        </p:txBody>
      </p:sp>
    </p:spTree>
    <p:extLst>
      <p:ext uri="{BB962C8B-B14F-4D97-AF65-F5344CB8AC3E}">
        <p14:creationId xmlns:p14="http://schemas.microsoft.com/office/powerpoint/2010/main" val="3938937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Indicators for accountability</a:t>
            </a:r>
            <a:endParaRPr lang="en-US" dirty="0"/>
          </a:p>
        </p:txBody>
      </p:sp>
      <p:sp>
        <p:nvSpPr>
          <p:cNvPr id="5" name="Text Placeholder 4"/>
          <p:cNvSpPr>
            <a:spLocks noGrp="1"/>
          </p:cNvSpPr>
          <p:nvPr>
            <p:ph type="body" idx="1"/>
          </p:nvPr>
        </p:nvSpPr>
        <p:spPr>
          <a:xfrm>
            <a:off x="1103313" y="1162050"/>
            <a:ext cx="4396338" cy="1319212"/>
          </a:xfrm>
        </p:spPr>
        <p:txBody>
          <a:bodyPr/>
          <a:lstStyle/>
          <a:p>
            <a:r>
              <a:rPr lang="en-US" dirty="0" smtClean="0"/>
              <a:t>Indicators1-4             Required to hold majority weight and include:</a:t>
            </a:r>
            <a:endParaRPr lang="en-US" dirty="0"/>
          </a:p>
        </p:txBody>
      </p:sp>
      <p:sp>
        <p:nvSpPr>
          <p:cNvPr id="6" name="Content Placeholder 5"/>
          <p:cNvSpPr>
            <a:spLocks noGrp="1"/>
          </p:cNvSpPr>
          <p:nvPr>
            <p:ph sz="half" idx="2"/>
          </p:nvPr>
        </p:nvSpPr>
        <p:spPr/>
        <p:txBody>
          <a:bodyPr>
            <a:normAutofit/>
          </a:bodyPr>
          <a:lstStyle/>
          <a:p>
            <a:r>
              <a:rPr lang="en-US" dirty="0" smtClean="0"/>
              <a:t>Academic Achievement</a:t>
            </a:r>
          </a:p>
          <a:p>
            <a:r>
              <a:rPr lang="en-US" dirty="0" smtClean="0"/>
              <a:t>Academic Growth</a:t>
            </a:r>
          </a:p>
          <a:p>
            <a:r>
              <a:rPr lang="en-US" dirty="0" smtClean="0"/>
              <a:t>EL Progress</a:t>
            </a:r>
          </a:p>
          <a:p>
            <a:r>
              <a:rPr lang="en-US" dirty="0" smtClean="0"/>
              <a:t>Graduation Rate</a:t>
            </a:r>
          </a:p>
          <a:p>
            <a:endParaRPr lang="en-US" dirty="0"/>
          </a:p>
        </p:txBody>
      </p:sp>
      <p:sp>
        <p:nvSpPr>
          <p:cNvPr id="7" name="Text Placeholder 6"/>
          <p:cNvSpPr>
            <a:spLocks noGrp="1"/>
          </p:cNvSpPr>
          <p:nvPr>
            <p:ph type="body" sz="quarter" idx="3"/>
          </p:nvPr>
        </p:nvSpPr>
        <p:spPr>
          <a:xfrm>
            <a:off x="5654495" y="1285875"/>
            <a:ext cx="4396339" cy="1195387"/>
          </a:xfrm>
        </p:spPr>
        <p:txBody>
          <a:bodyPr/>
          <a:lstStyle/>
          <a:p>
            <a:r>
              <a:rPr lang="en-US" dirty="0" smtClean="0"/>
              <a:t>5</a:t>
            </a:r>
            <a:r>
              <a:rPr lang="en-US" baseline="30000" dirty="0" smtClean="0"/>
              <a:t>th</a:t>
            </a:r>
            <a:r>
              <a:rPr lang="en-US" dirty="0" smtClean="0"/>
              <a:t> Indicator</a:t>
            </a:r>
            <a:r>
              <a:rPr lang="en-US" dirty="0"/>
              <a:t> </a:t>
            </a:r>
            <a:r>
              <a:rPr lang="en-US" dirty="0" smtClean="0"/>
              <a:t>              Montana made indicator with flexibility:</a:t>
            </a:r>
            <a:endParaRPr lang="en-US" dirty="0"/>
          </a:p>
        </p:txBody>
      </p:sp>
      <p:sp>
        <p:nvSpPr>
          <p:cNvPr id="8" name="Content Placeholder 7"/>
          <p:cNvSpPr>
            <a:spLocks noGrp="1"/>
          </p:cNvSpPr>
          <p:nvPr>
            <p:ph sz="quarter" idx="4"/>
          </p:nvPr>
        </p:nvSpPr>
        <p:spPr/>
        <p:txBody>
          <a:bodyPr/>
          <a:lstStyle/>
          <a:p>
            <a:r>
              <a:rPr lang="en-US" dirty="0" smtClean="0"/>
              <a:t>Attendance</a:t>
            </a:r>
          </a:p>
          <a:p>
            <a:r>
              <a:rPr lang="en-US" dirty="0" smtClean="0"/>
              <a:t>CCR</a:t>
            </a:r>
          </a:p>
          <a:p>
            <a:r>
              <a:rPr lang="en-US" dirty="0" smtClean="0"/>
              <a:t>STEM CRT</a:t>
            </a:r>
          </a:p>
          <a:p>
            <a:r>
              <a:rPr lang="en-US" dirty="0" smtClean="0"/>
              <a:t>School Survey</a:t>
            </a:r>
            <a:endParaRPr lang="en-US" dirty="0"/>
          </a:p>
        </p:txBody>
      </p:sp>
      <p:sp>
        <p:nvSpPr>
          <p:cNvPr id="2" name="TextBox 1"/>
          <p:cNvSpPr txBox="1"/>
          <p:nvPr/>
        </p:nvSpPr>
        <p:spPr>
          <a:xfrm>
            <a:off x="1533236" y="4904508"/>
            <a:ext cx="7601528" cy="923330"/>
          </a:xfrm>
          <a:prstGeom prst="rect">
            <a:avLst/>
          </a:prstGeom>
          <a:noFill/>
        </p:spPr>
        <p:txBody>
          <a:bodyPr wrap="square" rtlCol="0">
            <a:spAutoFit/>
          </a:bodyPr>
          <a:lstStyle/>
          <a:p>
            <a:pPr lvl="0"/>
            <a:r>
              <a:rPr lang="en-US" dirty="0"/>
              <a:t>Schools will be identified for support levels ranging from universal support to targeted support or comprehensive support based </a:t>
            </a:r>
            <a:r>
              <a:rPr lang="en-US" dirty="0" smtClean="0"/>
              <a:t>on the accountability system.</a:t>
            </a:r>
            <a:endParaRPr lang="en-US" dirty="0"/>
          </a:p>
        </p:txBody>
      </p:sp>
    </p:spTree>
    <p:extLst>
      <p:ext uri="{BB962C8B-B14F-4D97-AF65-F5344CB8AC3E}">
        <p14:creationId xmlns:p14="http://schemas.microsoft.com/office/powerpoint/2010/main" val="3102224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SUPPORT AND FUNDING</a:t>
            </a:r>
            <a:endParaRPr lang="en-US" dirty="0"/>
          </a:p>
        </p:txBody>
      </p:sp>
      <p:sp>
        <p:nvSpPr>
          <p:cNvPr id="5" name="Content Placeholder 4"/>
          <p:cNvSpPr>
            <a:spLocks noGrp="1"/>
          </p:cNvSpPr>
          <p:nvPr>
            <p:ph idx="1"/>
          </p:nvPr>
        </p:nvSpPr>
        <p:spPr>
          <a:xfrm>
            <a:off x="1103312" y="1255594"/>
            <a:ext cx="8946541" cy="4992805"/>
          </a:xfrm>
        </p:spPr>
        <p:txBody>
          <a:bodyPr>
            <a:normAutofit/>
          </a:bodyPr>
          <a:lstStyle/>
          <a:p>
            <a:r>
              <a:rPr lang="en-US" dirty="0" smtClean="0"/>
              <a:t>T</a:t>
            </a:r>
            <a:r>
              <a:rPr lang="en-US" sz="2400" dirty="0" smtClean="0"/>
              <a:t>he point is to provide support to schools who are not performing overall and to schools with sub groups not performing.  This support includes additional funding.</a:t>
            </a:r>
          </a:p>
          <a:p>
            <a:r>
              <a:rPr lang="en-US" sz="2400" b="1" dirty="0" smtClean="0"/>
              <a:t>Additional funding comes from the required 7% set-aside from federal funds the OPI will receive.</a:t>
            </a:r>
          </a:p>
          <a:p>
            <a:r>
              <a:rPr lang="en-US" sz="2400" dirty="0" smtClean="0"/>
              <a:t>Unlike NCLB we as a state get to set our goals and have some flexibility in the accountability system; however, the OPI still must follow the ESSA law and explicit guidance from the Department of Education.</a:t>
            </a:r>
          </a:p>
          <a:p>
            <a:r>
              <a:rPr lang="en-US" sz="2400" dirty="0" smtClean="0"/>
              <a:t>The OPI believes that all students in Montana can learn and grow and the OPI will support schools in striving toward ambitious goals. </a:t>
            </a:r>
            <a:endParaRPr lang="en-US" sz="2400" dirty="0"/>
          </a:p>
        </p:txBody>
      </p:sp>
    </p:spTree>
    <p:extLst>
      <p:ext uri="{BB962C8B-B14F-4D97-AF65-F5344CB8AC3E}">
        <p14:creationId xmlns:p14="http://schemas.microsoft.com/office/powerpoint/2010/main" val="599494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COMPARISON TO OTHER STATES ELA</a:t>
            </a:r>
            <a:endParaRPr lang="en-US" dirty="0"/>
          </a:p>
        </p:txBody>
      </p:sp>
      <p:sp>
        <p:nvSpPr>
          <p:cNvPr id="5" name="Text Placeholder 4"/>
          <p:cNvSpPr>
            <a:spLocks noGrp="1"/>
          </p:cNvSpPr>
          <p:nvPr>
            <p:ph type="body" idx="1"/>
          </p:nvPr>
        </p:nvSpPr>
        <p:spPr/>
        <p:txBody>
          <a:bodyPr/>
          <a:lstStyle/>
          <a:p>
            <a:r>
              <a:rPr lang="en-US" dirty="0" smtClean="0"/>
              <a:t>Colorado		</a:t>
            </a:r>
            <a:endParaRPr lang="en-US" dirty="0"/>
          </a:p>
        </p:txBody>
      </p:sp>
      <p:sp>
        <p:nvSpPr>
          <p:cNvPr id="8" name="Text Placeholder 7"/>
          <p:cNvSpPr>
            <a:spLocks noGrp="1"/>
          </p:cNvSpPr>
          <p:nvPr>
            <p:ph type="body" sz="half" idx="15"/>
          </p:nvPr>
        </p:nvSpPr>
        <p:spPr/>
        <p:txBody>
          <a:bodyPr/>
          <a:lstStyle/>
          <a:p>
            <a:r>
              <a:rPr lang="en-US" dirty="0" smtClean="0"/>
              <a:t>ALL STUDENTS BASELINE = 50</a:t>
            </a:r>
            <a:r>
              <a:rPr lang="en-US" baseline="30000" dirty="0" smtClean="0"/>
              <a:t>TH</a:t>
            </a:r>
            <a:r>
              <a:rPr lang="en-US" dirty="0" smtClean="0"/>
              <a:t> PERCENTILE</a:t>
            </a:r>
          </a:p>
          <a:p>
            <a:r>
              <a:rPr lang="en-US" dirty="0" smtClean="0"/>
              <a:t>GOAL IN 6 YEARS = 53</a:t>
            </a:r>
            <a:r>
              <a:rPr lang="en-US" baseline="30000" dirty="0" smtClean="0"/>
              <a:t>RD</a:t>
            </a:r>
            <a:r>
              <a:rPr lang="en-US" dirty="0" smtClean="0"/>
              <a:t> PERCENTILE</a:t>
            </a:r>
          </a:p>
          <a:p>
            <a:endParaRPr lang="en-US" dirty="0" smtClean="0"/>
          </a:p>
          <a:p>
            <a:r>
              <a:rPr lang="en-US" dirty="0" smtClean="0"/>
              <a:t>SPED BASELINE = 1</a:t>
            </a:r>
            <a:r>
              <a:rPr lang="en-US" baseline="30000" dirty="0" smtClean="0"/>
              <a:t>ST</a:t>
            </a:r>
            <a:r>
              <a:rPr lang="en-US" dirty="0" smtClean="0"/>
              <a:t> PERCENTILE</a:t>
            </a:r>
          </a:p>
          <a:p>
            <a:r>
              <a:rPr lang="en-US" dirty="0" smtClean="0"/>
              <a:t>GOALS IN 6 YEARS = 53</a:t>
            </a:r>
            <a:r>
              <a:rPr lang="en-US" baseline="30000" dirty="0" smtClean="0"/>
              <a:t>RD</a:t>
            </a:r>
            <a:r>
              <a:rPr lang="en-US" dirty="0" smtClean="0"/>
              <a:t> PERCENTILE</a:t>
            </a:r>
          </a:p>
          <a:p>
            <a:r>
              <a:rPr lang="en-US" dirty="0" smtClean="0"/>
              <a:t>COLORADO IS AIMING FOR ALL STUDENTS AND ALL SUB GROUPS TO REACH THE SAME PROFICIENCY OF THE 53</a:t>
            </a:r>
            <a:r>
              <a:rPr lang="en-US" baseline="30000" dirty="0" smtClean="0"/>
              <a:t>RD</a:t>
            </a:r>
            <a:r>
              <a:rPr lang="en-US" dirty="0" smtClean="0"/>
              <a:t> PERCENTILE IN 6 YEARS.</a:t>
            </a:r>
            <a:endParaRPr lang="en-US" dirty="0"/>
          </a:p>
        </p:txBody>
      </p:sp>
      <p:sp>
        <p:nvSpPr>
          <p:cNvPr id="6" name="Text Placeholder 5"/>
          <p:cNvSpPr>
            <a:spLocks noGrp="1"/>
          </p:cNvSpPr>
          <p:nvPr>
            <p:ph type="body" sz="quarter" idx="3"/>
          </p:nvPr>
        </p:nvSpPr>
        <p:spPr/>
        <p:txBody>
          <a:bodyPr/>
          <a:lstStyle/>
          <a:p>
            <a:r>
              <a:rPr lang="en-US" dirty="0"/>
              <a:t>Louisiana</a:t>
            </a:r>
          </a:p>
        </p:txBody>
      </p:sp>
      <p:sp>
        <p:nvSpPr>
          <p:cNvPr id="9" name="Text Placeholder 8"/>
          <p:cNvSpPr>
            <a:spLocks noGrp="1"/>
          </p:cNvSpPr>
          <p:nvPr>
            <p:ph type="body" sz="half" idx="16"/>
          </p:nvPr>
        </p:nvSpPr>
        <p:spPr/>
        <p:txBody>
          <a:bodyPr>
            <a:normAutofit lnSpcReduction="10000"/>
          </a:bodyPr>
          <a:lstStyle/>
          <a:p>
            <a:r>
              <a:rPr lang="en-US" sz="1600" dirty="0"/>
              <a:t>ALL STUDENTS BASELINE = 41%</a:t>
            </a:r>
          </a:p>
          <a:p>
            <a:r>
              <a:rPr lang="en-US" sz="1600" dirty="0"/>
              <a:t>GOAL IN 7 YEARS = 63.5%</a:t>
            </a:r>
          </a:p>
          <a:p>
            <a:endParaRPr lang="en-US" sz="1600" dirty="0" smtClean="0"/>
          </a:p>
          <a:p>
            <a:r>
              <a:rPr lang="en-US" sz="1600" dirty="0" smtClean="0"/>
              <a:t>SPED </a:t>
            </a:r>
            <a:r>
              <a:rPr lang="en-US" sz="1600" dirty="0"/>
              <a:t>BASELINE = 12%</a:t>
            </a:r>
          </a:p>
          <a:p>
            <a:r>
              <a:rPr lang="en-US" sz="1600" dirty="0"/>
              <a:t>GOALS IN 7 YEARS = 63.5%</a:t>
            </a:r>
          </a:p>
          <a:p>
            <a:endParaRPr lang="en-US" sz="1600" dirty="0"/>
          </a:p>
          <a:p>
            <a:r>
              <a:rPr lang="en-US" sz="1600" dirty="0" smtClean="0"/>
              <a:t>LOUISIANA </a:t>
            </a:r>
            <a:r>
              <a:rPr lang="en-US" sz="1600" dirty="0"/>
              <a:t>IS AIMING FOR ALL STUDENTS AND ALL SUB GROUPS TO REACH THE SAME PROFICIENCY OF 63.5</a:t>
            </a:r>
            <a:r>
              <a:rPr lang="en-US" sz="1600" dirty="0" smtClean="0"/>
              <a:t>% </a:t>
            </a:r>
            <a:r>
              <a:rPr lang="en-US" sz="1600" dirty="0"/>
              <a:t>IN 6 YEARS.</a:t>
            </a:r>
          </a:p>
          <a:p>
            <a:endParaRPr lang="en-US" dirty="0"/>
          </a:p>
        </p:txBody>
      </p:sp>
      <p:sp>
        <p:nvSpPr>
          <p:cNvPr id="7" name="Text Placeholder 6"/>
          <p:cNvSpPr>
            <a:spLocks noGrp="1"/>
          </p:cNvSpPr>
          <p:nvPr>
            <p:ph type="body" sz="quarter" idx="13"/>
          </p:nvPr>
        </p:nvSpPr>
        <p:spPr/>
        <p:txBody>
          <a:bodyPr/>
          <a:lstStyle/>
          <a:p>
            <a:r>
              <a:rPr lang="en-US" dirty="0" smtClean="0"/>
              <a:t>Oregon</a:t>
            </a:r>
            <a:endParaRPr lang="en-US" dirty="0"/>
          </a:p>
        </p:txBody>
      </p:sp>
      <p:sp>
        <p:nvSpPr>
          <p:cNvPr id="10" name="Text Placeholder 9"/>
          <p:cNvSpPr>
            <a:spLocks noGrp="1"/>
          </p:cNvSpPr>
          <p:nvPr>
            <p:ph type="body" sz="half" idx="17"/>
          </p:nvPr>
        </p:nvSpPr>
        <p:spPr/>
        <p:txBody>
          <a:bodyPr>
            <a:normAutofit/>
          </a:bodyPr>
          <a:lstStyle/>
          <a:p>
            <a:r>
              <a:rPr lang="en-US" sz="1600" dirty="0"/>
              <a:t>ALL STUDENTS BASELINE = </a:t>
            </a:r>
            <a:r>
              <a:rPr lang="en-US" sz="1600" dirty="0" smtClean="0"/>
              <a:t>54%</a:t>
            </a:r>
            <a:endParaRPr lang="en-US" sz="1600" dirty="0"/>
          </a:p>
          <a:p>
            <a:r>
              <a:rPr lang="en-US" sz="1600" dirty="0"/>
              <a:t>GOAL IN </a:t>
            </a:r>
            <a:r>
              <a:rPr lang="en-US" sz="1600" dirty="0" smtClean="0"/>
              <a:t>7 </a:t>
            </a:r>
            <a:r>
              <a:rPr lang="en-US" sz="1600" dirty="0"/>
              <a:t>YEARS = </a:t>
            </a:r>
            <a:r>
              <a:rPr lang="en-US" sz="1600" dirty="0" smtClean="0"/>
              <a:t>80%</a:t>
            </a:r>
            <a:endParaRPr lang="en-US" sz="1600" dirty="0"/>
          </a:p>
          <a:p>
            <a:endParaRPr lang="en-US" sz="1600" dirty="0" smtClean="0"/>
          </a:p>
          <a:p>
            <a:r>
              <a:rPr lang="en-US" sz="1600" dirty="0" smtClean="0"/>
              <a:t>SPED </a:t>
            </a:r>
            <a:r>
              <a:rPr lang="en-US" sz="1600" dirty="0"/>
              <a:t>BASELINE </a:t>
            </a:r>
            <a:r>
              <a:rPr lang="en-US" sz="1600" dirty="0" smtClean="0"/>
              <a:t>= 22%</a:t>
            </a:r>
            <a:endParaRPr lang="en-US" sz="1600" dirty="0"/>
          </a:p>
          <a:p>
            <a:r>
              <a:rPr lang="en-US" sz="1600" dirty="0"/>
              <a:t>GOALS IN 7</a:t>
            </a:r>
            <a:r>
              <a:rPr lang="en-US" sz="1600" dirty="0" smtClean="0"/>
              <a:t> </a:t>
            </a:r>
            <a:r>
              <a:rPr lang="en-US" sz="1600" dirty="0"/>
              <a:t>YEARS = </a:t>
            </a:r>
            <a:r>
              <a:rPr lang="en-US" sz="1600" dirty="0" smtClean="0"/>
              <a:t>80%</a:t>
            </a:r>
            <a:endParaRPr lang="en-US" sz="1600" dirty="0"/>
          </a:p>
          <a:p>
            <a:endParaRPr lang="en-US" sz="1600" dirty="0" smtClean="0"/>
          </a:p>
          <a:p>
            <a:r>
              <a:rPr lang="en-US" sz="1600" dirty="0" smtClean="0"/>
              <a:t>OREGON </a:t>
            </a:r>
            <a:r>
              <a:rPr lang="en-US" sz="1600" dirty="0"/>
              <a:t>IS AIMING FOR ALL STUDENTS AND ALL SUB GROUPS TO REACH </a:t>
            </a:r>
            <a:r>
              <a:rPr lang="en-US" sz="1600" dirty="0" smtClean="0"/>
              <a:t>80% PROFICIENCY IN 7 YEARS.</a:t>
            </a:r>
            <a:endParaRPr lang="en-US" sz="1600" dirty="0"/>
          </a:p>
          <a:p>
            <a:endParaRPr lang="en-US" dirty="0"/>
          </a:p>
        </p:txBody>
      </p:sp>
    </p:spTree>
    <p:extLst>
      <p:ext uri="{BB962C8B-B14F-4D97-AF65-F5344CB8AC3E}">
        <p14:creationId xmlns:p14="http://schemas.microsoft.com/office/powerpoint/2010/main" val="2538473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13088</TotalTime>
  <Words>1333</Words>
  <Application>Microsoft Office PowerPoint</Application>
  <PresentationFormat>Widescreen</PresentationFormat>
  <Paragraphs>103</Paragraphs>
  <Slides>15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Cambria Math</vt:lpstr>
      <vt:lpstr>Century Gothic</vt:lpstr>
      <vt:lpstr>Times New Roman</vt:lpstr>
      <vt:lpstr>Wingdings 3</vt:lpstr>
      <vt:lpstr>Ion</vt:lpstr>
      <vt:lpstr>Presentation</vt:lpstr>
      <vt:lpstr>LONG-TERM GOALS &amp; ACOUNTABILITY</vt:lpstr>
      <vt:lpstr>What the Law requires for goals…</vt:lpstr>
      <vt:lpstr>PEER REVIEW CRITERIA A.4.iii.a.1:</vt:lpstr>
      <vt:lpstr>PEER REVIEW CRITERIA A.4.iii.a.3:</vt:lpstr>
      <vt:lpstr>REQUIRED USE OF LONG-TERM GOALS</vt:lpstr>
      <vt:lpstr>ACCOUNTABILITY SYSTEM                 5 INDICATORS</vt:lpstr>
      <vt:lpstr>5 Indicators for accountability</vt:lpstr>
      <vt:lpstr> SUPPORT AND FUNDING</vt:lpstr>
      <vt:lpstr>COMPARISON TO OTHER STATES ELA</vt:lpstr>
      <vt:lpstr>COMPARISON TO OTHER STATES ELA</vt:lpstr>
      <vt:lpstr>COMPARISON RESULTS</vt:lpstr>
      <vt:lpstr>GROWTH TOWARDS SUCCESS FOR ALL STUDENTS</vt:lpstr>
      <vt:lpstr>Growth</vt:lpstr>
      <vt:lpstr>Formula for Long-term Goals</vt:lpstr>
      <vt:lpstr>Report Cards</vt:lpstr>
    </vt:vector>
  </TitlesOfParts>
  <Company>OPI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c:title>
  <dc:creator>CP3000</dc:creator>
  <cp:lastModifiedBy>Klapmeier, Dylan</cp:lastModifiedBy>
  <cp:revision>34</cp:revision>
  <dcterms:created xsi:type="dcterms:W3CDTF">2017-07-19T14:22:24Z</dcterms:created>
  <dcterms:modified xsi:type="dcterms:W3CDTF">2017-09-14T18:27:57Z</dcterms:modified>
</cp:coreProperties>
</file>