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5"/>
  </p:notesMasterIdLst>
  <p:sldIdLst>
    <p:sldId id="256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25D11F-9B78-4943-BDD1-2B5E8D8A7889}">
          <p14:sldIdLst>
            <p14:sldId id="256"/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C1612-5502-443F-998E-DD786EF4B861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898FB-171E-460D-8BE1-D1C83535A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6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628" y="4960137"/>
            <a:ext cx="6633972" cy="1463040"/>
          </a:xfrm>
        </p:spPr>
        <p:txBody>
          <a:bodyPr anchor="ctr">
            <a:normAutofit/>
          </a:bodyPr>
          <a:lstStyle>
            <a:lvl1pPr algn="r"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8"/>
            <a:ext cx="3200400" cy="5070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9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692F016-5918-4C25-82C0-5B76A6DF97A6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>
                <a:schemeClr val="bg1">
                  <a:lumMod val="65000"/>
                </a:schemeClr>
              </a:buClr>
              <a:defRPr/>
            </a:lvl2pPr>
            <a:lvl3pPr>
              <a:buClr>
                <a:schemeClr val="bg1">
                  <a:lumMod val="65000"/>
                </a:schemeClr>
              </a:buClr>
              <a:defRPr/>
            </a:lvl3pPr>
            <a:lvl4pPr>
              <a:buClr>
                <a:schemeClr val="bg1">
                  <a:lumMod val="65000"/>
                </a:schemeClr>
              </a:buClr>
              <a:defRPr/>
            </a:lvl4pPr>
            <a:lvl5pPr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EBE3A21-9937-4D8B-A0DB-8BCB35495F63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5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>
            <a:lvl2pPr>
              <a:buClr>
                <a:schemeClr val="bg1">
                  <a:lumMod val="50000"/>
                </a:schemeClr>
              </a:buClr>
              <a:defRPr/>
            </a:lvl2pPr>
            <a:lvl3pPr>
              <a:buClr>
                <a:schemeClr val="bg1">
                  <a:lumMod val="50000"/>
                </a:schemeClr>
              </a:buClr>
              <a:defRPr/>
            </a:lvl3pPr>
            <a:lvl4pPr>
              <a:buClr>
                <a:schemeClr val="bg1">
                  <a:lumMod val="50000"/>
                </a:schemeClr>
              </a:buClr>
              <a:defRPr/>
            </a:lvl4pPr>
            <a:lvl5pPr>
              <a:buClr>
                <a:schemeClr val="bg1">
                  <a:lumMod val="50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1069299" cy="10661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14300" y="5716324"/>
            <a:ext cx="1727200" cy="330200"/>
          </a:xfrm>
          <a:prstGeom prst="rect">
            <a:avLst/>
          </a:prstGeom>
        </p:spPr>
      </p:pic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-718152" y="2053595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A9AE35D-D93A-4745-AACE-5099497683A7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-942181" y="2640065"/>
            <a:ext cx="332708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 rot="5400000">
            <a:off x="-127914" y="3816773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08" y="4960137"/>
            <a:ext cx="6789592" cy="1463040"/>
          </a:xfrm>
        </p:spPr>
        <p:txBody>
          <a:bodyPr anchor="ctr">
            <a:normAutofit/>
          </a:bodyPr>
          <a:lstStyle>
            <a:lvl1pPr algn="r">
              <a:defRPr sz="4000" spc="1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551315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0008" y="6470704"/>
            <a:ext cx="2154142" cy="274320"/>
          </a:xfrm>
        </p:spPr>
        <p:txBody>
          <a:bodyPr/>
          <a:lstStyle>
            <a:lvl1pPr algn="l"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01F9F16-735A-4F20-9E86-D98B3B6236B9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28" y="2286000"/>
            <a:ext cx="9720071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Courier New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78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3A5F12B-EA8F-4007-9D97-F38DE0FE715A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1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82CF2E5-FA6E-4718-8F59-827B8BFFBFCF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6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958CFA8-A6AC-472E-B103-567DFFC5CB58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9685679-0CFE-4F04-B13A-83A96096F6F2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5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3FE0DF0-D3CD-421E-87AC-F2D648583E99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chemeClr val="bg1">
                  <a:lumMod val="50000"/>
                </a:schemeClr>
              </a:buClr>
              <a:defRPr sz="2000"/>
            </a:lvl2pPr>
            <a:lvl3pPr>
              <a:buClr>
                <a:schemeClr val="bg1">
                  <a:lumMod val="50000"/>
                </a:schemeClr>
              </a:buClr>
              <a:defRPr sz="1600"/>
            </a:lvl3pPr>
            <a:lvl4pPr>
              <a:buClr>
                <a:schemeClr val="bg1">
                  <a:lumMod val="50000"/>
                </a:schemeClr>
              </a:buClr>
              <a:defRPr sz="1600"/>
            </a:lvl4pPr>
            <a:lvl5pPr>
              <a:buClr>
                <a:schemeClr val="bg1">
                  <a:lumMod val="50000"/>
                </a:schemeClr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07E5027-BCDD-4D82-8A4E-81AD269BAAC2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4" y="4960138"/>
            <a:ext cx="65670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6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2508A086-9AA2-4918-B2A4-0BEC27F28AE8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2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49339154-BE43-4E17-A6AB-8D1EDBDCB114}" type="datetime1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MONTANA OFFICE OF PUBLIC INSTRUCTION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1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1" r:id="rId2"/>
    <p:sldLayoutId id="214748372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g.mt.gov/bills/2021/billpdf/HB0632.pdf" TargetMode="External"/><Relationship Id="rId2" Type="http://schemas.openxmlformats.org/officeDocument/2006/relationships/hyperlink" Target="https://leg.mt.gov/bills/2021/billpdf/HB0630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oese.ed.gov/files/2021/04/ARP-ESSER-State-Plan-Template-04-21-21-FINAL.doc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ESSER I, II, &amp;III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OPI</a:t>
            </a:r>
          </a:p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4,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9711E-E2D6-4B40-B4FB-0AEBE2E9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4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0DC1-EFC8-41AB-AA48-335C4BA9F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E6AD-3214-4B06-BE12-15E3483B4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Comments and questions on the presentation are welcomed.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AE016-7D0E-4414-BD42-A3B29548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80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628" y="2084832"/>
            <a:ext cx="9720071" cy="4023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ESSER Funding Overview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ESSER  I and </a:t>
            </a:r>
            <a:r>
              <a:rPr lang="en-US" sz="3200" dirty="0">
                <a:hlinkClick r:id="rId2"/>
              </a:rPr>
              <a:t>HB 630</a:t>
            </a: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ESSER III (ARP) and </a:t>
            </a:r>
            <a:r>
              <a:rPr lang="en-US" sz="3200" dirty="0">
                <a:hlinkClick r:id="rId3"/>
              </a:rPr>
              <a:t>HB 632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ARP State Plan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2B396-FF86-4C3D-86F6-9ABDA167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7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ESSER Funding Overview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EB2876-B52A-4A3E-B0AD-A8477481A9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254192"/>
              </p:ext>
            </p:extLst>
          </p:nvPr>
        </p:nvGraphicFramePr>
        <p:xfrm>
          <a:off x="1990724" y="1700212"/>
          <a:ext cx="7127875" cy="3816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3" imgW="6458058" imgH="3457614" progId="Excel.Sheet.12">
                  <p:embed/>
                </p:oleObj>
              </mc:Choice>
              <mc:Fallback>
                <p:oleObj name="Worksheet" r:id="rId3" imgW="6458058" imgH="3457614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BE18CD9-F663-4E06-A324-D18F3CFBD6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90724" y="1700212"/>
                        <a:ext cx="7127875" cy="38162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C032FA3-A067-4E35-A546-27B22E1F3E7E}"/>
              </a:ext>
            </a:extLst>
          </p:cNvPr>
          <p:cNvSpPr txBox="1"/>
          <p:nvPr/>
        </p:nvSpPr>
        <p:spPr>
          <a:xfrm>
            <a:off x="2568549" y="5890911"/>
            <a:ext cx="6808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 spreadsheet showing the allocation for all three funds to school districts can be found on the ESSER Information page on the OPI website.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DAAF-A7B3-4CB2-B4A5-0400AAA2E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9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2CEA5-6BD9-446F-A452-8F301FD6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 – HB 630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F3FB3-0D6B-4CE1-BADC-B6A000A41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HB 630:</a:t>
            </a:r>
          </a:p>
          <a:p>
            <a:pPr lvl="1"/>
            <a:r>
              <a:rPr lang="en-US" dirty="0"/>
              <a:t>Directs use of the 10% state reserve</a:t>
            </a:r>
          </a:p>
          <a:p>
            <a:pPr lvl="1"/>
            <a:r>
              <a:rPr lang="en-US" dirty="0"/>
              <a:t>Short circuits the normal path for enrollment increases</a:t>
            </a:r>
          </a:p>
          <a:p>
            <a:pPr lvl="1"/>
            <a:r>
              <a:rPr lang="en-US" dirty="0"/>
              <a:t>Allows districts to use ESSER funds in place of BASE Aid for enrollment increases (see next slide)</a:t>
            </a:r>
          </a:p>
          <a:p>
            <a:pPr lvl="1"/>
            <a:r>
              <a:rPr lang="en-US" dirty="0"/>
              <a:t>Contains the formula using FTE for allocating supplemental funds</a:t>
            </a:r>
          </a:p>
          <a:p>
            <a:pPr lvl="1"/>
            <a:r>
              <a:rPr lang="en-US" dirty="0"/>
              <a:t>Designates state level ESSER funds in place of inflation for SPED allowable costs</a:t>
            </a:r>
          </a:p>
          <a:p>
            <a:pPr lvl="1"/>
            <a:r>
              <a:rPr lang="en-US" dirty="0"/>
              <a:t>Formula for Maintenance of Equity protection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673CB-B4C7-427B-9ACE-39B7730E5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30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48011-3E2B-4AC2-AC56-845E8B1D7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cap="none" spc="0" dirty="0">
                <a:solidFill>
                  <a:srgbClr val="FF0000"/>
                </a:solidFill>
                <a:latin typeface="Calibri Light" panose="020F0302020204030204"/>
              </a:rPr>
              <a:t>An Example to Demonstrate</a:t>
            </a:r>
            <a:r>
              <a:rPr lang="en-US" sz="5400" cap="none" spc="0" dirty="0">
                <a:solidFill>
                  <a:srgbClr val="FF0000"/>
                </a:solidFill>
                <a:latin typeface="Calibri Light" panose="020F0302020204030204"/>
              </a:rPr>
              <a:t>: </a:t>
            </a:r>
            <a:br>
              <a:rPr lang="en-US" sz="5400" cap="none" spc="0" dirty="0">
                <a:solidFill>
                  <a:prstClr val="black"/>
                </a:solidFill>
                <a:latin typeface="Calibri Light" panose="020F0302020204030204"/>
              </a:rPr>
            </a:br>
            <a:r>
              <a:rPr lang="en-US" sz="4400" b="1" cap="none" spc="0" dirty="0">
                <a:solidFill>
                  <a:prstClr val="black"/>
                </a:solidFill>
                <a:latin typeface="Calibri Light" panose="020F0302020204030204"/>
              </a:rPr>
              <a:t>Additional Financial Support Payment   HB630</a:t>
            </a:r>
            <a:endParaRPr lang="en-US" sz="4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F2BB15-C042-40F5-B5F6-226A439B11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77938" y="2286000"/>
            <a:ext cx="9720262" cy="4022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District A’s current BASE budget equals = 	 $1,000,000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District A’s October BASE budget equals = 	  $1,100,000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Difference of initial BASE &amp; adjusted BASE = 	     $100,000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Basic, Supplemental  ESSER II &amp; III =  		     $950,000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10% of above =     			      		       $95,000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 paid additional financial support =	         $5,000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3D7753-98E8-44FC-800F-45BEB6C9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79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9CBB5-68C3-4F77-A3B5-09D092531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 – HB 630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68A9E9-AEA0-4378-85B5-7F8A34892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938" y="2286000"/>
            <a:ext cx="9720262" cy="4022725"/>
          </a:xfrm>
        </p:spPr>
        <p:txBody>
          <a:bodyPr/>
          <a:lstStyle/>
          <a:p>
            <a:r>
              <a:rPr lang="en-US" dirty="0" err="1"/>
              <a:t>Egrants</a:t>
            </a:r>
            <a:endParaRPr lang="en-US" dirty="0"/>
          </a:p>
          <a:p>
            <a:pPr lvl="1"/>
            <a:r>
              <a:rPr lang="en-US" sz="2400" dirty="0"/>
              <a:t>Opening May 4, 2021</a:t>
            </a:r>
          </a:p>
          <a:p>
            <a:pPr lvl="1"/>
            <a:r>
              <a:rPr lang="en-US" sz="2400" dirty="0"/>
              <a:t>Base, Supplemental, and Special Needs will be separate funding streams</a:t>
            </a:r>
          </a:p>
          <a:p>
            <a:pPr lvl="1"/>
            <a:r>
              <a:rPr lang="en-US" sz="2400" dirty="0"/>
              <a:t>Targeted Support will be calculated after October count</a:t>
            </a:r>
          </a:p>
          <a:p>
            <a:pPr lvl="1"/>
            <a:r>
              <a:rPr lang="en-US" sz="2400" dirty="0"/>
              <a:t>Purpose codes set to match ESSER I reporting</a:t>
            </a:r>
          </a:p>
          <a:p>
            <a:pPr lvl="1"/>
            <a:r>
              <a:rPr lang="en-US" sz="2400" dirty="0"/>
              <a:t>Anticipate USED reporting to be from </a:t>
            </a:r>
            <a:r>
              <a:rPr lang="en-US" sz="2400" dirty="0" err="1"/>
              <a:t>Egrants</a:t>
            </a:r>
            <a:endParaRPr lang="en-US" sz="2400" dirty="0"/>
          </a:p>
          <a:p>
            <a:pPr lvl="1"/>
            <a:r>
              <a:rPr lang="en-US" sz="2400" dirty="0"/>
              <a:t>Capital projects will be captured in a separate screen – approval of the budget is approval of the capital project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5F830-5800-482A-AF83-E8E22156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03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9D3A-E2E8-4E87-8C06-1F73937F4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III – ARP - HB 632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42E74D-051B-4DD5-A9CD-B5715FFEE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938" y="2286000"/>
            <a:ext cx="9720262" cy="4022725"/>
          </a:xfrm>
        </p:spPr>
        <p:txBody>
          <a:bodyPr>
            <a:normAutofit/>
          </a:bodyPr>
          <a:lstStyle/>
          <a:p>
            <a:r>
              <a:rPr lang="en-US" sz="2000" dirty="0"/>
              <a:t>HB 632:</a:t>
            </a:r>
          </a:p>
          <a:p>
            <a:pPr lvl="1"/>
            <a:r>
              <a:rPr lang="en-US" sz="2000" dirty="0"/>
              <a:t>Directs use of the 10% state reserve</a:t>
            </a:r>
          </a:p>
          <a:p>
            <a:pPr lvl="1"/>
            <a:r>
              <a:rPr lang="en-US" sz="2000" dirty="0"/>
              <a:t>Has protection for failing Maintenance of Effort</a:t>
            </a:r>
          </a:p>
          <a:p>
            <a:pPr lvl="1"/>
            <a:r>
              <a:rPr lang="en-US" sz="2000" dirty="0"/>
              <a:t>Has protection for failing Maintenance of Equity – Coordinate with HB 630</a:t>
            </a:r>
          </a:p>
          <a:p>
            <a:r>
              <a:rPr lang="en-US" sz="2000" dirty="0"/>
              <a:t>ARP – USED guidance</a:t>
            </a:r>
          </a:p>
          <a:p>
            <a:pPr lvl="1"/>
            <a:r>
              <a:rPr lang="en-US" sz="2000" dirty="0"/>
              <a:t>State plan for reopening schools</a:t>
            </a:r>
          </a:p>
          <a:p>
            <a:pPr lvl="1"/>
            <a:r>
              <a:rPr lang="en-US" sz="2000" dirty="0"/>
              <a:t>District plan for reopening schools</a:t>
            </a:r>
          </a:p>
          <a:p>
            <a:pPr lvl="2"/>
            <a:r>
              <a:rPr lang="en-US" sz="2000" dirty="0"/>
              <a:t>Submit to OPI</a:t>
            </a:r>
          </a:p>
          <a:p>
            <a:pPr lvl="2"/>
            <a:r>
              <a:rPr lang="en-US" sz="2000" dirty="0"/>
              <a:t>Publish on district website within 30 days of receiving ARP funds</a:t>
            </a:r>
          </a:p>
          <a:p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42AB28-8623-451F-B34C-F47347BE3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45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D9C14-F9AF-42B6-A6D1-51B20CDA2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III – ARP - HB 632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F712B6-648C-447C-B568-4A72E75AD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938" y="2286000"/>
            <a:ext cx="9720262" cy="4022725"/>
          </a:xfrm>
        </p:spPr>
        <p:txBody>
          <a:bodyPr>
            <a:normAutofit/>
          </a:bodyPr>
          <a:lstStyle/>
          <a:p>
            <a:r>
              <a:rPr lang="en-US" sz="2400" dirty="0"/>
              <a:t>ARP Requirements:</a:t>
            </a:r>
          </a:p>
          <a:p>
            <a:pPr lvl="1"/>
            <a:r>
              <a:rPr lang="en-US" sz="2400" dirty="0"/>
              <a:t>20% of base allocation must be used to address learning loss</a:t>
            </a:r>
          </a:p>
          <a:p>
            <a:pPr lvl="1"/>
            <a:r>
              <a:rPr lang="en-US" sz="2400" dirty="0"/>
              <a:t>New definition of state Maintenance of Effort</a:t>
            </a:r>
          </a:p>
          <a:p>
            <a:pPr lvl="1"/>
            <a:r>
              <a:rPr lang="en-US" sz="2400" dirty="0"/>
              <a:t>Two state requirements for Maintenance of Equity</a:t>
            </a:r>
          </a:p>
          <a:p>
            <a:pPr lvl="2"/>
            <a:r>
              <a:rPr lang="en-US" sz="2400" dirty="0"/>
              <a:t>Per pupil funding for High-Need LEAs (50%) cannot fall more than the state average</a:t>
            </a:r>
          </a:p>
          <a:p>
            <a:pPr lvl="2"/>
            <a:r>
              <a:rPr lang="en-US" sz="2400" dirty="0"/>
              <a:t>Per pupil funding for Highest Poverty LEAs (20%) cannot fall below 2019 level</a:t>
            </a:r>
          </a:p>
          <a:p>
            <a:pPr lvl="2"/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41A165-9452-40FC-ADA6-0B74F4FB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13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E2BC-EA87-40B5-A477-1E17AC83C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ESSER III – ARP - HB 632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567980-8356-48BD-B459-033F6A9A6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938" y="2286000"/>
            <a:ext cx="9720262" cy="4022725"/>
          </a:xfrm>
        </p:spPr>
        <p:txBody>
          <a:bodyPr>
            <a:normAutofit/>
          </a:bodyPr>
          <a:lstStyle/>
          <a:p>
            <a:r>
              <a:rPr lang="en-US" sz="2000" dirty="0"/>
              <a:t>ARP Requirements (</a:t>
            </a:r>
            <a:r>
              <a:rPr lang="en-US" sz="2000" dirty="0" err="1"/>
              <a:t>contd</a:t>
            </a:r>
            <a:r>
              <a:rPr lang="en-US" sz="2000" dirty="0"/>
              <a:t>):</a:t>
            </a:r>
          </a:p>
          <a:p>
            <a:pPr lvl="1"/>
            <a:r>
              <a:rPr lang="en-US" sz="2000" dirty="0"/>
              <a:t>Two LEA requirements for Maintenance of Equity</a:t>
            </a:r>
          </a:p>
          <a:p>
            <a:pPr lvl="2"/>
            <a:r>
              <a:rPr lang="en-US" sz="2000" dirty="0"/>
              <a:t>Per pupil state and local funding for High-Poverty schools cannot fall more than the average of the LEA</a:t>
            </a:r>
          </a:p>
          <a:p>
            <a:pPr lvl="2"/>
            <a:r>
              <a:rPr lang="en-US" sz="2000" dirty="0"/>
              <a:t>Per pupil FTE cannot fall more than the average of the LEA</a:t>
            </a:r>
          </a:p>
          <a:p>
            <a:pPr lvl="2"/>
            <a:r>
              <a:rPr lang="en-US" sz="2000" dirty="0"/>
              <a:t>Not required if any of the following apply:</a:t>
            </a:r>
          </a:p>
          <a:p>
            <a:pPr lvl="3"/>
            <a:r>
              <a:rPr lang="en-US" sz="2000" dirty="0"/>
              <a:t>LEA has less than 1,000 students</a:t>
            </a:r>
          </a:p>
          <a:p>
            <a:pPr lvl="3"/>
            <a:r>
              <a:rPr lang="en-US" sz="2000" dirty="0"/>
              <a:t>The LEA only operates one school</a:t>
            </a:r>
          </a:p>
          <a:p>
            <a:pPr lvl="3"/>
            <a:r>
              <a:rPr lang="en-US" sz="2000" dirty="0"/>
              <a:t>The LEA serves all students in a particular grade with a single school</a:t>
            </a:r>
          </a:p>
          <a:p>
            <a:pPr lvl="3"/>
            <a:r>
              <a:rPr lang="en-US" sz="2000" dirty="0"/>
              <a:t>Exceptional  or uncontrollable circumstance approved by the Secretary of Education</a:t>
            </a:r>
          </a:p>
          <a:p>
            <a:pPr lvl="3"/>
            <a:endParaRPr lang="en-US" sz="2000" dirty="0"/>
          </a:p>
          <a:p>
            <a:pPr lvl="2"/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A14F8-CBD8-4332-B7BD-9E818DB99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381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OPI Template">
      <a:dk1>
        <a:srgbClr val="2E2B21"/>
      </a:dk1>
      <a:lt1>
        <a:srgbClr val="FFFFFF"/>
      </a:lt1>
      <a:dk2>
        <a:srgbClr val="605B4F"/>
      </a:dk2>
      <a:lt2>
        <a:srgbClr val="FFFFFF"/>
      </a:lt2>
      <a:accent1>
        <a:srgbClr val="FBB040"/>
      </a:accent1>
      <a:accent2>
        <a:srgbClr val="8F1D4D"/>
      </a:accent2>
      <a:accent3>
        <a:srgbClr val="073763"/>
      </a:accent3>
      <a:accent4>
        <a:srgbClr val="8CA221"/>
      </a:accent4>
      <a:accent5>
        <a:srgbClr val="8F1D4D"/>
      </a:accent5>
      <a:accent6>
        <a:srgbClr val="FBB040"/>
      </a:accent6>
      <a:hlink>
        <a:srgbClr val="8CA221"/>
      </a:hlink>
      <a:folHlink>
        <a:srgbClr val="8CA22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68E00E3D-A77C-1741-BC9E-8A73079B037E}" vid="{8C512E34-964D-B84D-9C0B-BE53207C5D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Description xmlns="http://schemas.microsoft.com/sharepoint/v3" xsi:nil="true"/>
    <ImageCreate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E036147281672746ABE25831E7D7E6B1" ma:contentTypeVersion="0" ma:contentTypeDescription="Upload an image or a photograph." ma:contentTypeScope="" ma:versionID="51deca0fb153f947b9711417cd940bf9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targetNamespace="http://schemas.microsoft.com/office/2006/metadata/properties" ma:root="true" ma:fieldsID="1c211168f7f9dc9c01bde21ac8dc318f" ns1:_="" ns2:_="">
    <xsd:import namespace="http://schemas.microsoft.com/sharepoint/v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ImageWidth" minOccurs="0"/>
                <xsd:element ref="ns2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CreateDate" ma:index="13" nillable="true" ma:displayName="Date Picture Taken" ma:description="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description="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29E68-59EA-4748-B564-D718F3AFEF7A}">
  <ds:schemaRefs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sharepoint/v3/field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8D4A748-D19E-4B26-88AA-60300E029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81A8FF-3C5B-423D-8A88-3274CE7FF2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529</Words>
  <Application>Microsoft Office PowerPoint</Application>
  <PresentationFormat>Widescreen</PresentationFormat>
  <Paragraphs>79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Tw Cen MT</vt:lpstr>
      <vt:lpstr>Wingdings</vt:lpstr>
      <vt:lpstr>Wingdings 3</vt:lpstr>
      <vt:lpstr>Integral</vt:lpstr>
      <vt:lpstr>Worksheet</vt:lpstr>
      <vt:lpstr>ESSER I, II, &amp;III</vt:lpstr>
      <vt:lpstr>Agenda</vt:lpstr>
      <vt:lpstr>ESSER Funding Overview</vt:lpstr>
      <vt:lpstr>ESSER II – HB 630</vt:lpstr>
      <vt:lpstr>An Example to Demonstrate:  Additional Financial Support Payment   HB630</vt:lpstr>
      <vt:lpstr>ESSER II – HB 630</vt:lpstr>
      <vt:lpstr>ESSER III – ARP - HB 632</vt:lpstr>
      <vt:lpstr>ESSER III – ARP - HB 632</vt:lpstr>
      <vt:lpstr>ESSER III – ARP - HB 632</vt:lpstr>
      <vt:lpstr>Public 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Microsoft Office User</dc:creator>
  <cp:lastModifiedBy>Bacon, Ivy</cp:lastModifiedBy>
  <cp:revision>6</cp:revision>
  <dcterms:created xsi:type="dcterms:W3CDTF">2017-02-01T23:57:10Z</dcterms:created>
  <dcterms:modified xsi:type="dcterms:W3CDTF">2021-05-04T20:59:25Z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0x01010200E036147281672746ABE25831E7D7E6B1</vt:lpwstr>
  </property>
</Properties>
</file>