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52" r:id="rId1"/>
  </p:sldMasterIdLst>
  <p:notesMasterIdLst>
    <p:notesMasterId r:id="rId20"/>
  </p:notesMasterIdLst>
  <p:handoutMasterIdLst>
    <p:handoutMasterId r:id="rId21"/>
  </p:handoutMasterIdLst>
  <p:sldIdLst>
    <p:sldId id="314" r:id="rId2"/>
    <p:sldId id="979" r:id="rId3"/>
    <p:sldId id="451" r:id="rId4"/>
    <p:sldId id="483" r:id="rId5"/>
    <p:sldId id="462" r:id="rId6"/>
    <p:sldId id="479" r:id="rId7"/>
    <p:sldId id="480" r:id="rId8"/>
    <p:sldId id="482" r:id="rId9"/>
    <p:sldId id="484" r:id="rId10"/>
    <p:sldId id="1264" r:id="rId11"/>
    <p:sldId id="1225" r:id="rId12"/>
    <p:sldId id="978" r:id="rId13"/>
    <p:sldId id="1262" r:id="rId14"/>
    <p:sldId id="1265" r:id="rId15"/>
    <p:sldId id="1266" r:id="rId16"/>
    <p:sldId id="1268" r:id="rId17"/>
    <p:sldId id="1261" r:id="rId18"/>
    <p:sldId id="1263" r:id="rId19"/>
  </p:sldIdLst>
  <p:sldSz cx="9144000" cy="6858000" type="screen4x3"/>
  <p:notesSz cx="7010400" cy="9296400"/>
  <p:custDataLst>
    <p:tags r:id="rId2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rath, Ashley" initials="M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12730"/>
    <a:srgbClr val="25408E"/>
    <a:srgbClr val="E0A221"/>
    <a:srgbClr val="B8CCE4"/>
    <a:srgbClr val="9E9A97"/>
    <a:srgbClr val="0000FF"/>
    <a:srgbClr val="0085AD"/>
    <a:srgbClr val="58585A"/>
    <a:srgbClr val="8A0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63" autoAdjust="0"/>
    <p:restoredTop sz="95380" autoAdjust="0"/>
  </p:normalViewPr>
  <p:slideViewPr>
    <p:cSldViewPr snapToGrid="0" snapToObjects="1">
      <p:cViewPr>
        <p:scale>
          <a:sx n="75" d="100"/>
          <a:sy n="75" d="100"/>
        </p:scale>
        <p:origin x="172" y="40"/>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 d="1"/>
        <a:sy n="1" d="1"/>
      </p:scale>
      <p:origin x="0" y="0"/>
    </p:cViewPr>
  </p:sorterViewPr>
  <p:notesViewPr>
    <p:cSldViewPr snapToGrid="0" snapToObjects="1">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fontAlgn="auto">
              <a:spcBef>
                <a:spcPts val="0"/>
              </a:spcBef>
              <a:spcAft>
                <a:spcPts val="0"/>
              </a:spcAft>
              <a:defRPr sz="1200" dirty="0" smtClean="0">
                <a:latin typeface="+mn-lt"/>
                <a:ea typeface="+mn-ea"/>
              </a:defRPr>
            </a:lvl1pPr>
          </a:lstStyle>
          <a:p>
            <a:pPr>
              <a:defRPr/>
            </a:pP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2432" tIns="46216" rIns="92432" bIns="46216" numCol="1" anchor="t" anchorCtr="0" compatLnSpc="1">
            <a:prstTxWarp prst="textNoShape">
              <a:avLst/>
            </a:prstTxWarp>
          </a:bodyPr>
          <a:lstStyle>
            <a:lvl1pPr algn="r">
              <a:defRPr sz="1200">
                <a:latin typeface="Calibri" pitchFamily="-111" charset="0"/>
              </a:defRPr>
            </a:lvl1pPr>
          </a:lstStyle>
          <a:p>
            <a:fld id="{C462AD85-E676-4626-8524-1B675E7E225F}" type="datetime1">
              <a:rPr lang="en-US"/>
              <a:pPr/>
              <a:t>5/17/2021</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32" tIns="46216" rIns="92432" bIns="46216" rtlCol="0" anchor="b"/>
          <a:lstStyle>
            <a:lvl1pPr algn="l" fontAlgn="auto">
              <a:spcBef>
                <a:spcPts val="0"/>
              </a:spcBef>
              <a:spcAft>
                <a:spcPts val="0"/>
              </a:spcAft>
              <a:defRPr sz="1200" smtClean="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2432" tIns="46216" rIns="92432" bIns="46216" numCol="1" anchor="b" anchorCtr="0" compatLnSpc="1">
            <a:prstTxWarp prst="textNoShape">
              <a:avLst/>
            </a:prstTxWarp>
          </a:bodyPr>
          <a:lstStyle>
            <a:lvl1pPr algn="r">
              <a:defRPr sz="1200">
                <a:latin typeface="Calibri" pitchFamily="-111" charset="0"/>
              </a:defRPr>
            </a:lvl1pPr>
          </a:lstStyle>
          <a:p>
            <a:fld id="{B320F0B6-5E06-4907-B46F-10161FB73ADB}" type="slidenum">
              <a:rPr lang="en-US"/>
              <a:pPr/>
              <a:t>‹#›</a:t>
            </a:fld>
            <a:endParaRPr lang="en-US" dirty="0"/>
          </a:p>
        </p:txBody>
      </p:sp>
    </p:spTree>
    <p:extLst>
      <p:ext uri="{BB962C8B-B14F-4D97-AF65-F5344CB8AC3E}">
        <p14:creationId xmlns:p14="http://schemas.microsoft.com/office/powerpoint/2010/main" val="4017150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fontAlgn="auto">
              <a:spcBef>
                <a:spcPts val="0"/>
              </a:spcBef>
              <a:spcAft>
                <a:spcPts val="0"/>
              </a:spcAft>
              <a:defRPr sz="1200" dirty="0" smtClean="0">
                <a:latin typeface="+mn-lt"/>
                <a:ea typeface="+mn-ea"/>
              </a:defRPr>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wrap="square" lIns="92432" tIns="46216" rIns="92432" bIns="46216" numCol="1" anchor="t" anchorCtr="0" compatLnSpc="1">
            <a:prstTxWarp prst="textNoShape">
              <a:avLst/>
            </a:prstTxWarp>
          </a:bodyPr>
          <a:lstStyle>
            <a:lvl1pPr algn="r">
              <a:defRPr sz="1200">
                <a:latin typeface="Calibri" pitchFamily="-111" charset="0"/>
              </a:defRPr>
            </a:lvl1pPr>
          </a:lstStyle>
          <a:p>
            <a:fld id="{E74B72E5-39A0-4B81-AB5C-D50BC5F9B1E7}" type="datetime1">
              <a:rPr lang="en-US"/>
              <a:pPr/>
              <a:t>5/17/2021</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pPr lvl="0"/>
            <a:endParaRPr lang="en-US" noProof="0"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fontAlgn="auto">
              <a:spcBef>
                <a:spcPts val="0"/>
              </a:spcBef>
              <a:spcAft>
                <a:spcPts val="0"/>
              </a:spcAft>
              <a:defRPr sz="1200" smtClean="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2432" tIns="46216" rIns="92432" bIns="46216" numCol="1" anchor="b" anchorCtr="0" compatLnSpc="1">
            <a:prstTxWarp prst="textNoShape">
              <a:avLst/>
            </a:prstTxWarp>
          </a:bodyPr>
          <a:lstStyle>
            <a:lvl1pPr algn="r">
              <a:defRPr sz="1200">
                <a:latin typeface="Calibri" pitchFamily="-111" charset="0"/>
              </a:defRPr>
            </a:lvl1pPr>
          </a:lstStyle>
          <a:p>
            <a:fld id="{FBABF853-1CC4-491C-8BEF-92E0171C0538}" type="slidenum">
              <a:rPr lang="en-US"/>
              <a:pPr/>
              <a:t>‹#›</a:t>
            </a:fld>
            <a:endParaRPr lang="en-US" dirty="0"/>
          </a:p>
        </p:txBody>
      </p:sp>
    </p:spTree>
    <p:extLst>
      <p:ext uri="{BB962C8B-B14F-4D97-AF65-F5344CB8AC3E}">
        <p14:creationId xmlns:p14="http://schemas.microsoft.com/office/powerpoint/2010/main" val="315447593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11"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BF853-1CC4-491C-8BEF-92E0171C0538}" type="slidenum">
              <a:rPr lang="en-US" smtClean="0"/>
              <a:pPr/>
              <a:t>1</a:t>
            </a:fld>
            <a:endParaRPr lang="en-US" dirty="0"/>
          </a:p>
        </p:txBody>
      </p:sp>
    </p:spTree>
    <p:extLst>
      <p:ext uri="{BB962C8B-B14F-4D97-AF65-F5344CB8AC3E}">
        <p14:creationId xmlns:p14="http://schemas.microsoft.com/office/powerpoint/2010/main" val="174578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The current state and federal policy environment was built to service a more traditional school model.  The COVID-19 pandemic has highlighted the various forms of friction between what educators need to enable and empower continuity of learning and what policy encourages or allows.   Flexibilities provide relief from state and federal policies and regulations that put-up barriers.  Flexibilities allow students to keep on learning and educators to rethink and transform education, drive meaningful change, build capacity, and support student health and well-being.  </a:t>
            </a:r>
          </a:p>
        </p:txBody>
      </p:sp>
      <p:sp>
        <p:nvSpPr>
          <p:cNvPr id="4" name="Slide Number Placeholder 3"/>
          <p:cNvSpPr>
            <a:spLocks noGrp="1"/>
          </p:cNvSpPr>
          <p:nvPr>
            <p:ph type="sldNum" sz="quarter" idx="5"/>
          </p:nvPr>
        </p:nvSpPr>
        <p:spPr/>
        <p:txBody>
          <a:bodyPr/>
          <a:lstStyle/>
          <a:p>
            <a:fld id="{FBABF853-1CC4-491C-8BEF-92E0171C0538}" type="slidenum">
              <a:rPr lang="en-US" smtClean="0"/>
              <a:pPr/>
              <a:t>9</a:t>
            </a:fld>
            <a:endParaRPr lang="en-US" dirty="0"/>
          </a:p>
        </p:txBody>
      </p:sp>
    </p:spTree>
    <p:extLst>
      <p:ext uri="{BB962C8B-B14F-4D97-AF65-F5344CB8AC3E}">
        <p14:creationId xmlns:p14="http://schemas.microsoft.com/office/powerpoint/2010/main" val="1026703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sites.google.com/a/opiconnect.org/2020-montana-waivers/"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557652"/>
            <a:ext cx="8229599" cy="698685"/>
          </a:xfrm>
        </p:spPr>
        <p:txBody>
          <a:bodyPr/>
          <a:lstStyle>
            <a:lvl1pPr marL="0" indent="0" algn="ctr">
              <a:buNone/>
              <a:defRPr sz="2400">
                <a:solidFill>
                  <a:schemeClr val="tx1"/>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C2E5B24-686E-4C97-945D-CFFDD2F6B298}" type="slidenum">
              <a:rPr lang="en-US" smtClean="0"/>
              <a:pPr/>
              <a:t>‹#›</a:t>
            </a:fld>
            <a:endParaRPr lang="en-US" dirty="0"/>
          </a:p>
        </p:txBody>
      </p:sp>
      <p:sp>
        <p:nvSpPr>
          <p:cNvPr id="7" name="Rectangle 6">
            <a:extLst>
              <a:ext uri="{FF2B5EF4-FFF2-40B4-BE49-F238E27FC236}">
                <a16:creationId xmlns:a16="http://schemas.microsoft.com/office/drawing/2014/main" id="{577D20AE-F6DC-43A1-9407-260BF70AAC70}"/>
              </a:ext>
            </a:extLst>
          </p:cNvPr>
          <p:cNvSpPr/>
          <p:nvPr userDrawn="1"/>
        </p:nvSpPr>
        <p:spPr>
          <a:xfrm>
            <a:off x="0" y="2672184"/>
            <a:ext cx="9144000" cy="2332141"/>
          </a:xfrm>
          <a:prstGeom prst="rect">
            <a:avLst/>
          </a:prstGeom>
          <a:solidFill>
            <a:srgbClr val="58585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DFAADA0-96A0-49B9-991D-362CC459DEA5}"/>
              </a:ext>
            </a:extLst>
          </p:cNvPr>
          <p:cNvSpPr txBox="1">
            <a:spLocks/>
          </p:cNvSpPr>
          <p:nvPr userDrawn="1"/>
        </p:nvSpPr>
        <p:spPr bwMode="auto">
          <a:xfrm>
            <a:off x="1434645" y="5969507"/>
            <a:ext cx="6923933"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bg1"/>
                </a:solidFill>
              </a:rPr>
              <a:t>Ashley McGrath, Assessment Director</a:t>
            </a:r>
          </a:p>
        </p:txBody>
      </p:sp>
      <p:sp>
        <p:nvSpPr>
          <p:cNvPr id="16" name="Title 15">
            <a:extLst>
              <a:ext uri="{FF2B5EF4-FFF2-40B4-BE49-F238E27FC236}">
                <a16:creationId xmlns:a16="http://schemas.microsoft.com/office/drawing/2014/main" id="{D1C5EC57-7C48-47AC-9040-584E9B7DE670}"/>
              </a:ext>
            </a:extLst>
          </p:cNvPr>
          <p:cNvSpPr>
            <a:spLocks noGrp="1"/>
          </p:cNvSpPr>
          <p:nvPr>
            <p:ph type="title"/>
          </p:nvPr>
        </p:nvSpPr>
        <p:spPr>
          <a:xfrm>
            <a:off x="358856" y="2963006"/>
            <a:ext cx="8440760" cy="1824194"/>
          </a:xfrm>
        </p:spPr>
        <p:txBody>
          <a:bodyPr/>
          <a:lstStyle>
            <a:lvl1pPr>
              <a:defRPr sz="4400" b="1">
                <a:solidFill>
                  <a:schemeClr val="bg1"/>
                </a:solidFill>
                <a:latin typeface="Candara" panose="020E0502030303020204" pitchFamily="34" charset="0"/>
              </a:defRPr>
            </a:lvl1pPr>
          </a:lstStyle>
          <a:p>
            <a:r>
              <a:rPr lang="en-US" dirty="0"/>
              <a:t>Click to edit Master title style</a:t>
            </a:r>
          </a:p>
        </p:txBody>
      </p:sp>
      <p:pic>
        <p:nvPicPr>
          <p:cNvPr id="18" name="Picture 17" descr="A close up of a sign&#10;&#10;Description automatically generated">
            <a:extLst>
              <a:ext uri="{FF2B5EF4-FFF2-40B4-BE49-F238E27FC236}">
                <a16:creationId xmlns:a16="http://schemas.microsoft.com/office/drawing/2014/main" id="{6321DF35-AFFA-4234-9166-D6C36760E9D7}"/>
              </a:ext>
            </a:extLst>
          </p:cNvPr>
          <p:cNvPicPr>
            <a:picLocks noChangeAspect="1"/>
          </p:cNvPicPr>
          <p:nvPr userDrawn="1"/>
        </p:nvPicPr>
        <p:blipFill rotWithShape="1">
          <a:blip r:embed="rId2"/>
          <a:srcRect l="10410" t="4171" r="10540" b="27444"/>
          <a:stretch/>
        </p:blipFill>
        <p:spPr>
          <a:xfrm>
            <a:off x="441121" y="171036"/>
            <a:ext cx="2216725" cy="1758842"/>
          </a:xfrm>
          <a:prstGeom prst="rect">
            <a:avLst/>
          </a:prstGeom>
        </p:spPr>
      </p:pic>
      <p:sp>
        <p:nvSpPr>
          <p:cNvPr id="21" name="TextBox 20">
            <a:extLst>
              <a:ext uri="{FF2B5EF4-FFF2-40B4-BE49-F238E27FC236}">
                <a16:creationId xmlns:a16="http://schemas.microsoft.com/office/drawing/2014/main" id="{36DC94AE-DE3F-4BF4-B878-054B9A277042}"/>
              </a:ext>
            </a:extLst>
          </p:cNvPr>
          <p:cNvSpPr txBox="1"/>
          <p:nvPr userDrawn="1"/>
        </p:nvSpPr>
        <p:spPr>
          <a:xfrm>
            <a:off x="2479721" y="753252"/>
            <a:ext cx="6392879" cy="1631216"/>
          </a:xfrm>
          <a:prstGeom prst="rect">
            <a:avLst/>
          </a:prstGeom>
          <a:noFill/>
        </p:spPr>
        <p:txBody>
          <a:bodyPr wrap="square" rtlCol="0">
            <a:spAutoFit/>
          </a:bodyPr>
          <a:lstStyle/>
          <a:p>
            <a:r>
              <a:rPr lang="en-US" sz="6000" b="1" dirty="0">
                <a:solidFill>
                  <a:srgbClr val="58585A"/>
                </a:solidFill>
                <a:latin typeface="Candara" panose="020E0502030303020204" pitchFamily="34" charset="0"/>
              </a:rPr>
              <a:t>Montana</a:t>
            </a:r>
            <a:r>
              <a:rPr lang="en-US" sz="4000" dirty="0">
                <a:latin typeface="Candara" panose="020E0502030303020204" pitchFamily="34" charset="0"/>
              </a:rPr>
              <a:t> </a:t>
            </a:r>
          </a:p>
          <a:p>
            <a:r>
              <a:rPr lang="en-US" sz="4000" b="1" dirty="0">
                <a:solidFill>
                  <a:srgbClr val="C12730"/>
                </a:solidFill>
                <a:latin typeface="Candara" panose="020E0502030303020204" pitchFamily="34" charset="0"/>
              </a:rPr>
              <a:t>Office of Public Instruction</a:t>
            </a:r>
          </a:p>
        </p:txBody>
      </p:sp>
      <p:sp>
        <p:nvSpPr>
          <p:cNvPr id="23" name="Rectangle 22">
            <a:extLst>
              <a:ext uri="{FF2B5EF4-FFF2-40B4-BE49-F238E27FC236}">
                <a16:creationId xmlns:a16="http://schemas.microsoft.com/office/drawing/2014/main" id="{42327C31-B2F0-4EB4-97F8-00A168A0DFE9}"/>
              </a:ext>
            </a:extLst>
          </p:cNvPr>
          <p:cNvSpPr/>
          <p:nvPr userDrawn="1"/>
        </p:nvSpPr>
        <p:spPr>
          <a:xfrm>
            <a:off x="551369" y="1844454"/>
            <a:ext cx="1925782" cy="376246"/>
          </a:xfrm>
          <a:prstGeom prst="rect">
            <a:avLst/>
          </a:prstGeom>
          <a:solidFill>
            <a:srgbClr val="C127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02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4" name="Picture 13">
            <a:extLst>
              <a:ext uri="{FF2B5EF4-FFF2-40B4-BE49-F238E27FC236}">
                <a16:creationId xmlns:a16="http://schemas.microsoft.com/office/drawing/2014/main" id="{A4337813-F881-4376-BBF5-31423BA919BB}"/>
              </a:ext>
            </a:extLst>
          </p:cNvPr>
          <p:cNvPicPr>
            <a:picLocks noChangeAspect="1"/>
          </p:cNvPicPr>
          <p:nvPr userDrawn="1"/>
        </p:nvPicPr>
        <p:blipFill>
          <a:blip r:embed="rId2"/>
          <a:stretch>
            <a:fillRect/>
          </a:stretch>
        </p:blipFill>
        <p:spPr>
          <a:xfrm>
            <a:off x="7327178" y="40372"/>
            <a:ext cx="1816822" cy="1600200"/>
          </a:xfrm>
          <a:prstGeom prst="rect">
            <a:avLst/>
          </a:prstGeom>
        </p:spPr>
      </p:pic>
      <p:pic>
        <p:nvPicPr>
          <p:cNvPr id="8" name="Picture 7">
            <a:extLst>
              <a:ext uri="{FF2B5EF4-FFF2-40B4-BE49-F238E27FC236}">
                <a16:creationId xmlns:a16="http://schemas.microsoft.com/office/drawing/2014/main" id="{B4CBB9A2-D02E-4B4F-9EAF-B4281546D08A}"/>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C2696F43-45F1-40E6-9EAA-3BD0E6DF74CB}"/>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4AAFA6FA-B14E-4235-9095-AF26F7186F27}"/>
              </a:ext>
            </a:extLst>
          </p:cNvPr>
          <p:cNvSpPr>
            <a:spLocks noGrp="1"/>
          </p:cNvSpPr>
          <p:nvPr>
            <p:ph type="sldNum" sz="quarter" idx="12"/>
          </p:nvPr>
        </p:nvSpPr>
        <p:spPr>
          <a:xfrm>
            <a:off x="7010400" y="6356349"/>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370432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pic>
        <p:nvPicPr>
          <p:cNvPr id="8" name="Picture 7">
            <a:extLst>
              <a:ext uri="{FF2B5EF4-FFF2-40B4-BE49-F238E27FC236}">
                <a16:creationId xmlns:a16="http://schemas.microsoft.com/office/drawing/2014/main" id="{4829C57B-9267-4A28-AD55-792D377B94A1}"/>
              </a:ext>
            </a:extLst>
          </p:cNvPr>
          <p:cNvPicPr>
            <a:picLocks noChangeAspect="1"/>
          </p:cNvPicPr>
          <p:nvPr userDrawn="1"/>
        </p:nvPicPr>
        <p:blipFill>
          <a:blip r:embed="rId3"/>
          <a:stretch>
            <a:fillRect/>
          </a:stretch>
        </p:blipFill>
        <p:spPr>
          <a:xfrm>
            <a:off x="7260579" y="1"/>
            <a:ext cx="1883421" cy="1600200"/>
          </a:xfrm>
          <a:prstGeom prst="rect">
            <a:avLst/>
          </a:prstGeom>
        </p:spPr>
      </p:pic>
      <p:sp>
        <p:nvSpPr>
          <p:cNvPr id="10" name="Rectangle 9">
            <a:extLst>
              <a:ext uri="{FF2B5EF4-FFF2-40B4-BE49-F238E27FC236}">
                <a16:creationId xmlns:a16="http://schemas.microsoft.com/office/drawing/2014/main" id="{8F5DD440-90E8-48E3-8187-A58B54CD0684}"/>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986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88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907B341-0712-4680-BC68-08ACB2A01543}"/>
              </a:ext>
            </a:extLst>
          </p:cNvPr>
          <p:cNvSpPr>
            <a:spLocks noGrp="1"/>
          </p:cNvSpPr>
          <p:nvPr>
            <p:ph type="ctrTitle" idx="4294967295"/>
          </p:nvPr>
        </p:nvSpPr>
        <p:spPr>
          <a:xfrm>
            <a:off x="276225" y="454025"/>
            <a:ext cx="8504484" cy="1470025"/>
          </a:xfrm>
        </p:spPr>
        <p:txBody>
          <a:bodyPr/>
          <a:lstStyle>
            <a:lvl1pPr>
              <a:defRPr>
                <a:latin typeface="Candara" panose="020E0502030303020204" pitchFamily="34" charset="0"/>
              </a:defRPr>
            </a:lvl1pPr>
          </a:lstStyle>
          <a:p>
            <a:r>
              <a:rPr lang="en-US" sz="5400" b="1" dirty="0">
                <a:solidFill>
                  <a:schemeClr val="tx1"/>
                </a:solidFill>
              </a:rPr>
              <a:t>Questions?</a:t>
            </a:r>
          </a:p>
        </p:txBody>
      </p:sp>
      <p:sp>
        <p:nvSpPr>
          <p:cNvPr id="13" name="Rectangle 12">
            <a:extLst>
              <a:ext uri="{FF2B5EF4-FFF2-40B4-BE49-F238E27FC236}">
                <a16:creationId xmlns:a16="http://schemas.microsoft.com/office/drawing/2014/main" id="{86E6D347-039A-4233-840C-3C17BE4564DA}"/>
              </a:ext>
            </a:extLst>
          </p:cNvPr>
          <p:cNvSpPr/>
          <p:nvPr userDrawn="1"/>
        </p:nvSpPr>
        <p:spPr>
          <a:xfrm>
            <a:off x="275898" y="1970683"/>
            <a:ext cx="8504811" cy="772511"/>
          </a:xfrm>
          <a:prstGeom prst="rect">
            <a:avLst/>
          </a:prstGeom>
          <a:solidFill>
            <a:srgbClr val="C127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280AD53-662A-40EC-905C-85BC8919F5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26" y="5961487"/>
            <a:ext cx="3011214" cy="759988"/>
          </a:xfrm>
          <a:prstGeom prst="rect">
            <a:avLst/>
          </a:prstGeom>
        </p:spPr>
      </p:pic>
    </p:spTree>
    <p:extLst>
      <p:ext uri="{BB962C8B-B14F-4D97-AF65-F5344CB8AC3E}">
        <p14:creationId xmlns:p14="http://schemas.microsoft.com/office/powerpoint/2010/main" val="2599488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E29089-E4B8-44B0-ACD8-0365158AD39A}"/>
              </a:ext>
            </a:extLst>
          </p:cNvPr>
          <p:cNvSpPr/>
          <p:nvPr userDrawn="1"/>
        </p:nvSpPr>
        <p:spPr>
          <a:xfrm>
            <a:off x="304799" y="200025"/>
            <a:ext cx="8534401" cy="6362700"/>
          </a:xfrm>
          <a:prstGeom prst="rect">
            <a:avLst/>
          </a:prstGeom>
          <a:solidFill>
            <a:srgbClr val="C127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21DB31-3A1E-4213-8F84-B1BA08E6BB48}"/>
              </a:ext>
            </a:extLst>
          </p:cNvPr>
          <p:cNvSpPr/>
          <p:nvPr userDrawn="1"/>
        </p:nvSpPr>
        <p:spPr>
          <a:xfrm>
            <a:off x="666750" y="609601"/>
            <a:ext cx="7829550" cy="19240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6C4D494-CCDD-48C0-952F-6CCE8C8D4B4E}"/>
              </a:ext>
            </a:extLst>
          </p:cNvPr>
          <p:cNvSpPr txBox="1"/>
          <p:nvPr userDrawn="1"/>
        </p:nvSpPr>
        <p:spPr>
          <a:xfrm>
            <a:off x="1190848" y="4444408"/>
            <a:ext cx="6592186" cy="1323439"/>
          </a:xfrm>
          <a:prstGeom prst="rect">
            <a:avLst/>
          </a:prstGeom>
          <a:solidFill>
            <a:schemeClr val="bg1"/>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4000" b="1" i="0" u="none" strike="noStrike" kern="1200" dirty="0">
                <a:solidFill>
                  <a:schemeClr val="tx1"/>
                </a:solidFill>
                <a:effectLst/>
                <a:latin typeface="Arial" panose="020B0604020202020204" pitchFamily="34" charset="0"/>
                <a:ea typeface="ＭＳ Ｐゴシック" pitchFamily="-111" charset="-128"/>
                <a:cs typeface="Arial" panose="020B0604020202020204" pitchFamily="34" charset="0"/>
                <a:hlinkClick r:id="rId2"/>
              </a:rPr>
              <a:t>2020 Montana Waivers</a:t>
            </a:r>
            <a:endParaRPr lang="en-US" sz="4000" b="1" i="0" kern="1200" dirty="0">
              <a:solidFill>
                <a:schemeClr val="tx1"/>
              </a:solidFill>
              <a:effectLst/>
              <a:latin typeface="Arial" panose="020B0604020202020204" pitchFamily="34" charset="0"/>
              <a:ea typeface="ＭＳ Ｐゴシック" pitchFamily="-111" charset="-128"/>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Public Comment Process </a:t>
            </a:r>
          </a:p>
        </p:txBody>
      </p:sp>
    </p:spTree>
    <p:extLst>
      <p:ext uri="{BB962C8B-B14F-4D97-AF65-F5344CB8AC3E}">
        <p14:creationId xmlns:p14="http://schemas.microsoft.com/office/powerpoint/2010/main" val="237688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D3AF38E6-233E-4628-AB77-37E4F8809EF6}" type="slidenum">
              <a:rPr lang="en-US" smtClean="0"/>
              <a:pPr/>
              <a:t>‹#›</a:t>
            </a:fld>
            <a:endParaRPr lang="en-US" dirty="0"/>
          </a:p>
        </p:txBody>
      </p:sp>
      <p:sp>
        <p:nvSpPr>
          <p:cNvPr id="7" name="Rectangle 6"/>
          <p:cNvSpPr/>
          <p:nvPr userDrawn="1"/>
        </p:nvSpPr>
        <p:spPr>
          <a:xfrm>
            <a:off x="1273628" y="274637"/>
            <a:ext cx="7719231" cy="1143000"/>
          </a:xfrm>
          <a:prstGeom prst="rect">
            <a:avLst/>
          </a:prstGeom>
          <a:solidFill>
            <a:srgbClr val="C1273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73626" y="274638"/>
            <a:ext cx="7719233" cy="1143000"/>
          </a:xfrm>
        </p:spPr>
        <p:txBody>
          <a:bodyPr/>
          <a:lstStyle>
            <a:lvl1pPr>
              <a:defRPr>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264999"/>
            <a:ext cx="1195807" cy="1203099"/>
          </a:xfrm>
          <a:prstGeom prst="rect">
            <a:avLst/>
          </a:prstGeom>
        </p:spPr>
      </p:pic>
    </p:spTree>
    <p:extLst>
      <p:ext uri="{BB962C8B-B14F-4D97-AF65-F5344CB8AC3E}">
        <p14:creationId xmlns:p14="http://schemas.microsoft.com/office/powerpoint/2010/main" val="22131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D3AF38E6-233E-4628-AB77-37E4F8809EF6}" type="slidenum">
              <a:rPr lang="en-US" smtClean="0"/>
              <a:pPr/>
              <a:t>‹#›</a:t>
            </a:fld>
            <a:endParaRPr lang="en-US" dirty="0"/>
          </a:p>
        </p:txBody>
      </p:sp>
      <p:sp>
        <p:nvSpPr>
          <p:cNvPr id="7" name="Rectangle 6"/>
          <p:cNvSpPr/>
          <p:nvPr userDrawn="1"/>
        </p:nvSpPr>
        <p:spPr>
          <a:xfrm>
            <a:off x="160668" y="1466850"/>
            <a:ext cx="8860766" cy="117135"/>
          </a:xfrm>
          <a:prstGeom prst="rect">
            <a:avLst/>
          </a:prstGeom>
          <a:solidFill>
            <a:srgbClr val="C12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C12730"/>
                </a:solidFill>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198324"/>
            <a:ext cx="1195807" cy="1203099"/>
          </a:xfrm>
          <a:prstGeom prst="rect">
            <a:avLst/>
          </a:prstGeom>
        </p:spPr>
      </p:pic>
      <p:pic>
        <p:nvPicPr>
          <p:cNvPr id="8" name="Picture 7">
            <a:extLst>
              <a:ext uri="{FF2B5EF4-FFF2-40B4-BE49-F238E27FC236}">
                <a16:creationId xmlns:a16="http://schemas.microsoft.com/office/drawing/2014/main" id="{DDCE73BB-1D19-46DF-A75B-678A67DD1B19}"/>
              </a:ext>
            </a:extLst>
          </p:cNvPr>
          <p:cNvPicPr>
            <a:picLocks noChangeAspect="1"/>
          </p:cNvPicPr>
          <p:nvPr userDrawn="1"/>
        </p:nvPicPr>
        <p:blipFill>
          <a:blip r:embed="rId3"/>
          <a:stretch>
            <a:fillRect/>
          </a:stretch>
        </p:blipFill>
        <p:spPr>
          <a:xfrm>
            <a:off x="3708203" y="6472128"/>
            <a:ext cx="1727594" cy="330275"/>
          </a:xfrm>
          <a:prstGeom prst="rect">
            <a:avLst/>
          </a:prstGeom>
        </p:spPr>
      </p:pic>
    </p:spTree>
    <p:extLst>
      <p:ext uri="{BB962C8B-B14F-4D97-AF65-F5344CB8AC3E}">
        <p14:creationId xmlns:p14="http://schemas.microsoft.com/office/powerpoint/2010/main" val="257538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7" name="Rectangle 6"/>
          <p:cNvSpPr/>
          <p:nvPr userDrawn="1"/>
        </p:nvSpPr>
        <p:spPr>
          <a:xfrm>
            <a:off x="160668" y="1466850"/>
            <a:ext cx="8860766" cy="117135"/>
          </a:xfrm>
          <a:prstGeom prst="rect">
            <a:avLst/>
          </a:prstGeom>
          <a:solidFill>
            <a:srgbClr val="C12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C12730"/>
                </a:solidFill>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198324"/>
            <a:ext cx="1195807" cy="1203099"/>
          </a:xfrm>
          <a:prstGeom prst="rect">
            <a:avLst/>
          </a:prstGeom>
        </p:spPr>
      </p:pic>
    </p:spTree>
    <p:extLst>
      <p:ext uri="{BB962C8B-B14F-4D97-AF65-F5344CB8AC3E}">
        <p14:creationId xmlns:p14="http://schemas.microsoft.com/office/powerpoint/2010/main" val="228908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7" name="Rectangle 6"/>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1B16651E-D5D7-4AF8-9472-CFB09F3C9575}"/>
              </a:ext>
            </a:extLst>
          </p:cNvPr>
          <p:cNvPicPr>
            <a:picLocks noChangeAspect="1"/>
          </p:cNvPicPr>
          <p:nvPr userDrawn="1"/>
        </p:nvPicPr>
        <p:blipFill>
          <a:blip r:embed="rId2">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pic>
        <p:nvPicPr>
          <p:cNvPr id="5" name="Picture 4">
            <a:extLst>
              <a:ext uri="{FF2B5EF4-FFF2-40B4-BE49-F238E27FC236}">
                <a16:creationId xmlns:a16="http://schemas.microsoft.com/office/drawing/2014/main" id="{A8E47766-9080-47BA-8B2E-3CFB8C419428}"/>
              </a:ext>
            </a:extLst>
          </p:cNvPr>
          <p:cNvPicPr>
            <a:picLocks noChangeAspect="1"/>
          </p:cNvPicPr>
          <p:nvPr userDrawn="1"/>
        </p:nvPicPr>
        <p:blipFill>
          <a:blip r:embed="rId3"/>
          <a:stretch>
            <a:fillRect/>
          </a:stretch>
        </p:blipFill>
        <p:spPr>
          <a:xfrm>
            <a:off x="7325590" y="0"/>
            <a:ext cx="1818409" cy="1600200"/>
          </a:xfrm>
          <a:prstGeom prst="rect">
            <a:avLst/>
          </a:prstGeom>
        </p:spPr>
      </p:pic>
      <p:sp>
        <p:nvSpPr>
          <p:cNvPr id="8" name="Slide Number Placeholder 2">
            <a:extLst>
              <a:ext uri="{FF2B5EF4-FFF2-40B4-BE49-F238E27FC236}">
                <a16:creationId xmlns:a16="http://schemas.microsoft.com/office/drawing/2014/main" id="{FCC291FD-2D90-4D63-87A8-3090B4A8BC8C}"/>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140652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7" name="Rectangle 6"/>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57501D2-805C-48AF-9049-7BF6105F7B33}"/>
              </a:ext>
            </a:extLst>
          </p:cNvPr>
          <p:cNvPicPr>
            <a:picLocks noChangeAspect="1"/>
          </p:cNvPicPr>
          <p:nvPr userDrawn="1"/>
        </p:nvPicPr>
        <p:blipFill>
          <a:blip r:embed="rId2"/>
          <a:stretch>
            <a:fillRect/>
          </a:stretch>
        </p:blipFill>
        <p:spPr>
          <a:xfrm>
            <a:off x="7315200" y="0"/>
            <a:ext cx="1811946" cy="1600435"/>
          </a:xfrm>
          <a:prstGeom prst="rect">
            <a:avLst/>
          </a:prstGeom>
        </p:spPr>
      </p:pic>
      <p:pic>
        <p:nvPicPr>
          <p:cNvPr id="10" name="Picture 9">
            <a:extLst>
              <a:ext uri="{FF2B5EF4-FFF2-40B4-BE49-F238E27FC236}">
                <a16:creationId xmlns:a16="http://schemas.microsoft.com/office/drawing/2014/main" id="{1B16651E-D5D7-4AF8-9472-CFB09F3C9575}"/>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9" name="Slide Number Placeholder 2">
            <a:extLst>
              <a:ext uri="{FF2B5EF4-FFF2-40B4-BE49-F238E27FC236}">
                <a16:creationId xmlns:a16="http://schemas.microsoft.com/office/drawing/2014/main" id="{7A638086-1CB5-4898-8AD4-7FD7AB2F654E}"/>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214652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B1C2DC0-263D-423F-B4C9-5CE22412887E}"/>
              </a:ext>
            </a:extLst>
          </p:cNvPr>
          <p:cNvPicPr>
            <a:picLocks noChangeAspect="1"/>
          </p:cNvPicPr>
          <p:nvPr userDrawn="1"/>
        </p:nvPicPr>
        <p:blipFill>
          <a:blip r:embed="rId2"/>
          <a:stretch>
            <a:fillRect/>
          </a:stretch>
        </p:blipFill>
        <p:spPr>
          <a:xfrm>
            <a:off x="7323513" y="0"/>
            <a:ext cx="1822726" cy="1619422"/>
          </a:xfrm>
          <a:prstGeom prst="rect">
            <a:avLst/>
          </a:prstGeom>
        </p:spPr>
      </p:pic>
      <p:pic>
        <p:nvPicPr>
          <p:cNvPr id="8" name="Picture 7">
            <a:extLst>
              <a:ext uri="{FF2B5EF4-FFF2-40B4-BE49-F238E27FC236}">
                <a16:creationId xmlns:a16="http://schemas.microsoft.com/office/drawing/2014/main" id="{40608A53-1CC7-41B6-93B2-48245DDD82B0}"/>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1" name="Rectangle 10">
            <a:extLst>
              <a:ext uri="{FF2B5EF4-FFF2-40B4-BE49-F238E27FC236}">
                <a16:creationId xmlns:a16="http://schemas.microsoft.com/office/drawing/2014/main" id="{5D1F3A0B-02E1-4312-AC67-737EBF1A909C}"/>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CA6522A5-0D4A-4CE5-A297-3E128C6A5186}"/>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397568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39898F69-E5A6-41C4-90F8-C392168B509D}"/>
              </a:ext>
            </a:extLst>
          </p:cNvPr>
          <p:cNvPicPr>
            <a:picLocks noChangeAspect="1"/>
          </p:cNvPicPr>
          <p:nvPr userDrawn="1"/>
        </p:nvPicPr>
        <p:blipFill>
          <a:blip r:embed="rId2"/>
          <a:stretch>
            <a:fillRect/>
          </a:stretch>
        </p:blipFill>
        <p:spPr>
          <a:xfrm>
            <a:off x="7335079" y="46038"/>
            <a:ext cx="1808921" cy="1600200"/>
          </a:xfrm>
          <a:prstGeom prst="rect">
            <a:avLst/>
          </a:prstGeom>
        </p:spPr>
      </p:pic>
      <p:pic>
        <p:nvPicPr>
          <p:cNvPr id="8" name="Picture 7">
            <a:extLst>
              <a:ext uri="{FF2B5EF4-FFF2-40B4-BE49-F238E27FC236}">
                <a16:creationId xmlns:a16="http://schemas.microsoft.com/office/drawing/2014/main" id="{CCE76F81-1397-4110-9ECC-54B8D313D2D7}"/>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C1ACC9B0-3A10-4E68-A2BC-05724A864333}"/>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0DF0AD93-122F-4EC0-95F6-D44E8B616FCB}"/>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149778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2" name="Picture 11">
            <a:extLst>
              <a:ext uri="{FF2B5EF4-FFF2-40B4-BE49-F238E27FC236}">
                <a16:creationId xmlns:a16="http://schemas.microsoft.com/office/drawing/2014/main" id="{465E1E8E-9078-4944-BC94-2B6080D53752}"/>
              </a:ext>
            </a:extLst>
          </p:cNvPr>
          <p:cNvPicPr>
            <a:picLocks noChangeAspect="1"/>
          </p:cNvPicPr>
          <p:nvPr userDrawn="1"/>
        </p:nvPicPr>
        <p:blipFill>
          <a:blip r:embed="rId2"/>
          <a:stretch>
            <a:fillRect/>
          </a:stretch>
        </p:blipFill>
        <p:spPr>
          <a:xfrm>
            <a:off x="7290262" y="0"/>
            <a:ext cx="1836884" cy="1602841"/>
          </a:xfrm>
          <a:prstGeom prst="rect">
            <a:avLst/>
          </a:prstGeom>
        </p:spPr>
      </p:pic>
      <p:pic>
        <p:nvPicPr>
          <p:cNvPr id="8" name="Picture 7">
            <a:extLst>
              <a:ext uri="{FF2B5EF4-FFF2-40B4-BE49-F238E27FC236}">
                <a16:creationId xmlns:a16="http://schemas.microsoft.com/office/drawing/2014/main" id="{6B9F37A8-B271-4C0C-A3C3-A99D3EBF75BF}"/>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6137B11E-78B7-4F84-A6F1-1660871FB2DB}"/>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15F4110D-610D-4CEA-A156-6E70C98B3727}"/>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273797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3163573B-12F6-468F-9995-EC59ACE436A2}"/>
              </a:ext>
            </a:extLst>
          </p:cNvPr>
          <p:cNvPicPr>
            <a:picLocks noChangeAspect="1"/>
          </p:cNvPicPr>
          <p:nvPr userDrawn="1"/>
        </p:nvPicPr>
        <p:blipFill>
          <a:blip r:embed="rId2"/>
          <a:stretch>
            <a:fillRect/>
          </a:stretch>
        </p:blipFill>
        <p:spPr>
          <a:xfrm>
            <a:off x="7348992" y="29412"/>
            <a:ext cx="1795008" cy="1600200"/>
          </a:xfrm>
          <a:prstGeom prst="rect">
            <a:avLst/>
          </a:prstGeom>
        </p:spPr>
      </p:pic>
      <p:pic>
        <p:nvPicPr>
          <p:cNvPr id="8" name="Picture 7">
            <a:extLst>
              <a:ext uri="{FF2B5EF4-FFF2-40B4-BE49-F238E27FC236}">
                <a16:creationId xmlns:a16="http://schemas.microsoft.com/office/drawing/2014/main" id="{9EB11D1A-9582-4C11-BF5D-4CDCC70BF99C}"/>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A807B2D1-AFE8-45BF-A41F-3A617F5C3752}"/>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C545B8D9-E9D3-467E-8462-A953BD5016A7}"/>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274306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111" charset="0"/>
              </a:defRPr>
            </a:lvl1pPr>
          </a:lstStyle>
          <a:p>
            <a:r>
              <a:rPr lang="en-US" dirty="0"/>
              <a:t>May 5, 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defRPr>
            </a:lvl1pPr>
          </a:lstStyle>
          <a:p>
            <a:pPr>
              <a:defRPr/>
            </a:pPr>
            <a:endParaRPr lang="en-US" dirty="0"/>
          </a:p>
        </p:txBody>
      </p:sp>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a:lstStyle>
            <a:lvl1pPr algn="r">
              <a:defRPr>
                <a:solidFill>
                  <a:schemeClr val="tx1"/>
                </a:solidFill>
              </a:defRPr>
            </a:lvl1pPr>
          </a:lstStyle>
          <a:p>
            <a:fld id="{C7B74FFA-6B24-49FE-B393-BA6A26D46B60}" type="slidenum">
              <a:rPr lang="en-US" smtClean="0"/>
              <a:pPr/>
              <a:t>‹#›</a:t>
            </a:fld>
            <a:endParaRPr lang="en-US" dirty="0"/>
          </a:p>
        </p:txBody>
      </p:sp>
    </p:spTree>
    <p:extLst>
      <p:ext uri="{BB962C8B-B14F-4D97-AF65-F5344CB8AC3E}">
        <p14:creationId xmlns:p14="http://schemas.microsoft.com/office/powerpoint/2010/main" val="45336074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72" r:id="rId4"/>
    <p:sldLayoutId id="2147483665" r:id="rId5"/>
    <p:sldLayoutId id="2147483666" r:id="rId6"/>
    <p:sldLayoutId id="2147483667" r:id="rId7"/>
    <p:sldLayoutId id="2147483668" r:id="rId8"/>
    <p:sldLayoutId id="2147483669" r:id="rId9"/>
    <p:sldLayoutId id="2147483670" r:id="rId10"/>
    <p:sldLayoutId id="2147483671" r:id="rId11"/>
    <p:sldLayoutId id="2147483655" r:id="rId12"/>
    <p:sldLayoutId id="2147483656" r:id="rId13"/>
    <p:sldLayoutId id="2147483657" r:id="rId14"/>
    <p:sldLayoutId id="2147483658" r:id="rId15"/>
  </p:sldLayoutIdLst>
  <p:hf hdr="0" dt="0"/>
  <p:txStyles>
    <p:titleStyle>
      <a:lvl1pPr algn="ctr" defTabSz="457200" rtl="0" eaLnBrk="1" fontAlgn="base" hangingPunct="1">
        <a:spcBef>
          <a:spcPct val="0"/>
        </a:spcBef>
        <a:spcAft>
          <a:spcPct val="0"/>
        </a:spcAft>
        <a:defRPr sz="4400" kern="1200">
          <a:solidFill>
            <a:schemeClr val="bg1"/>
          </a:solidFill>
          <a:latin typeface="+mj-lt"/>
          <a:ea typeface="ＭＳ Ｐゴシック" pitchFamily="-111" charset="-128"/>
          <a:cs typeface="+mj-cs"/>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lnks.gd/l/eyJhbGciOiJIUzI1NiJ9.eyJidWxsZXRpbl9saW5rX2lkIjoxMDAsInVyaSI6ImJwMjpjbGljayIsImJ1bGxldGluX2lkIjoiMjAyMTA1MTQuNDA0NzEyNzEiLCJ1cmwiOiJodHRwczovL21vbnRhbmFvcGkuc2pjMS5xdWFsdHJpY3MuY29tL2pmZS9mb3JtL1NWXzBpOFpEMENjSUhLN3pXQyJ9.SrhwJpkL_xF0KHEzO_N-f-2I4FpzQQi3-DpeqdvUjA4/s/1038588298/br/106386400234-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hyperlink" Target="http://opi.mt.gov/COVID-19-Information/ESSER"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lnks.gd/l/eyJhbGciOiJIUzI1NiJ9.eyJidWxsZXRpbl9saW5rX2lkIjoxMDUsInVyaSI6ImJwMjpjbGljayIsImJ1bGxldGluX2lkIjoiMjAyMTA1MTQuNDA0NzEyNzEiLCJ1cmwiOiJodHRwczovL210LWdvdi56b29tLnVzL2ovODE0ODE4NTkzNDM_cHdkPVkwaGtNMGRLZG5wRWNIRkVjVTFEVUhSemQxVnRRVDA5In0.832zMQ5uQhmMVBhch3mVI52s_huJjJyVvrRfs_zJmRo/s/1038588298/br/106386400234-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93E74A-2FC2-4B53-B6D5-F8FEBEE4C86D}"/>
              </a:ext>
            </a:extLst>
          </p:cNvPr>
          <p:cNvSpPr/>
          <p:nvPr/>
        </p:nvSpPr>
        <p:spPr>
          <a:xfrm>
            <a:off x="2313709" y="3860754"/>
            <a:ext cx="4461164" cy="45719"/>
          </a:xfrm>
          <a:prstGeom prst="rect">
            <a:avLst/>
          </a:prstGeom>
          <a:solidFill>
            <a:srgbClr val="DBDBDB"/>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D5C449D4-61F1-4672-B9D3-CE0A7229A5E8}"/>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AF38E6-233E-4628-AB77-37E4F8809EF6}" type="slidenum">
              <a:rPr kumimoji="0" lang="en-US" sz="18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Arial" charset="0"/>
              <a:ea typeface="ＭＳ Ｐゴシック" pitchFamily="-111" charset="-128"/>
              <a:cs typeface="+mn-cs"/>
            </a:endParaRPr>
          </a:p>
        </p:txBody>
      </p:sp>
      <p:sp>
        <p:nvSpPr>
          <p:cNvPr id="5" name="Title 4">
            <a:extLst>
              <a:ext uri="{FF2B5EF4-FFF2-40B4-BE49-F238E27FC236}">
                <a16:creationId xmlns:a16="http://schemas.microsoft.com/office/drawing/2014/main" id="{9BCCAE7A-A6BF-4862-8250-39A74C560704}"/>
              </a:ext>
            </a:extLst>
          </p:cNvPr>
          <p:cNvSpPr>
            <a:spLocks noGrp="1"/>
          </p:cNvSpPr>
          <p:nvPr>
            <p:ph type="title"/>
          </p:nvPr>
        </p:nvSpPr>
        <p:spPr>
          <a:xfrm>
            <a:off x="358856" y="2963006"/>
            <a:ext cx="8440760" cy="1824194"/>
          </a:xfrm>
        </p:spPr>
        <p:txBody>
          <a:bodyPr/>
          <a:lstStyle/>
          <a:p>
            <a:br>
              <a:rPr lang="en-US" sz="2400" dirty="0"/>
            </a:br>
            <a:br>
              <a:rPr lang="en-US" sz="2400" dirty="0"/>
            </a:br>
            <a:r>
              <a:rPr lang="en-US" sz="3200" dirty="0"/>
              <a:t>Education Advocates-ARP ESSER</a:t>
            </a:r>
            <a:br>
              <a:rPr lang="en-US" dirty="0"/>
            </a:br>
            <a:br>
              <a:rPr lang="en-US" sz="3600" dirty="0"/>
            </a:br>
            <a:r>
              <a:rPr lang="en-US" sz="2400" dirty="0"/>
              <a:t>May 18, 2021</a:t>
            </a:r>
            <a:br>
              <a:rPr lang="en-US" sz="3600" dirty="0"/>
            </a:br>
            <a:endParaRPr lang="en-US" sz="3600" dirty="0"/>
          </a:p>
        </p:txBody>
      </p:sp>
      <p:sp>
        <p:nvSpPr>
          <p:cNvPr id="10" name="Rectangle 9">
            <a:extLst>
              <a:ext uri="{FF2B5EF4-FFF2-40B4-BE49-F238E27FC236}">
                <a16:creationId xmlns:a16="http://schemas.microsoft.com/office/drawing/2014/main" id="{DD9349FF-B6DF-4159-8553-D4CBA037BD24}"/>
              </a:ext>
            </a:extLst>
          </p:cNvPr>
          <p:cNvSpPr/>
          <p:nvPr/>
        </p:nvSpPr>
        <p:spPr>
          <a:xfrm>
            <a:off x="1193800" y="5091310"/>
            <a:ext cx="7171267" cy="12650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A904210-9BDD-4314-A236-886BAD21236B}"/>
              </a:ext>
            </a:extLst>
          </p:cNvPr>
          <p:cNvSpPr txBox="1"/>
          <p:nvPr/>
        </p:nvSpPr>
        <p:spPr>
          <a:xfrm>
            <a:off x="1380067" y="5308600"/>
            <a:ext cx="6790266" cy="923330"/>
          </a:xfrm>
          <a:prstGeom prst="rect">
            <a:avLst/>
          </a:prstGeom>
          <a:noFill/>
        </p:spPr>
        <p:txBody>
          <a:bodyPr wrap="square" rtlCol="0">
            <a:spAutoFit/>
          </a:bodyPr>
          <a:lstStyle/>
          <a:p>
            <a:pPr algn="ctr"/>
            <a:r>
              <a:rPr lang="en-US" dirty="0">
                <a:latin typeface="Candara" panose="020E0502030303020204" pitchFamily="34" charset="0"/>
              </a:rPr>
              <a:t>Julie Murgel</a:t>
            </a:r>
          </a:p>
          <a:p>
            <a:pPr algn="ctr"/>
            <a:r>
              <a:rPr lang="en-US" dirty="0">
                <a:latin typeface="Candara" panose="020E0502030303020204" pitchFamily="34" charset="0"/>
              </a:rPr>
              <a:t>OPI Senior Manager</a:t>
            </a:r>
          </a:p>
          <a:p>
            <a:pPr algn="ctr"/>
            <a:r>
              <a:rPr lang="en-US" dirty="0">
                <a:latin typeface="Candara" panose="020E0502030303020204" pitchFamily="34" charset="0"/>
              </a:rPr>
              <a:t>School Innovation and Improvement Department</a:t>
            </a:r>
          </a:p>
        </p:txBody>
      </p:sp>
    </p:spTree>
    <p:extLst>
      <p:ext uri="{BB962C8B-B14F-4D97-AF65-F5344CB8AC3E}">
        <p14:creationId xmlns:p14="http://schemas.microsoft.com/office/powerpoint/2010/main" val="368948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237466-2DCF-4E40-B31D-686E97BA508B}"/>
              </a:ext>
            </a:extLst>
          </p:cNvPr>
          <p:cNvSpPr>
            <a:spLocks noGrp="1"/>
          </p:cNvSpPr>
          <p:nvPr>
            <p:ph idx="1"/>
          </p:nvPr>
        </p:nvSpPr>
        <p:spPr/>
        <p:txBody>
          <a:bodyPr/>
          <a:lstStyle/>
          <a:p>
            <a:r>
              <a:rPr lang="en-US" dirty="0"/>
              <a:t>Allocation of Funds</a:t>
            </a:r>
          </a:p>
          <a:p>
            <a:r>
              <a:rPr lang="en-US" dirty="0">
                <a:highlight>
                  <a:srgbClr val="FFFF00"/>
                </a:highlight>
              </a:rPr>
              <a:t>State Plan Template</a:t>
            </a:r>
          </a:p>
          <a:p>
            <a:r>
              <a:rPr lang="en-US" dirty="0"/>
              <a:t>District Plans</a:t>
            </a:r>
          </a:p>
          <a:p>
            <a:r>
              <a:rPr lang="en-US" dirty="0">
                <a:highlight>
                  <a:srgbClr val="FFFF00"/>
                </a:highlight>
              </a:rPr>
              <a:t>Consultation</a:t>
            </a:r>
          </a:p>
          <a:p>
            <a:r>
              <a:rPr lang="en-US" dirty="0">
                <a:highlight>
                  <a:srgbClr val="FFFF00"/>
                </a:highlight>
              </a:rPr>
              <a:t>Evidenced-based interventions</a:t>
            </a:r>
          </a:p>
          <a:p>
            <a:r>
              <a:rPr lang="en-US" dirty="0"/>
              <a:t>Maintenance of Equity</a:t>
            </a:r>
          </a:p>
          <a:p>
            <a:r>
              <a:rPr lang="en-US" dirty="0"/>
              <a:t>Reporting</a:t>
            </a:r>
          </a:p>
        </p:txBody>
      </p:sp>
      <p:sp>
        <p:nvSpPr>
          <p:cNvPr id="3" name="Slide Number Placeholder 2">
            <a:extLst>
              <a:ext uri="{FF2B5EF4-FFF2-40B4-BE49-F238E27FC236}">
                <a16:creationId xmlns:a16="http://schemas.microsoft.com/office/drawing/2014/main" id="{28BC5B48-442D-41C8-BED3-01034E44AFD4}"/>
              </a:ext>
            </a:extLst>
          </p:cNvPr>
          <p:cNvSpPr>
            <a:spLocks noGrp="1"/>
          </p:cNvSpPr>
          <p:nvPr>
            <p:ph type="sldNum" sz="quarter" idx="12"/>
          </p:nvPr>
        </p:nvSpPr>
        <p:spPr/>
        <p:txBody>
          <a:bodyPr/>
          <a:lstStyle/>
          <a:p>
            <a:fld id="{D3AF38E6-233E-4628-AB77-37E4F8809EF6}" type="slidenum">
              <a:rPr lang="en-US" smtClean="0"/>
              <a:pPr/>
              <a:t>10</a:t>
            </a:fld>
            <a:endParaRPr lang="en-US" dirty="0"/>
          </a:p>
        </p:txBody>
      </p:sp>
      <p:sp>
        <p:nvSpPr>
          <p:cNvPr id="4" name="Title 3">
            <a:extLst>
              <a:ext uri="{FF2B5EF4-FFF2-40B4-BE49-F238E27FC236}">
                <a16:creationId xmlns:a16="http://schemas.microsoft.com/office/drawing/2014/main" id="{D1AEFF1D-6477-46CA-9E2D-23A9ADE758F9}"/>
              </a:ext>
            </a:extLst>
          </p:cNvPr>
          <p:cNvSpPr>
            <a:spLocks noGrp="1"/>
          </p:cNvSpPr>
          <p:nvPr>
            <p:ph type="title"/>
          </p:nvPr>
        </p:nvSpPr>
        <p:spPr/>
        <p:txBody>
          <a:bodyPr/>
          <a:lstStyle/>
          <a:p>
            <a:r>
              <a:rPr lang="en-US" dirty="0"/>
              <a:t>Key Topics </a:t>
            </a:r>
          </a:p>
        </p:txBody>
      </p:sp>
    </p:spTree>
    <p:extLst>
      <p:ext uri="{BB962C8B-B14F-4D97-AF65-F5344CB8AC3E}">
        <p14:creationId xmlns:p14="http://schemas.microsoft.com/office/powerpoint/2010/main" val="43918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B1348B-3D7E-49E0-8DBD-8E5002E95B46}"/>
              </a:ext>
            </a:extLst>
          </p:cNvPr>
          <p:cNvSpPr>
            <a:spLocks noGrp="1"/>
          </p:cNvSpPr>
          <p:nvPr>
            <p:ph idx="1"/>
          </p:nvPr>
        </p:nvSpPr>
        <p:spPr/>
        <p:txBody>
          <a:bodyPr/>
          <a:lstStyle/>
          <a:p>
            <a:pPr marL="514350" indent="-514350">
              <a:buAutoNum type="alphaUcPeriod"/>
            </a:pPr>
            <a:r>
              <a:rPr lang="en-US" sz="2400" dirty="0"/>
              <a:t>Describing the State’s Current Status and Needs</a:t>
            </a:r>
          </a:p>
          <a:p>
            <a:pPr marL="514350" indent="-514350">
              <a:buAutoNum type="alphaUcPeriod"/>
            </a:pPr>
            <a:r>
              <a:rPr lang="en-US" sz="2400" dirty="0"/>
              <a:t>Safely Reopening Schools and Sustaining their Safe Operations</a:t>
            </a:r>
          </a:p>
          <a:p>
            <a:pPr marL="514350" indent="-514350">
              <a:buAutoNum type="alphaUcPeriod"/>
            </a:pPr>
            <a:r>
              <a:rPr lang="en-US" sz="2400" dirty="0"/>
              <a:t>Planning for the Use and Coordination of ARP ESSER Funds</a:t>
            </a:r>
          </a:p>
          <a:p>
            <a:pPr marL="514350" indent="-514350">
              <a:buAutoNum type="alphaUcPeriod"/>
            </a:pPr>
            <a:r>
              <a:rPr lang="en-US" sz="2400" dirty="0"/>
              <a:t>Maximizing State-Level Funds to Support Students</a:t>
            </a:r>
          </a:p>
          <a:p>
            <a:pPr marL="514350" indent="-514350">
              <a:buAutoNum type="alphaUcPeriod"/>
            </a:pPr>
            <a:r>
              <a:rPr lang="en-US" sz="2400" dirty="0"/>
              <a:t>Supporting LEAs in Planning for and Meeting Student Needs</a:t>
            </a:r>
          </a:p>
          <a:p>
            <a:pPr marL="514350" indent="-514350">
              <a:buAutoNum type="alphaUcPeriod"/>
            </a:pPr>
            <a:r>
              <a:rPr lang="en-US" sz="2400" dirty="0"/>
              <a:t>Supporting the Educator Workforce</a:t>
            </a:r>
          </a:p>
          <a:p>
            <a:pPr marL="514350" indent="-514350">
              <a:buAutoNum type="alphaUcPeriod"/>
            </a:pPr>
            <a:r>
              <a:rPr lang="en-US" sz="2400" dirty="0"/>
              <a:t>Monitoring and Measuring Progress</a:t>
            </a:r>
          </a:p>
        </p:txBody>
      </p:sp>
      <p:sp>
        <p:nvSpPr>
          <p:cNvPr id="3" name="Title 2">
            <a:extLst>
              <a:ext uri="{FF2B5EF4-FFF2-40B4-BE49-F238E27FC236}">
                <a16:creationId xmlns:a16="http://schemas.microsoft.com/office/drawing/2014/main" id="{8B1D40C6-05D6-4DE7-AE66-231929B1DD94}"/>
              </a:ext>
            </a:extLst>
          </p:cNvPr>
          <p:cNvSpPr>
            <a:spLocks noGrp="1"/>
          </p:cNvSpPr>
          <p:nvPr>
            <p:ph type="title"/>
          </p:nvPr>
        </p:nvSpPr>
        <p:spPr/>
        <p:txBody>
          <a:bodyPr/>
          <a:lstStyle/>
          <a:p>
            <a:r>
              <a:rPr lang="en-US" dirty="0"/>
              <a:t>State Plan Template Sections</a:t>
            </a:r>
          </a:p>
        </p:txBody>
      </p:sp>
    </p:spTree>
    <p:extLst>
      <p:ext uri="{BB962C8B-B14F-4D97-AF65-F5344CB8AC3E}">
        <p14:creationId xmlns:p14="http://schemas.microsoft.com/office/powerpoint/2010/main" val="1343737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41CE21-FA38-4331-AB70-24A7F7E0D208}"/>
              </a:ext>
            </a:extLst>
          </p:cNvPr>
          <p:cNvSpPr>
            <a:spLocks noGrp="1"/>
          </p:cNvSpPr>
          <p:nvPr>
            <p:ph idx="1"/>
          </p:nvPr>
        </p:nvSpPr>
        <p:spPr/>
        <p:txBody>
          <a:bodyPr/>
          <a:lstStyle/>
          <a:p>
            <a:pPr marL="0" indent="0">
              <a:buNone/>
            </a:pPr>
            <a:r>
              <a:rPr lang="en-US" sz="2400" b="1" dirty="0"/>
              <a:t>Timeline</a:t>
            </a:r>
            <a:r>
              <a:rPr lang="en-US" sz="2400" dirty="0"/>
              <a:t> outlining the process with stakeholder involvement:</a:t>
            </a:r>
          </a:p>
          <a:p>
            <a:r>
              <a:rPr lang="en-US" sz="2400" b="1" dirty="0"/>
              <a:t>May 11, 2021:  </a:t>
            </a:r>
            <a:r>
              <a:rPr lang="en-US" sz="2400" dirty="0"/>
              <a:t>Launched survey</a:t>
            </a:r>
          </a:p>
          <a:p>
            <a:r>
              <a:rPr lang="en-US" sz="2400" b="1" dirty="0"/>
              <a:t>May 14, 2021:</a:t>
            </a:r>
            <a:r>
              <a:rPr lang="en-US" sz="2400" dirty="0"/>
              <a:t> Presentation to the Montana BPE</a:t>
            </a:r>
          </a:p>
          <a:p>
            <a:r>
              <a:rPr lang="en-US" sz="2400" b="1" dirty="0"/>
              <a:t>May 17, 2021:</a:t>
            </a:r>
            <a:r>
              <a:rPr lang="en-US" sz="2400" dirty="0"/>
              <a:t> Webinar 1 for public input, 9:00am-10:30am</a:t>
            </a:r>
          </a:p>
          <a:p>
            <a:r>
              <a:rPr lang="en-US" sz="2400" b="1" dirty="0"/>
              <a:t>May 17, 2021:</a:t>
            </a:r>
            <a:r>
              <a:rPr lang="en-US" sz="2400" dirty="0"/>
              <a:t> Webinar 2 for public input, 4:00pm to 5:30pm</a:t>
            </a:r>
          </a:p>
          <a:p>
            <a:r>
              <a:rPr lang="en-US" sz="2400" b="1" dirty="0"/>
              <a:t>May 18, 2021:</a:t>
            </a:r>
            <a:r>
              <a:rPr lang="en-US" sz="2400" dirty="0"/>
              <a:t> Discussion with Education Advocates</a:t>
            </a:r>
          </a:p>
          <a:p>
            <a:r>
              <a:rPr lang="en-US" sz="2400" b="1" dirty="0"/>
              <a:t>May 18, 2021</a:t>
            </a:r>
            <a:r>
              <a:rPr lang="en-US" sz="2400" dirty="0"/>
              <a:t>: Webinar 3 for public input, 10:30am-12:00pm </a:t>
            </a:r>
          </a:p>
          <a:p>
            <a:r>
              <a:rPr lang="en-US" sz="2400" b="1" dirty="0"/>
              <a:t>May 21, 2021:</a:t>
            </a:r>
            <a:r>
              <a:rPr lang="en-US" sz="2400" dirty="0"/>
              <a:t> Survey for public comment deadline</a:t>
            </a:r>
          </a:p>
          <a:p>
            <a:r>
              <a:rPr lang="en-US" sz="2400" b="1" dirty="0"/>
              <a:t>May 2021:</a:t>
            </a:r>
            <a:r>
              <a:rPr lang="en-US" sz="2400" dirty="0"/>
              <a:t> Consultation with the Governor’s office</a:t>
            </a:r>
          </a:p>
          <a:p>
            <a:r>
              <a:rPr lang="en-US" sz="2400" b="1" i="1" dirty="0"/>
              <a:t>June 7, 2021</a:t>
            </a:r>
            <a:r>
              <a:rPr lang="en-US" sz="2400" b="1" dirty="0"/>
              <a:t>:</a:t>
            </a:r>
            <a:r>
              <a:rPr lang="en-US" sz="2400" dirty="0"/>
              <a:t> Final Draft prepared and submitted to the DOE</a:t>
            </a:r>
          </a:p>
          <a:p>
            <a:pPr marL="0" indent="0">
              <a:buNone/>
            </a:pPr>
            <a:endParaRPr lang="en-US" dirty="0"/>
          </a:p>
        </p:txBody>
      </p:sp>
      <p:sp>
        <p:nvSpPr>
          <p:cNvPr id="3" name="Slide Number Placeholder 2">
            <a:extLst>
              <a:ext uri="{FF2B5EF4-FFF2-40B4-BE49-F238E27FC236}">
                <a16:creationId xmlns:a16="http://schemas.microsoft.com/office/drawing/2014/main" id="{D7736105-54DF-4FE6-86A6-9D9BD911C01D}"/>
              </a:ext>
            </a:extLst>
          </p:cNvPr>
          <p:cNvSpPr>
            <a:spLocks noGrp="1"/>
          </p:cNvSpPr>
          <p:nvPr>
            <p:ph type="sldNum" sz="quarter" idx="12"/>
          </p:nvPr>
        </p:nvSpPr>
        <p:spPr/>
        <p:txBody>
          <a:bodyPr/>
          <a:lstStyle/>
          <a:p>
            <a:fld id="{D3AF38E6-233E-4628-AB77-37E4F8809EF6}" type="slidenum">
              <a:rPr lang="en-US" smtClean="0"/>
              <a:pPr/>
              <a:t>12</a:t>
            </a:fld>
            <a:endParaRPr lang="en-US" dirty="0"/>
          </a:p>
        </p:txBody>
      </p:sp>
      <p:sp>
        <p:nvSpPr>
          <p:cNvPr id="4" name="Title 3">
            <a:extLst>
              <a:ext uri="{FF2B5EF4-FFF2-40B4-BE49-F238E27FC236}">
                <a16:creationId xmlns:a16="http://schemas.microsoft.com/office/drawing/2014/main" id="{AD3921C1-1337-471D-9DD6-F7CDCEA47187}"/>
              </a:ext>
            </a:extLst>
          </p:cNvPr>
          <p:cNvSpPr>
            <a:spLocks noGrp="1"/>
          </p:cNvSpPr>
          <p:nvPr>
            <p:ph type="title"/>
          </p:nvPr>
        </p:nvSpPr>
        <p:spPr/>
        <p:txBody>
          <a:bodyPr/>
          <a:lstStyle/>
          <a:p>
            <a:r>
              <a:rPr lang="en-US" dirty="0"/>
              <a:t>ARP-ESSER Stakeholder Input</a:t>
            </a:r>
          </a:p>
        </p:txBody>
      </p:sp>
    </p:spTree>
    <p:extLst>
      <p:ext uri="{BB962C8B-B14F-4D97-AF65-F5344CB8AC3E}">
        <p14:creationId xmlns:p14="http://schemas.microsoft.com/office/powerpoint/2010/main" val="198249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F7DCA2-8F7E-45D9-B7CC-42131541452D}"/>
              </a:ext>
            </a:extLst>
          </p:cNvPr>
          <p:cNvSpPr>
            <a:spLocks noGrp="1"/>
          </p:cNvSpPr>
          <p:nvPr>
            <p:ph idx="1"/>
          </p:nvPr>
        </p:nvSpPr>
        <p:spPr/>
        <p:txBody>
          <a:bodyPr/>
          <a:lstStyle/>
          <a:p>
            <a:r>
              <a:rPr lang="en-US" dirty="0"/>
              <a:t>The Montana Office of Public Instruction is seeking public comment on the ARP-ESSER State template.</a:t>
            </a:r>
          </a:p>
          <a:p>
            <a:r>
              <a:rPr lang="en-US" u="sng" dirty="0">
                <a:hlinkClick r:id="rId2"/>
              </a:rPr>
              <a:t>Stakeholder survey link</a:t>
            </a:r>
            <a:endParaRPr lang="en-US" dirty="0"/>
          </a:p>
          <a:p>
            <a:r>
              <a:rPr lang="en-US" dirty="0"/>
              <a:t>Survey closes: 5/21/2021</a:t>
            </a:r>
          </a:p>
        </p:txBody>
      </p:sp>
      <p:sp>
        <p:nvSpPr>
          <p:cNvPr id="3" name="Slide Number Placeholder 2">
            <a:extLst>
              <a:ext uri="{FF2B5EF4-FFF2-40B4-BE49-F238E27FC236}">
                <a16:creationId xmlns:a16="http://schemas.microsoft.com/office/drawing/2014/main" id="{EE8597AC-FCAA-4D0E-85D8-EA981247E7E1}"/>
              </a:ext>
            </a:extLst>
          </p:cNvPr>
          <p:cNvSpPr>
            <a:spLocks noGrp="1"/>
          </p:cNvSpPr>
          <p:nvPr>
            <p:ph type="sldNum" sz="quarter" idx="12"/>
          </p:nvPr>
        </p:nvSpPr>
        <p:spPr/>
        <p:txBody>
          <a:bodyPr/>
          <a:lstStyle/>
          <a:p>
            <a:fld id="{D3AF38E6-233E-4628-AB77-37E4F8809EF6}" type="slidenum">
              <a:rPr lang="en-US" smtClean="0"/>
              <a:pPr/>
              <a:t>13</a:t>
            </a:fld>
            <a:endParaRPr lang="en-US" dirty="0"/>
          </a:p>
        </p:txBody>
      </p:sp>
      <p:sp>
        <p:nvSpPr>
          <p:cNvPr id="4" name="Title 3">
            <a:extLst>
              <a:ext uri="{FF2B5EF4-FFF2-40B4-BE49-F238E27FC236}">
                <a16:creationId xmlns:a16="http://schemas.microsoft.com/office/drawing/2014/main" id="{9728AEF0-0A77-478B-AB67-F4F4F4E50ED3}"/>
              </a:ext>
            </a:extLst>
          </p:cNvPr>
          <p:cNvSpPr>
            <a:spLocks noGrp="1"/>
          </p:cNvSpPr>
          <p:nvPr>
            <p:ph type="title"/>
          </p:nvPr>
        </p:nvSpPr>
        <p:spPr/>
        <p:txBody>
          <a:bodyPr/>
          <a:lstStyle/>
          <a:p>
            <a:r>
              <a:rPr lang="en-US" dirty="0"/>
              <a:t>ARP ESSER Survey</a:t>
            </a:r>
          </a:p>
        </p:txBody>
      </p:sp>
    </p:spTree>
    <p:extLst>
      <p:ext uri="{BB962C8B-B14F-4D97-AF65-F5344CB8AC3E}">
        <p14:creationId xmlns:p14="http://schemas.microsoft.com/office/powerpoint/2010/main" val="112695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602CC2-C86C-4FBF-A73C-B0463101F4EA}"/>
              </a:ext>
            </a:extLst>
          </p:cNvPr>
          <p:cNvSpPr>
            <a:spLocks noGrp="1"/>
          </p:cNvSpPr>
          <p:nvPr>
            <p:ph type="sldNum" sz="quarter" idx="12"/>
          </p:nvPr>
        </p:nvSpPr>
        <p:spPr/>
        <p:txBody>
          <a:bodyPr/>
          <a:lstStyle/>
          <a:p>
            <a:fld id="{D3AF38E6-233E-4628-AB77-37E4F8809EF6}" type="slidenum">
              <a:rPr lang="en-US" smtClean="0"/>
              <a:pPr/>
              <a:t>14</a:t>
            </a:fld>
            <a:endParaRPr lang="en-US" dirty="0"/>
          </a:p>
        </p:txBody>
      </p:sp>
      <p:sp>
        <p:nvSpPr>
          <p:cNvPr id="4" name="Title 3">
            <a:extLst>
              <a:ext uri="{FF2B5EF4-FFF2-40B4-BE49-F238E27FC236}">
                <a16:creationId xmlns:a16="http://schemas.microsoft.com/office/drawing/2014/main" id="{8A5CFCD2-193E-445E-BD93-8D878B765F03}"/>
              </a:ext>
            </a:extLst>
          </p:cNvPr>
          <p:cNvSpPr>
            <a:spLocks noGrp="1"/>
          </p:cNvSpPr>
          <p:nvPr>
            <p:ph type="title"/>
          </p:nvPr>
        </p:nvSpPr>
        <p:spPr/>
        <p:txBody>
          <a:bodyPr/>
          <a:lstStyle/>
          <a:p>
            <a:r>
              <a:rPr lang="en-US" dirty="0"/>
              <a:t>Evidenced-based interventions</a:t>
            </a:r>
          </a:p>
        </p:txBody>
      </p:sp>
      <p:pic>
        <p:nvPicPr>
          <p:cNvPr id="12" name="Content Placeholder 11" descr="Text, letter&#10;&#10;Description automatically generated">
            <a:extLst>
              <a:ext uri="{FF2B5EF4-FFF2-40B4-BE49-F238E27FC236}">
                <a16:creationId xmlns:a16="http://schemas.microsoft.com/office/drawing/2014/main" id="{0703E646-D586-4206-AA96-520C6BCC5793}"/>
              </a:ext>
            </a:extLst>
          </p:cNvPr>
          <p:cNvPicPr>
            <a:picLocks noGrp="1" noChangeAspect="1"/>
          </p:cNvPicPr>
          <p:nvPr>
            <p:ph idx="1"/>
          </p:nvPr>
        </p:nvPicPr>
        <p:blipFill>
          <a:blip r:embed="rId2"/>
          <a:stretch>
            <a:fillRect/>
          </a:stretch>
        </p:blipFill>
        <p:spPr>
          <a:xfrm>
            <a:off x="457200" y="1930800"/>
            <a:ext cx="8229600" cy="3864763"/>
          </a:xfrm>
        </p:spPr>
      </p:pic>
    </p:spTree>
    <p:extLst>
      <p:ext uri="{BB962C8B-B14F-4D97-AF65-F5344CB8AC3E}">
        <p14:creationId xmlns:p14="http://schemas.microsoft.com/office/powerpoint/2010/main" val="2350230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297187A5-173F-4515-B35A-5CD525FF0AA7}"/>
              </a:ext>
            </a:extLst>
          </p:cNvPr>
          <p:cNvPicPr>
            <a:picLocks noGrp="1" noChangeAspect="1"/>
          </p:cNvPicPr>
          <p:nvPr>
            <p:ph idx="1"/>
          </p:nvPr>
        </p:nvPicPr>
        <p:blipFill>
          <a:blip r:embed="rId2"/>
          <a:stretch>
            <a:fillRect/>
          </a:stretch>
        </p:blipFill>
        <p:spPr>
          <a:xfrm>
            <a:off x="322561" y="1845734"/>
            <a:ext cx="8609455" cy="3864396"/>
          </a:xfrm>
        </p:spPr>
      </p:pic>
      <p:sp>
        <p:nvSpPr>
          <p:cNvPr id="3" name="Slide Number Placeholder 2">
            <a:extLst>
              <a:ext uri="{FF2B5EF4-FFF2-40B4-BE49-F238E27FC236}">
                <a16:creationId xmlns:a16="http://schemas.microsoft.com/office/drawing/2014/main" id="{E534C89D-2946-470B-8FCE-77A3EE3A9AFA}"/>
              </a:ext>
            </a:extLst>
          </p:cNvPr>
          <p:cNvSpPr>
            <a:spLocks noGrp="1"/>
          </p:cNvSpPr>
          <p:nvPr>
            <p:ph type="sldNum" sz="quarter" idx="12"/>
          </p:nvPr>
        </p:nvSpPr>
        <p:spPr/>
        <p:txBody>
          <a:bodyPr/>
          <a:lstStyle/>
          <a:p>
            <a:fld id="{D3AF38E6-233E-4628-AB77-37E4F8809EF6}" type="slidenum">
              <a:rPr lang="en-US" smtClean="0"/>
              <a:pPr/>
              <a:t>15</a:t>
            </a:fld>
            <a:endParaRPr lang="en-US" dirty="0"/>
          </a:p>
        </p:txBody>
      </p:sp>
      <p:sp>
        <p:nvSpPr>
          <p:cNvPr id="4" name="Title 3">
            <a:extLst>
              <a:ext uri="{FF2B5EF4-FFF2-40B4-BE49-F238E27FC236}">
                <a16:creationId xmlns:a16="http://schemas.microsoft.com/office/drawing/2014/main" id="{9DF9B17F-2FAB-45D5-B964-D8FFB186ABC1}"/>
              </a:ext>
            </a:extLst>
          </p:cNvPr>
          <p:cNvSpPr>
            <a:spLocks noGrp="1"/>
          </p:cNvSpPr>
          <p:nvPr>
            <p:ph type="title"/>
          </p:nvPr>
        </p:nvSpPr>
        <p:spPr/>
        <p:txBody>
          <a:bodyPr/>
          <a:lstStyle/>
          <a:p>
            <a:r>
              <a:rPr lang="en-US" dirty="0"/>
              <a:t>Evidence-based interventions</a:t>
            </a:r>
          </a:p>
        </p:txBody>
      </p:sp>
    </p:spTree>
    <p:extLst>
      <p:ext uri="{BB962C8B-B14F-4D97-AF65-F5344CB8AC3E}">
        <p14:creationId xmlns:p14="http://schemas.microsoft.com/office/powerpoint/2010/main" val="409441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F7B10228-AE3C-44CB-A05C-CE1FA6CF49CB}"/>
              </a:ext>
            </a:extLst>
          </p:cNvPr>
          <p:cNvPicPr>
            <a:picLocks noGrp="1" noChangeAspect="1"/>
          </p:cNvPicPr>
          <p:nvPr>
            <p:ph idx="1"/>
          </p:nvPr>
        </p:nvPicPr>
        <p:blipFill>
          <a:blip r:embed="rId2"/>
          <a:stretch>
            <a:fillRect/>
          </a:stretch>
        </p:blipFill>
        <p:spPr>
          <a:xfrm>
            <a:off x="131243" y="1905001"/>
            <a:ext cx="8555557" cy="3772630"/>
          </a:xfrm>
        </p:spPr>
      </p:pic>
      <p:sp>
        <p:nvSpPr>
          <p:cNvPr id="3" name="Title 2">
            <a:extLst>
              <a:ext uri="{FF2B5EF4-FFF2-40B4-BE49-F238E27FC236}">
                <a16:creationId xmlns:a16="http://schemas.microsoft.com/office/drawing/2014/main" id="{FB9A5335-B178-4BA0-861D-EB9A20328819}"/>
              </a:ext>
            </a:extLst>
          </p:cNvPr>
          <p:cNvSpPr>
            <a:spLocks noGrp="1"/>
          </p:cNvSpPr>
          <p:nvPr>
            <p:ph type="title"/>
          </p:nvPr>
        </p:nvSpPr>
        <p:spPr/>
        <p:txBody>
          <a:bodyPr/>
          <a:lstStyle/>
          <a:p>
            <a:r>
              <a:rPr lang="en-US" dirty="0"/>
              <a:t>Definition</a:t>
            </a:r>
          </a:p>
        </p:txBody>
      </p:sp>
    </p:spTree>
    <p:extLst>
      <p:ext uri="{BB962C8B-B14F-4D97-AF65-F5344CB8AC3E}">
        <p14:creationId xmlns:p14="http://schemas.microsoft.com/office/powerpoint/2010/main" val="347909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855E05-4C9F-43C6-B073-15F3014400FE}"/>
              </a:ext>
            </a:extLst>
          </p:cNvPr>
          <p:cNvSpPr>
            <a:spLocks noGrp="1"/>
          </p:cNvSpPr>
          <p:nvPr>
            <p:ph idx="1"/>
          </p:nvPr>
        </p:nvSpPr>
        <p:spPr>
          <a:xfrm>
            <a:off x="457199" y="1600200"/>
            <a:ext cx="8326073" cy="5257800"/>
          </a:xfrm>
        </p:spPr>
        <p:txBody>
          <a:bodyPr/>
          <a:lstStyle/>
          <a:p>
            <a:pPr marL="0" indent="0">
              <a:buNone/>
            </a:pPr>
            <a:r>
              <a:rPr lang="en-US" dirty="0">
                <a:hlinkClick r:id="rId2"/>
              </a:rPr>
              <a:t>OPI Website-ARP ESSER</a:t>
            </a:r>
            <a:r>
              <a:rPr lang="en-US" dirty="0"/>
              <a:t>:  </a:t>
            </a:r>
            <a:r>
              <a:rPr lang="en-US" dirty="0">
                <a:highlight>
                  <a:srgbClr val="FFFF00"/>
                </a:highlight>
              </a:rPr>
              <a:t>opi.mt.gov</a:t>
            </a: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00B2B160-E28C-4DD9-826E-7D4BC89451B7}"/>
              </a:ext>
            </a:extLst>
          </p:cNvPr>
          <p:cNvSpPr>
            <a:spLocks noGrp="1"/>
          </p:cNvSpPr>
          <p:nvPr>
            <p:ph type="title"/>
          </p:nvPr>
        </p:nvSpPr>
        <p:spPr/>
        <p:txBody>
          <a:bodyPr/>
          <a:lstStyle/>
          <a:p>
            <a:r>
              <a:rPr lang="en-US" dirty="0"/>
              <a:t>Resources</a:t>
            </a:r>
          </a:p>
        </p:txBody>
      </p:sp>
      <p:pic>
        <p:nvPicPr>
          <p:cNvPr id="5" name="Picture 4">
            <a:extLst>
              <a:ext uri="{FF2B5EF4-FFF2-40B4-BE49-F238E27FC236}">
                <a16:creationId xmlns:a16="http://schemas.microsoft.com/office/drawing/2014/main" id="{D96E7F2D-B569-46AC-A1FF-8A1962C2723A}"/>
              </a:ext>
            </a:extLst>
          </p:cNvPr>
          <p:cNvPicPr>
            <a:picLocks noChangeAspect="1"/>
          </p:cNvPicPr>
          <p:nvPr/>
        </p:nvPicPr>
        <p:blipFill>
          <a:blip r:embed="rId3"/>
          <a:stretch>
            <a:fillRect/>
          </a:stretch>
        </p:blipFill>
        <p:spPr>
          <a:xfrm>
            <a:off x="2624277" y="2379605"/>
            <a:ext cx="4298367" cy="3454395"/>
          </a:xfrm>
          <a:prstGeom prst="rect">
            <a:avLst/>
          </a:prstGeom>
        </p:spPr>
      </p:pic>
      <p:sp>
        <p:nvSpPr>
          <p:cNvPr id="6" name="Arrow: Right 5">
            <a:extLst>
              <a:ext uri="{FF2B5EF4-FFF2-40B4-BE49-F238E27FC236}">
                <a16:creationId xmlns:a16="http://schemas.microsoft.com/office/drawing/2014/main" id="{8CFB56EB-3A14-4D3E-B822-BD65E48DDD15}"/>
              </a:ext>
            </a:extLst>
          </p:cNvPr>
          <p:cNvSpPr/>
          <p:nvPr/>
        </p:nvSpPr>
        <p:spPr>
          <a:xfrm>
            <a:off x="457199" y="6283354"/>
            <a:ext cx="2449585" cy="300008"/>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7412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74EA2E-62A2-492B-9E57-AB82F6B9141B}"/>
              </a:ext>
            </a:extLst>
          </p:cNvPr>
          <p:cNvSpPr>
            <a:spLocks noGrp="1"/>
          </p:cNvSpPr>
          <p:nvPr>
            <p:ph idx="1"/>
          </p:nvPr>
        </p:nvSpPr>
        <p:spPr/>
        <p:txBody>
          <a:bodyPr/>
          <a:lstStyle/>
          <a:p>
            <a:r>
              <a:rPr lang="en-US" sz="2400" dirty="0"/>
              <a:t>The OPI has also scheduled three, 90-minute webinars for you to choose a time that works for you to give public input. </a:t>
            </a:r>
          </a:p>
          <a:p>
            <a:pPr lvl="0"/>
            <a:r>
              <a:rPr lang="en-US" sz="2400" dirty="0"/>
              <a:t>May 17, 2021: Webinar 1 and 2 for public input, 9:00am-10:30am and 4:00pm to 5:30pm</a:t>
            </a:r>
          </a:p>
          <a:p>
            <a:pPr lvl="0"/>
            <a:r>
              <a:rPr lang="en-US" sz="2400" dirty="0"/>
              <a:t>May 18, 2021: Webinar 3 for public input, 10:30am-12:00pm</a:t>
            </a:r>
          </a:p>
          <a:p>
            <a:pPr lvl="1"/>
            <a:r>
              <a:rPr lang="en-US" sz="2400" u="sng" dirty="0">
                <a:hlinkClick r:id="rId2"/>
              </a:rPr>
              <a:t>Zoom Link</a:t>
            </a:r>
            <a:endParaRPr lang="en-US" sz="2400" dirty="0"/>
          </a:p>
          <a:p>
            <a:pPr lvl="1"/>
            <a:r>
              <a:rPr lang="en-US" sz="2400" dirty="0"/>
              <a:t>Meeting ID: 814 8185 9343</a:t>
            </a:r>
          </a:p>
          <a:p>
            <a:pPr lvl="1"/>
            <a:r>
              <a:rPr lang="en-US" sz="2400" dirty="0"/>
              <a:t>Password: 710609</a:t>
            </a:r>
          </a:p>
          <a:p>
            <a:pPr marL="0" indent="0">
              <a:buNone/>
            </a:pPr>
            <a:endParaRPr lang="en-US" dirty="0"/>
          </a:p>
        </p:txBody>
      </p:sp>
      <p:sp>
        <p:nvSpPr>
          <p:cNvPr id="3" name="Slide Number Placeholder 2">
            <a:extLst>
              <a:ext uri="{FF2B5EF4-FFF2-40B4-BE49-F238E27FC236}">
                <a16:creationId xmlns:a16="http://schemas.microsoft.com/office/drawing/2014/main" id="{DC512D02-EDFA-4CB2-9130-D632C2E6E7C1}"/>
              </a:ext>
            </a:extLst>
          </p:cNvPr>
          <p:cNvSpPr>
            <a:spLocks noGrp="1"/>
          </p:cNvSpPr>
          <p:nvPr>
            <p:ph type="sldNum" sz="quarter" idx="12"/>
          </p:nvPr>
        </p:nvSpPr>
        <p:spPr/>
        <p:txBody>
          <a:bodyPr/>
          <a:lstStyle/>
          <a:p>
            <a:fld id="{D3AF38E6-233E-4628-AB77-37E4F8809EF6}" type="slidenum">
              <a:rPr lang="en-US" smtClean="0"/>
              <a:pPr/>
              <a:t>18</a:t>
            </a:fld>
            <a:endParaRPr lang="en-US" dirty="0"/>
          </a:p>
        </p:txBody>
      </p:sp>
      <p:sp>
        <p:nvSpPr>
          <p:cNvPr id="4" name="Title 3">
            <a:extLst>
              <a:ext uri="{FF2B5EF4-FFF2-40B4-BE49-F238E27FC236}">
                <a16:creationId xmlns:a16="http://schemas.microsoft.com/office/drawing/2014/main" id="{7D9FDDEA-97E2-468F-9C49-485FA1324D72}"/>
              </a:ext>
            </a:extLst>
          </p:cNvPr>
          <p:cNvSpPr>
            <a:spLocks noGrp="1"/>
          </p:cNvSpPr>
          <p:nvPr>
            <p:ph type="title"/>
          </p:nvPr>
        </p:nvSpPr>
        <p:spPr/>
        <p:txBody>
          <a:bodyPr/>
          <a:lstStyle/>
          <a:p>
            <a:r>
              <a:rPr lang="en-US" dirty="0"/>
              <a:t>3 Webinars</a:t>
            </a:r>
          </a:p>
        </p:txBody>
      </p:sp>
    </p:spTree>
    <p:extLst>
      <p:ext uri="{BB962C8B-B14F-4D97-AF65-F5344CB8AC3E}">
        <p14:creationId xmlns:p14="http://schemas.microsoft.com/office/powerpoint/2010/main" val="315160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313AD-FA27-4D7E-AAAC-5B1D5B9CAF13}"/>
              </a:ext>
            </a:extLst>
          </p:cNvPr>
          <p:cNvSpPr>
            <a:spLocks noGrp="1"/>
          </p:cNvSpPr>
          <p:nvPr>
            <p:ph idx="1"/>
          </p:nvPr>
        </p:nvSpPr>
        <p:spPr/>
        <p:txBody>
          <a:bodyPr/>
          <a:lstStyle/>
          <a:p>
            <a:pPr marL="0" indent="0">
              <a:buNone/>
            </a:pPr>
            <a:r>
              <a:rPr lang="en-US" sz="2200" dirty="0"/>
              <a:t>Elementary and Secondary School Emergency Relief Fund (ESSER):</a:t>
            </a:r>
          </a:p>
          <a:p>
            <a:r>
              <a:rPr lang="en-US" sz="2200" dirty="0"/>
              <a:t>3 Rounds of ESSER funds have been authorized by Congress in response to COVID-19 pandemic.</a:t>
            </a:r>
          </a:p>
          <a:p>
            <a:endParaRPr lang="en-US" dirty="0"/>
          </a:p>
        </p:txBody>
      </p:sp>
      <p:sp>
        <p:nvSpPr>
          <p:cNvPr id="3" name="Slide Number Placeholder 2">
            <a:extLst>
              <a:ext uri="{FF2B5EF4-FFF2-40B4-BE49-F238E27FC236}">
                <a16:creationId xmlns:a16="http://schemas.microsoft.com/office/drawing/2014/main" id="{F0931B0C-5740-4BC4-8DCA-CEE23C955E95}"/>
              </a:ext>
            </a:extLst>
          </p:cNvPr>
          <p:cNvSpPr>
            <a:spLocks noGrp="1"/>
          </p:cNvSpPr>
          <p:nvPr>
            <p:ph type="sldNum" sz="quarter" idx="12"/>
          </p:nvPr>
        </p:nvSpPr>
        <p:spPr/>
        <p:txBody>
          <a:bodyPr/>
          <a:lstStyle/>
          <a:p>
            <a:fld id="{D3AF38E6-233E-4628-AB77-37E4F8809EF6}" type="slidenum">
              <a:rPr lang="en-US" smtClean="0"/>
              <a:pPr/>
              <a:t>2</a:t>
            </a:fld>
            <a:endParaRPr lang="en-US" dirty="0"/>
          </a:p>
        </p:txBody>
      </p:sp>
      <p:sp>
        <p:nvSpPr>
          <p:cNvPr id="4" name="Title 3">
            <a:extLst>
              <a:ext uri="{FF2B5EF4-FFF2-40B4-BE49-F238E27FC236}">
                <a16:creationId xmlns:a16="http://schemas.microsoft.com/office/drawing/2014/main" id="{C793024B-28A8-43D7-A8C6-07BD52093B2D}"/>
              </a:ext>
            </a:extLst>
          </p:cNvPr>
          <p:cNvSpPr>
            <a:spLocks noGrp="1"/>
          </p:cNvSpPr>
          <p:nvPr>
            <p:ph type="title"/>
          </p:nvPr>
        </p:nvSpPr>
        <p:spPr/>
        <p:txBody>
          <a:bodyPr/>
          <a:lstStyle/>
          <a:p>
            <a:r>
              <a:rPr lang="en-US" dirty="0"/>
              <a:t>ESSER Summary</a:t>
            </a:r>
          </a:p>
        </p:txBody>
      </p:sp>
      <p:pic>
        <p:nvPicPr>
          <p:cNvPr id="5" name="Picture 4">
            <a:extLst>
              <a:ext uri="{FF2B5EF4-FFF2-40B4-BE49-F238E27FC236}">
                <a16:creationId xmlns:a16="http://schemas.microsoft.com/office/drawing/2014/main" id="{54A71504-60EC-4F39-9840-49341D4FE089}"/>
              </a:ext>
            </a:extLst>
          </p:cNvPr>
          <p:cNvPicPr>
            <a:picLocks noChangeAspect="1"/>
          </p:cNvPicPr>
          <p:nvPr/>
        </p:nvPicPr>
        <p:blipFill>
          <a:blip r:embed="rId2"/>
          <a:stretch>
            <a:fillRect/>
          </a:stretch>
        </p:blipFill>
        <p:spPr>
          <a:xfrm>
            <a:off x="2296834" y="2806169"/>
            <a:ext cx="4632472" cy="3211301"/>
          </a:xfrm>
          <a:prstGeom prst="rect">
            <a:avLst/>
          </a:prstGeom>
        </p:spPr>
      </p:pic>
    </p:spTree>
    <p:extLst>
      <p:ext uri="{BB962C8B-B14F-4D97-AF65-F5344CB8AC3E}">
        <p14:creationId xmlns:p14="http://schemas.microsoft.com/office/powerpoint/2010/main" val="43682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45AA4445-DEB6-42A9-8BC4-4A0DA5ADCCE8}"/>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20320" r="18614"/>
          <a:stretch/>
        </p:blipFill>
        <p:spPr>
          <a:xfrm>
            <a:off x="329935" y="1609625"/>
            <a:ext cx="8220175" cy="4234994"/>
          </a:xfrm>
          <a:prstGeom prst="rect">
            <a:avLst/>
          </a:prstGeom>
        </p:spPr>
      </p:pic>
      <p:sp>
        <p:nvSpPr>
          <p:cNvPr id="3" name="Slide Number Placeholder 2">
            <a:extLst>
              <a:ext uri="{FF2B5EF4-FFF2-40B4-BE49-F238E27FC236}">
                <a16:creationId xmlns:a16="http://schemas.microsoft.com/office/drawing/2014/main" id="{34A8CD1D-225C-4F78-BD64-75F00E62FEB9}"/>
              </a:ext>
            </a:extLst>
          </p:cNvPr>
          <p:cNvSpPr>
            <a:spLocks noGrp="1"/>
          </p:cNvSpPr>
          <p:nvPr>
            <p:ph type="sldNum" sz="quarter" idx="12"/>
          </p:nvPr>
        </p:nvSpPr>
        <p:spPr/>
        <p:txBody>
          <a:bodyPr/>
          <a:lstStyle/>
          <a:p>
            <a:fld id="{D3AF38E6-233E-4628-AB77-37E4F8809EF6}" type="slidenum">
              <a:rPr lang="en-US" smtClean="0"/>
              <a:pPr/>
              <a:t>3</a:t>
            </a:fld>
            <a:endParaRPr lang="en-US" dirty="0"/>
          </a:p>
        </p:txBody>
      </p:sp>
      <p:sp>
        <p:nvSpPr>
          <p:cNvPr id="4" name="Title 3">
            <a:extLst>
              <a:ext uri="{FF2B5EF4-FFF2-40B4-BE49-F238E27FC236}">
                <a16:creationId xmlns:a16="http://schemas.microsoft.com/office/drawing/2014/main" id="{2821F90F-2C90-4FA1-9B2D-F943CA6F8385}"/>
              </a:ext>
            </a:extLst>
          </p:cNvPr>
          <p:cNvSpPr>
            <a:spLocks noGrp="1"/>
          </p:cNvSpPr>
          <p:nvPr>
            <p:ph type="title"/>
          </p:nvPr>
        </p:nvSpPr>
        <p:spPr/>
        <p:txBody>
          <a:bodyPr/>
          <a:lstStyle/>
          <a:p>
            <a:r>
              <a:rPr lang="en-US" dirty="0"/>
              <a:t>ARP ESSER Overview</a:t>
            </a:r>
          </a:p>
        </p:txBody>
      </p:sp>
    </p:spTree>
    <p:extLst>
      <p:ext uri="{BB962C8B-B14F-4D97-AF65-F5344CB8AC3E}">
        <p14:creationId xmlns:p14="http://schemas.microsoft.com/office/powerpoint/2010/main" val="332860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66E96C30-7046-451D-8335-89348A5BEC4C}"/>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2122" r="12314"/>
          <a:stretch/>
        </p:blipFill>
        <p:spPr>
          <a:xfrm>
            <a:off x="348792" y="1743959"/>
            <a:ext cx="8408709" cy="4336330"/>
          </a:xfrm>
          <a:prstGeom prst="rect">
            <a:avLst/>
          </a:prstGeom>
        </p:spPr>
      </p:pic>
      <p:sp>
        <p:nvSpPr>
          <p:cNvPr id="3" name="Slide Number Placeholder 2">
            <a:extLst>
              <a:ext uri="{FF2B5EF4-FFF2-40B4-BE49-F238E27FC236}">
                <a16:creationId xmlns:a16="http://schemas.microsoft.com/office/drawing/2014/main" id="{D6DEF154-86E7-4046-9D9A-9D983EF1EDB3}"/>
              </a:ext>
            </a:extLst>
          </p:cNvPr>
          <p:cNvSpPr>
            <a:spLocks noGrp="1"/>
          </p:cNvSpPr>
          <p:nvPr>
            <p:ph type="sldNum" sz="quarter" idx="12"/>
          </p:nvPr>
        </p:nvSpPr>
        <p:spPr/>
        <p:txBody>
          <a:bodyPr/>
          <a:lstStyle/>
          <a:p>
            <a:fld id="{D3AF38E6-233E-4628-AB77-37E4F8809EF6}" type="slidenum">
              <a:rPr lang="en-US" smtClean="0"/>
              <a:pPr/>
              <a:t>4</a:t>
            </a:fld>
            <a:endParaRPr lang="en-US" dirty="0"/>
          </a:p>
        </p:txBody>
      </p:sp>
      <p:sp>
        <p:nvSpPr>
          <p:cNvPr id="4" name="Title 3">
            <a:extLst>
              <a:ext uri="{FF2B5EF4-FFF2-40B4-BE49-F238E27FC236}">
                <a16:creationId xmlns:a16="http://schemas.microsoft.com/office/drawing/2014/main" id="{5635F099-3C7C-414E-81A7-E3976AC4ED1B}"/>
              </a:ext>
            </a:extLst>
          </p:cNvPr>
          <p:cNvSpPr>
            <a:spLocks noGrp="1"/>
          </p:cNvSpPr>
          <p:nvPr>
            <p:ph type="title"/>
          </p:nvPr>
        </p:nvSpPr>
        <p:spPr/>
        <p:txBody>
          <a:bodyPr/>
          <a:lstStyle/>
          <a:p>
            <a:r>
              <a:rPr lang="en-US" dirty="0"/>
              <a:t>Interim Final Rule</a:t>
            </a:r>
          </a:p>
        </p:txBody>
      </p:sp>
    </p:spTree>
    <p:extLst>
      <p:ext uri="{BB962C8B-B14F-4D97-AF65-F5344CB8AC3E}">
        <p14:creationId xmlns:p14="http://schemas.microsoft.com/office/powerpoint/2010/main" val="301807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DF18FFD1-41FE-47B3-AA64-2097EB20ED93}"/>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1002" r="3505"/>
          <a:stretch/>
        </p:blipFill>
        <p:spPr>
          <a:xfrm>
            <a:off x="65987" y="1649690"/>
            <a:ext cx="8814061" cy="4468306"/>
          </a:xfrm>
          <a:prstGeom prst="rect">
            <a:avLst/>
          </a:prstGeom>
          <a:solidFill>
            <a:srgbClr val="FFFFFF"/>
          </a:solidFill>
        </p:spPr>
      </p:pic>
      <p:sp>
        <p:nvSpPr>
          <p:cNvPr id="3" name="Slide Number Placeholder 2">
            <a:extLst>
              <a:ext uri="{FF2B5EF4-FFF2-40B4-BE49-F238E27FC236}">
                <a16:creationId xmlns:a16="http://schemas.microsoft.com/office/drawing/2014/main" id="{5C316271-0EDD-4AFE-979B-0253F8C202F6}"/>
              </a:ext>
            </a:extLst>
          </p:cNvPr>
          <p:cNvSpPr>
            <a:spLocks noGrp="1"/>
          </p:cNvSpPr>
          <p:nvPr>
            <p:ph type="sldNum" sz="quarter" idx="12"/>
          </p:nvPr>
        </p:nvSpPr>
        <p:spPr/>
        <p:txBody>
          <a:bodyPr/>
          <a:lstStyle/>
          <a:p>
            <a:fld id="{D3AF38E6-233E-4628-AB77-37E4F8809EF6}" type="slidenum">
              <a:rPr lang="en-US" smtClean="0"/>
              <a:pPr/>
              <a:t>5</a:t>
            </a:fld>
            <a:endParaRPr lang="en-US" dirty="0"/>
          </a:p>
        </p:txBody>
      </p:sp>
      <p:sp>
        <p:nvSpPr>
          <p:cNvPr id="4" name="Title 3">
            <a:extLst>
              <a:ext uri="{FF2B5EF4-FFF2-40B4-BE49-F238E27FC236}">
                <a16:creationId xmlns:a16="http://schemas.microsoft.com/office/drawing/2014/main" id="{43D376EC-5C4E-4207-84BB-755619BACA11}"/>
              </a:ext>
            </a:extLst>
          </p:cNvPr>
          <p:cNvSpPr>
            <a:spLocks noGrp="1"/>
          </p:cNvSpPr>
          <p:nvPr>
            <p:ph type="title"/>
          </p:nvPr>
        </p:nvSpPr>
        <p:spPr/>
        <p:txBody>
          <a:bodyPr/>
          <a:lstStyle/>
          <a:p>
            <a:r>
              <a:rPr lang="en-US" dirty="0"/>
              <a:t>ARP ESSER Timeline</a:t>
            </a:r>
          </a:p>
        </p:txBody>
      </p:sp>
    </p:spTree>
    <p:extLst>
      <p:ext uri="{BB962C8B-B14F-4D97-AF65-F5344CB8AC3E}">
        <p14:creationId xmlns:p14="http://schemas.microsoft.com/office/powerpoint/2010/main" val="11870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03DA3D-BBDA-491D-B6EC-EE52677E7539}"/>
              </a:ext>
            </a:extLst>
          </p:cNvPr>
          <p:cNvSpPr>
            <a:spLocks noGrp="1"/>
          </p:cNvSpPr>
          <p:nvPr>
            <p:ph idx="1"/>
          </p:nvPr>
        </p:nvSpPr>
        <p:spPr>
          <a:xfrm>
            <a:off x="118533" y="1600200"/>
            <a:ext cx="8883851" cy="5257800"/>
          </a:xfrm>
        </p:spPr>
        <p:txBody>
          <a:bodyPr/>
          <a:lstStyle/>
          <a:p>
            <a:r>
              <a:rPr lang="en-US" sz="2400" b="1" dirty="0"/>
              <a:t>May 24, 2021. </a:t>
            </a:r>
            <a:r>
              <a:rPr lang="en-US" sz="2400" dirty="0"/>
              <a:t>MT OPI must allocate the school district share of the ARP ESSER funds received on March 24, 2021 within 60 days unless it is not practicable.  </a:t>
            </a:r>
          </a:p>
          <a:p>
            <a:r>
              <a:rPr lang="en-US" sz="2400" b="1" dirty="0"/>
              <a:t>June 7, 2021</a:t>
            </a:r>
            <a:r>
              <a:rPr lang="en-US" sz="2400" dirty="0"/>
              <a:t>. Due date for submitting the ARP ESSER State Plan to ED. </a:t>
            </a:r>
          </a:p>
          <a:p>
            <a:r>
              <a:rPr lang="en-US" sz="2400" b="1" dirty="0"/>
              <a:t>June 21, 2021. </a:t>
            </a:r>
            <a:r>
              <a:rPr lang="en-US" sz="2400" dirty="0"/>
              <a:t>No later than June 21, 2021, but as soon as possible, the OPI must make information available on its website about the numbers of schools in the state providing each mode of instruction, student enrollment data for each mode of instruction by all students and disaggregated by subgroup, and if available student attendance data. </a:t>
            </a:r>
          </a:p>
        </p:txBody>
      </p:sp>
      <p:sp>
        <p:nvSpPr>
          <p:cNvPr id="3" name="Slide Number Placeholder 2">
            <a:extLst>
              <a:ext uri="{FF2B5EF4-FFF2-40B4-BE49-F238E27FC236}">
                <a16:creationId xmlns:a16="http://schemas.microsoft.com/office/drawing/2014/main" id="{4BE1B312-F8AA-46B4-81BE-AE23B87465DD}"/>
              </a:ext>
            </a:extLst>
          </p:cNvPr>
          <p:cNvSpPr>
            <a:spLocks noGrp="1"/>
          </p:cNvSpPr>
          <p:nvPr>
            <p:ph type="sldNum" sz="quarter" idx="12"/>
          </p:nvPr>
        </p:nvSpPr>
        <p:spPr/>
        <p:txBody>
          <a:bodyPr/>
          <a:lstStyle/>
          <a:p>
            <a:fld id="{D3AF38E6-233E-4628-AB77-37E4F8809EF6}" type="slidenum">
              <a:rPr lang="en-US" smtClean="0"/>
              <a:pPr/>
              <a:t>6</a:t>
            </a:fld>
            <a:endParaRPr lang="en-US" dirty="0"/>
          </a:p>
        </p:txBody>
      </p:sp>
      <p:sp>
        <p:nvSpPr>
          <p:cNvPr id="4" name="Title 3">
            <a:extLst>
              <a:ext uri="{FF2B5EF4-FFF2-40B4-BE49-F238E27FC236}">
                <a16:creationId xmlns:a16="http://schemas.microsoft.com/office/drawing/2014/main" id="{0C66B11E-0136-4B27-A12B-B68C246C2635}"/>
              </a:ext>
            </a:extLst>
          </p:cNvPr>
          <p:cNvSpPr>
            <a:spLocks noGrp="1"/>
          </p:cNvSpPr>
          <p:nvPr>
            <p:ph type="title"/>
          </p:nvPr>
        </p:nvSpPr>
        <p:spPr/>
        <p:txBody>
          <a:bodyPr/>
          <a:lstStyle/>
          <a:p>
            <a:r>
              <a:rPr lang="en-US" sz="3600" dirty="0"/>
              <a:t>ARP-ESSER Due Dates for the MT OPI</a:t>
            </a:r>
          </a:p>
        </p:txBody>
      </p:sp>
    </p:spTree>
    <p:extLst>
      <p:ext uri="{BB962C8B-B14F-4D97-AF65-F5344CB8AC3E}">
        <p14:creationId xmlns:p14="http://schemas.microsoft.com/office/powerpoint/2010/main" val="238143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2AE1E9-BD09-4916-B0AA-A4476DA22E7D}"/>
              </a:ext>
            </a:extLst>
          </p:cNvPr>
          <p:cNvSpPr>
            <a:spLocks noGrp="1"/>
          </p:cNvSpPr>
          <p:nvPr>
            <p:ph idx="1"/>
          </p:nvPr>
        </p:nvSpPr>
        <p:spPr>
          <a:xfrm>
            <a:off x="457200" y="1600200"/>
            <a:ext cx="8229600" cy="5121275"/>
          </a:xfrm>
        </p:spPr>
        <p:txBody>
          <a:bodyPr/>
          <a:lstStyle/>
          <a:p>
            <a:pPr marL="0" indent="0">
              <a:buNone/>
            </a:pPr>
            <a:r>
              <a:rPr lang="en-US" sz="2200" b="1" dirty="0">
                <a:highlight>
                  <a:srgbClr val="FFFFFF"/>
                </a:highlight>
              </a:rPr>
              <a:t>Safe Return to In-Person Instruction and Continuity of Services Plan -- within 30 days of receiving ARP ESSER allocation.  </a:t>
            </a:r>
          </a:p>
          <a:p>
            <a:pPr marL="0" indent="0">
              <a:buNone/>
            </a:pPr>
            <a:r>
              <a:rPr lang="en-US" sz="2200" b="1" dirty="0">
                <a:highlight>
                  <a:srgbClr val="FFFF00"/>
                </a:highlight>
              </a:rPr>
              <a:t>June 24, 2021</a:t>
            </a:r>
          </a:p>
          <a:p>
            <a:r>
              <a:rPr lang="en-US" sz="2200" dirty="0"/>
              <a:t>Districts must develop and make publicly available a Safe Return to In-Person Instruction and Continuity of Services Plan.</a:t>
            </a:r>
            <a:endParaRPr lang="en-US" sz="2200" b="1" dirty="0"/>
          </a:p>
          <a:p>
            <a:r>
              <a:rPr lang="en-US" sz="2200" dirty="0"/>
              <a:t>If a District developed a plan before ARP was enacted that does not address the above requirements, the District must revise its plan no later than six months after it last reviewed its plan.</a:t>
            </a:r>
          </a:p>
          <a:p>
            <a:r>
              <a:rPr lang="en-US" sz="2200" dirty="0"/>
              <a:t>Districts need to update the Safe Return to In-Person Instruction and Continuity of Services Plan at Districts every six months through September 30, 2023 and must seek public input on the plan and any revisions and must take such input into account. </a:t>
            </a:r>
          </a:p>
          <a:p>
            <a:endParaRPr lang="en-US" sz="1800" b="1" dirty="0"/>
          </a:p>
        </p:txBody>
      </p:sp>
      <p:sp>
        <p:nvSpPr>
          <p:cNvPr id="3" name="Slide Number Placeholder 2">
            <a:extLst>
              <a:ext uri="{FF2B5EF4-FFF2-40B4-BE49-F238E27FC236}">
                <a16:creationId xmlns:a16="http://schemas.microsoft.com/office/drawing/2014/main" id="{D7DA3BE6-2886-450E-94B8-B07EFD3ED6E0}"/>
              </a:ext>
            </a:extLst>
          </p:cNvPr>
          <p:cNvSpPr>
            <a:spLocks noGrp="1"/>
          </p:cNvSpPr>
          <p:nvPr>
            <p:ph type="sldNum" sz="quarter" idx="12"/>
          </p:nvPr>
        </p:nvSpPr>
        <p:spPr/>
        <p:txBody>
          <a:bodyPr/>
          <a:lstStyle/>
          <a:p>
            <a:fld id="{D3AF38E6-233E-4628-AB77-37E4F8809EF6}" type="slidenum">
              <a:rPr lang="en-US" smtClean="0"/>
              <a:pPr/>
              <a:t>7</a:t>
            </a:fld>
            <a:endParaRPr lang="en-US" dirty="0"/>
          </a:p>
        </p:txBody>
      </p:sp>
      <p:sp>
        <p:nvSpPr>
          <p:cNvPr id="4" name="Title 3">
            <a:extLst>
              <a:ext uri="{FF2B5EF4-FFF2-40B4-BE49-F238E27FC236}">
                <a16:creationId xmlns:a16="http://schemas.microsoft.com/office/drawing/2014/main" id="{7CE1AA88-E050-4B3C-A6FD-0CAC6EA8422A}"/>
              </a:ext>
            </a:extLst>
          </p:cNvPr>
          <p:cNvSpPr>
            <a:spLocks noGrp="1"/>
          </p:cNvSpPr>
          <p:nvPr>
            <p:ph type="title"/>
          </p:nvPr>
        </p:nvSpPr>
        <p:spPr/>
        <p:txBody>
          <a:bodyPr/>
          <a:lstStyle/>
          <a:p>
            <a:r>
              <a:rPr lang="en-US" sz="3200" dirty="0"/>
              <a:t>APR-ESSER Due Dates for School Districts</a:t>
            </a:r>
          </a:p>
        </p:txBody>
      </p:sp>
    </p:spTree>
    <p:extLst>
      <p:ext uri="{BB962C8B-B14F-4D97-AF65-F5344CB8AC3E}">
        <p14:creationId xmlns:p14="http://schemas.microsoft.com/office/powerpoint/2010/main" val="160066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54D65D-885C-4F1A-84AD-FF1BE0A26EBF}"/>
              </a:ext>
            </a:extLst>
          </p:cNvPr>
          <p:cNvSpPr>
            <a:spLocks noGrp="1"/>
          </p:cNvSpPr>
          <p:nvPr>
            <p:ph idx="1"/>
          </p:nvPr>
        </p:nvSpPr>
        <p:spPr>
          <a:xfrm>
            <a:off x="205099" y="1600200"/>
            <a:ext cx="8938901" cy="5257800"/>
          </a:xfrm>
        </p:spPr>
        <p:txBody>
          <a:bodyPr/>
          <a:lstStyle/>
          <a:p>
            <a:pPr marL="0" indent="0">
              <a:buNone/>
            </a:pPr>
            <a:r>
              <a:rPr lang="en-US" sz="2000" b="1" dirty="0"/>
              <a:t>District ARP ESSER Plan – within a reasonable timeline established by the OPI </a:t>
            </a:r>
            <a:r>
              <a:rPr lang="en-US" sz="2000" b="1" dirty="0">
                <a:highlight>
                  <a:srgbClr val="FFFF00"/>
                </a:highlight>
              </a:rPr>
              <a:t>August 24, 2021</a:t>
            </a:r>
          </a:p>
          <a:p>
            <a:pPr marL="0" indent="0">
              <a:buNone/>
            </a:pPr>
            <a:r>
              <a:rPr lang="en-US" sz="2000" dirty="0"/>
              <a:t>• How ARP ESSER funds will be used by the District to implement prevention and mitigation strategies,</a:t>
            </a:r>
          </a:p>
          <a:p>
            <a:pPr marL="0" indent="0">
              <a:buNone/>
            </a:pPr>
            <a:r>
              <a:rPr lang="en-US" sz="2000" dirty="0"/>
              <a:t>• How the District will use the mandatory 20% set-aside for to address the academic impact of “lost instructional time” through the implementation of evidence-based interventions,</a:t>
            </a:r>
          </a:p>
          <a:p>
            <a:pPr marL="0" indent="0">
              <a:buNone/>
            </a:pPr>
            <a:r>
              <a:rPr lang="en-US" sz="2000" dirty="0"/>
              <a:t>• How the District will use the remaining ARP ESSER funds consistent with statutory requirements, </a:t>
            </a:r>
          </a:p>
          <a:p>
            <a:pPr marL="0" indent="0">
              <a:buNone/>
            </a:pPr>
            <a:r>
              <a:rPr lang="en-US" sz="2000" dirty="0"/>
              <a:t>• How the District will ensure that the ARP ESSER funded interventions, including but not limited to the 20% set-aside, will respond to the academic, social, emotional, and mental health needs of all students, and particularly those students disproportionately impacted, and </a:t>
            </a:r>
          </a:p>
          <a:p>
            <a:pPr marL="0" indent="0">
              <a:buNone/>
            </a:pPr>
            <a:r>
              <a:rPr lang="en-US" sz="2000" dirty="0"/>
              <a:t>• Consultation with a wide variety of stakeholders when developing the plan.</a:t>
            </a:r>
          </a:p>
        </p:txBody>
      </p:sp>
      <p:sp>
        <p:nvSpPr>
          <p:cNvPr id="3" name="Slide Number Placeholder 2">
            <a:extLst>
              <a:ext uri="{FF2B5EF4-FFF2-40B4-BE49-F238E27FC236}">
                <a16:creationId xmlns:a16="http://schemas.microsoft.com/office/drawing/2014/main" id="{D4C7F3B1-7BB9-4F19-9D6D-FA1774F8F780}"/>
              </a:ext>
            </a:extLst>
          </p:cNvPr>
          <p:cNvSpPr>
            <a:spLocks noGrp="1"/>
          </p:cNvSpPr>
          <p:nvPr>
            <p:ph type="sldNum" sz="quarter" idx="12"/>
          </p:nvPr>
        </p:nvSpPr>
        <p:spPr/>
        <p:txBody>
          <a:bodyPr/>
          <a:lstStyle/>
          <a:p>
            <a:fld id="{D3AF38E6-233E-4628-AB77-37E4F8809EF6}" type="slidenum">
              <a:rPr lang="en-US" smtClean="0"/>
              <a:pPr/>
              <a:t>8</a:t>
            </a:fld>
            <a:endParaRPr lang="en-US" dirty="0"/>
          </a:p>
        </p:txBody>
      </p:sp>
      <p:sp>
        <p:nvSpPr>
          <p:cNvPr id="4" name="Title 3">
            <a:extLst>
              <a:ext uri="{FF2B5EF4-FFF2-40B4-BE49-F238E27FC236}">
                <a16:creationId xmlns:a16="http://schemas.microsoft.com/office/drawing/2014/main" id="{F8B75361-5BD5-42BB-8A22-D6D1CA21855D}"/>
              </a:ext>
            </a:extLst>
          </p:cNvPr>
          <p:cNvSpPr>
            <a:spLocks noGrp="1"/>
          </p:cNvSpPr>
          <p:nvPr>
            <p:ph type="title"/>
          </p:nvPr>
        </p:nvSpPr>
        <p:spPr/>
        <p:txBody>
          <a:bodyPr/>
          <a:lstStyle/>
          <a:p>
            <a:r>
              <a:rPr lang="en-US" dirty="0"/>
              <a:t>APR-ESSER Dues Dates for Districts</a:t>
            </a:r>
          </a:p>
        </p:txBody>
      </p:sp>
    </p:spTree>
    <p:extLst>
      <p:ext uri="{BB962C8B-B14F-4D97-AF65-F5344CB8AC3E}">
        <p14:creationId xmlns:p14="http://schemas.microsoft.com/office/powerpoint/2010/main" val="347661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735910-B8F1-46A4-B733-7E30ADD350B4}"/>
              </a:ext>
            </a:extLst>
          </p:cNvPr>
          <p:cNvSpPr>
            <a:spLocks noGrp="1"/>
          </p:cNvSpPr>
          <p:nvPr>
            <p:ph idx="1"/>
          </p:nvPr>
        </p:nvSpPr>
        <p:spPr>
          <a:xfrm>
            <a:off x="372532" y="1693333"/>
            <a:ext cx="8314267" cy="4432830"/>
          </a:xfrm>
        </p:spPr>
        <p:txBody>
          <a:bodyPr/>
          <a:lstStyle/>
          <a:p>
            <a:pPr marL="0" indent="0">
              <a:buNone/>
            </a:pPr>
            <a:r>
              <a:rPr lang="en-US" sz="2400" b="1" dirty="0"/>
              <a:t>What are the critical documents or outputs that the Project team must create to meet its charge?</a:t>
            </a:r>
          </a:p>
          <a:p>
            <a:r>
              <a:rPr lang="en-US" sz="2400" dirty="0"/>
              <a:t>Montana ARP-ESSER Application</a:t>
            </a:r>
          </a:p>
          <a:p>
            <a:r>
              <a:rPr lang="en-US" sz="2400" dirty="0"/>
              <a:t>Stakeholder input and consultation</a:t>
            </a:r>
          </a:p>
          <a:p>
            <a:r>
              <a:rPr lang="en-US" sz="2400" dirty="0"/>
              <a:t>OPI website-school mode of instruction, enrollment, and attendance</a:t>
            </a:r>
          </a:p>
          <a:p>
            <a:r>
              <a:rPr lang="en-US" sz="2400" dirty="0"/>
              <a:t>LEAs Technical Assistance for Safe Return to In-person instruction and Continuity of Service Plan</a:t>
            </a:r>
          </a:p>
          <a:p>
            <a:r>
              <a:rPr lang="en-US" sz="2400" dirty="0"/>
              <a:t>District template for ARP-ESSER funding</a:t>
            </a:r>
          </a:p>
          <a:p>
            <a:pPr marL="0" indent="0">
              <a:buNone/>
            </a:pPr>
            <a:endParaRPr lang="en-US" dirty="0"/>
          </a:p>
          <a:p>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08C58C19-E0DC-456B-AC9D-5C62043F2C60}"/>
              </a:ext>
            </a:extLst>
          </p:cNvPr>
          <p:cNvSpPr>
            <a:spLocks noGrp="1"/>
          </p:cNvSpPr>
          <p:nvPr>
            <p:ph type="sldNum" sz="quarter" idx="12"/>
          </p:nvPr>
        </p:nvSpPr>
        <p:spPr/>
        <p:txBody>
          <a:bodyPr/>
          <a:lstStyle/>
          <a:p>
            <a:fld id="{D3AF38E6-233E-4628-AB77-37E4F8809EF6}" type="slidenum">
              <a:rPr lang="en-US" smtClean="0"/>
              <a:pPr/>
              <a:t>9</a:t>
            </a:fld>
            <a:endParaRPr lang="en-US" dirty="0"/>
          </a:p>
        </p:txBody>
      </p:sp>
      <p:sp>
        <p:nvSpPr>
          <p:cNvPr id="4" name="Title 3">
            <a:extLst>
              <a:ext uri="{FF2B5EF4-FFF2-40B4-BE49-F238E27FC236}">
                <a16:creationId xmlns:a16="http://schemas.microsoft.com/office/drawing/2014/main" id="{B59B782E-662C-4A33-B80B-781C2195AAC6}"/>
              </a:ext>
            </a:extLst>
          </p:cNvPr>
          <p:cNvSpPr>
            <a:spLocks noGrp="1"/>
          </p:cNvSpPr>
          <p:nvPr>
            <p:ph type="title"/>
          </p:nvPr>
        </p:nvSpPr>
        <p:spPr/>
        <p:txBody>
          <a:bodyPr/>
          <a:lstStyle/>
          <a:p>
            <a:r>
              <a:rPr lang="en-US" dirty="0"/>
              <a:t>OPI Project Team Deliverables</a:t>
            </a:r>
          </a:p>
        </p:txBody>
      </p:sp>
    </p:spTree>
    <p:extLst>
      <p:ext uri="{BB962C8B-B14F-4D97-AF65-F5344CB8AC3E}">
        <p14:creationId xmlns:p14="http://schemas.microsoft.com/office/powerpoint/2010/main" val="2525333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1_Blan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7317</TotalTime>
  <Words>906</Words>
  <Application>Microsoft Office PowerPoint</Application>
  <PresentationFormat>On-screen Show (4:3)</PresentationFormat>
  <Paragraphs>97</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Candara</vt:lpstr>
      <vt:lpstr>1_Blank</vt:lpstr>
      <vt:lpstr>  Education Advocates-ARP ESSER  May 18, 2021 </vt:lpstr>
      <vt:lpstr>ESSER Summary</vt:lpstr>
      <vt:lpstr>ARP ESSER Overview</vt:lpstr>
      <vt:lpstr>Interim Final Rule</vt:lpstr>
      <vt:lpstr>ARP ESSER Timeline</vt:lpstr>
      <vt:lpstr>ARP-ESSER Due Dates for the MT OPI</vt:lpstr>
      <vt:lpstr>APR-ESSER Due Dates for School Districts</vt:lpstr>
      <vt:lpstr>APR-ESSER Dues Dates for Districts</vt:lpstr>
      <vt:lpstr>OPI Project Team Deliverables</vt:lpstr>
      <vt:lpstr>Key Topics </vt:lpstr>
      <vt:lpstr>State Plan Template Sections</vt:lpstr>
      <vt:lpstr>ARP-ESSER Stakeholder Input</vt:lpstr>
      <vt:lpstr>ARP ESSER Survey</vt:lpstr>
      <vt:lpstr>Evidenced-based interventions</vt:lpstr>
      <vt:lpstr>Evidence-based interventions</vt:lpstr>
      <vt:lpstr>Definition</vt:lpstr>
      <vt:lpstr>Resources</vt:lpstr>
      <vt:lpstr>3 Webinars</vt:lpstr>
    </vt:vector>
  </TitlesOfParts>
  <Company>OPi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Montana Aligned NAEP Items to Uncover Core Ideas</dc:title>
  <dc:creator>McGrath, Ashley</dc:creator>
  <cp:lastModifiedBy>Murgel, Julie</cp:lastModifiedBy>
  <cp:revision>625</cp:revision>
  <cp:lastPrinted>2020-02-13T16:29:42Z</cp:lastPrinted>
  <dcterms:created xsi:type="dcterms:W3CDTF">2016-03-28T17:33:01Z</dcterms:created>
  <dcterms:modified xsi:type="dcterms:W3CDTF">2021-05-18T05:23:00Z</dcterms:modified>
</cp:coreProperties>
</file>