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52" r:id="rId1"/>
  </p:sldMasterIdLst>
  <p:notesMasterIdLst>
    <p:notesMasterId r:id="rId14"/>
  </p:notesMasterIdLst>
  <p:handoutMasterIdLst>
    <p:handoutMasterId r:id="rId15"/>
  </p:handoutMasterIdLst>
  <p:sldIdLst>
    <p:sldId id="314" r:id="rId2"/>
    <p:sldId id="1275" r:id="rId3"/>
    <p:sldId id="1276" r:id="rId4"/>
    <p:sldId id="1277" r:id="rId5"/>
    <p:sldId id="1278" r:id="rId6"/>
    <p:sldId id="1280" r:id="rId7"/>
    <p:sldId id="1279" r:id="rId8"/>
    <p:sldId id="1281" r:id="rId9"/>
    <p:sldId id="1272" r:id="rId10"/>
    <p:sldId id="1273" r:id="rId11"/>
    <p:sldId id="1261" r:id="rId12"/>
    <p:sldId id="308" r:id="rId13"/>
  </p:sldIdLst>
  <p:sldSz cx="9144000" cy="6858000" type="screen4x3"/>
  <p:notesSz cx="7010400" cy="9296400"/>
  <p:custDataLst>
    <p:tags r:id="rId16"/>
  </p:custDataLst>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111"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11"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11"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11"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11" charset="-128"/>
        <a:cs typeface="+mn-cs"/>
      </a:defRPr>
    </a:lvl5pPr>
    <a:lvl6pPr marL="2286000" algn="l" defTabSz="914400" rtl="0" eaLnBrk="1" latinLnBrk="0" hangingPunct="1">
      <a:defRPr kern="1200">
        <a:solidFill>
          <a:schemeClr val="tx1"/>
        </a:solidFill>
        <a:latin typeface="Arial" charset="0"/>
        <a:ea typeface="ＭＳ Ｐゴシック" pitchFamily="-111" charset="-128"/>
        <a:cs typeface="+mn-cs"/>
      </a:defRPr>
    </a:lvl6pPr>
    <a:lvl7pPr marL="2743200" algn="l" defTabSz="914400" rtl="0" eaLnBrk="1" latinLnBrk="0" hangingPunct="1">
      <a:defRPr kern="1200">
        <a:solidFill>
          <a:schemeClr val="tx1"/>
        </a:solidFill>
        <a:latin typeface="Arial" charset="0"/>
        <a:ea typeface="ＭＳ Ｐゴシック" pitchFamily="-111" charset="-128"/>
        <a:cs typeface="+mn-cs"/>
      </a:defRPr>
    </a:lvl7pPr>
    <a:lvl8pPr marL="3200400" algn="l" defTabSz="914400" rtl="0" eaLnBrk="1" latinLnBrk="0" hangingPunct="1">
      <a:defRPr kern="1200">
        <a:solidFill>
          <a:schemeClr val="tx1"/>
        </a:solidFill>
        <a:latin typeface="Arial" charset="0"/>
        <a:ea typeface="ＭＳ Ｐゴシック" pitchFamily="-111" charset="-128"/>
        <a:cs typeface="+mn-cs"/>
      </a:defRPr>
    </a:lvl8pPr>
    <a:lvl9pPr marL="3657600" algn="l" defTabSz="914400" rtl="0" eaLnBrk="1" latinLnBrk="0" hangingPunct="1">
      <a:defRPr kern="1200">
        <a:solidFill>
          <a:schemeClr val="tx1"/>
        </a:solidFill>
        <a:latin typeface="Arial" charset="0"/>
        <a:ea typeface="ＭＳ Ｐゴシック" pitchFamily="-11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cGrath, Ashley" initials="M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12730"/>
    <a:srgbClr val="25408E"/>
    <a:srgbClr val="E0A221"/>
    <a:srgbClr val="B8CCE4"/>
    <a:srgbClr val="9E9A97"/>
    <a:srgbClr val="0000FF"/>
    <a:srgbClr val="0085AD"/>
    <a:srgbClr val="58585A"/>
    <a:srgbClr val="8A0A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5" autoAdjust="0"/>
    <p:restoredTop sz="95380" autoAdjust="0"/>
  </p:normalViewPr>
  <p:slideViewPr>
    <p:cSldViewPr snapToGrid="0" snapToObjects="1">
      <p:cViewPr>
        <p:scale>
          <a:sx n="68" d="100"/>
          <a:sy n="68" d="100"/>
        </p:scale>
        <p:origin x="848" y="52"/>
      </p:cViewPr>
      <p:guideLst>
        <p:guide orient="horz" pos="2160"/>
        <p:guide pos="2880"/>
      </p:guideLst>
    </p:cSldViewPr>
  </p:slideViewPr>
  <p:outlineViewPr>
    <p:cViewPr>
      <p:scale>
        <a:sx n="33" d="100"/>
        <a:sy n="33" d="100"/>
      </p:scale>
      <p:origin x="0" y="0"/>
    </p:cViewPr>
  </p:outlineViewPr>
  <p:notesTextViewPr>
    <p:cViewPr>
      <p:scale>
        <a:sx n="85" d="100"/>
        <a:sy n="85" d="100"/>
      </p:scale>
      <p:origin x="0" y="0"/>
    </p:cViewPr>
  </p:notesTextViewPr>
  <p:sorterViewPr>
    <p:cViewPr varScale="1">
      <p:scale>
        <a:sx n="1" d="1"/>
        <a:sy n="1" d="1"/>
      </p:scale>
      <p:origin x="0" y="0"/>
    </p:cViewPr>
  </p:sorterViewPr>
  <p:notesViewPr>
    <p:cSldViewPr snapToGrid="0" snapToObjects="1">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32" tIns="46216" rIns="92432" bIns="46216" rtlCol="0"/>
          <a:lstStyle>
            <a:lvl1pPr algn="l" fontAlgn="auto">
              <a:spcBef>
                <a:spcPts val="0"/>
              </a:spcBef>
              <a:spcAft>
                <a:spcPts val="0"/>
              </a:spcAft>
              <a:defRPr sz="1200" dirty="0" smtClean="0">
                <a:latin typeface="+mn-lt"/>
                <a:ea typeface="+mn-ea"/>
              </a:defRPr>
            </a:lvl1pPr>
          </a:lstStyle>
          <a:p>
            <a:pPr>
              <a:defRPr/>
            </a:pPr>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2432" tIns="46216" rIns="92432" bIns="46216" numCol="1" anchor="t" anchorCtr="0" compatLnSpc="1">
            <a:prstTxWarp prst="textNoShape">
              <a:avLst/>
            </a:prstTxWarp>
          </a:bodyPr>
          <a:lstStyle>
            <a:lvl1pPr algn="r">
              <a:defRPr sz="1200">
                <a:latin typeface="Calibri" pitchFamily="-111" charset="0"/>
              </a:defRPr>
            </a:lvl1pPr>
          </a:lstStyle>
          <a:p>
            <a:fld id="{C462AD85-E676-4626-8524-1B675E7E225F}" type="datetime1">
              <a:rPr lang="en-US"/>
              <a:pPr/>
              <a:t>6/15/2021</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2432" tIns="46216" rIns="92432" bIns="46216" rtlCol="0" anchor="b"/>
          <a:lstStyle>
            <a:lvl1pPr algn="l" fontAlgn="auto">
              <a:spcBef>
                <a:spcPts val="0"/>
              </a:spcBef>
              <a:spcAft>
                <a:spcPts val="0"/>
              </a:spcAft>
              <a:defRPr sz="1200" smtClean="0">
                <a:latin typeface="+mn-lt"/>
                <a:ea typeface="+mn-ea"/>
              </a:defRPr>
            </a:lvl1pPr>
          </a:lstStyle>
          <a:p>
            <a:pPr>
              <a:defRPr/>
            </a:pPr>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2432" tIns="46216" rIns="92432" bIns="46216" numCol="1" anchor="b" anchorCtr="0" compatLnSpc="1">
            <a:prstTxWarp prst="textNoShape">
              <a:avLst/>
            </a:prstTxWarp>
          </a:bodyPr>
          <a:lstStyle>
            <a:lvl1pPr algn="r">
              <a:defRPr sz="1200">
                <a:latin typeface="Calibri" pitchFamily="-111" charset="0"/>
              </a:defRPr>
            </a:lvl1pPr>
          </a:lstStyle>
          <a:p>
            <a:fld id="{B320F0B6-5E06-4907-B46F-10161FB73ADB}" type="slidenum">
              <a:rPr lang="en-US"/>
              <a:pPr/>
              <a:t>‹#›</a:t>
            </a:fld>
            <a:endParaRPr lang="en-US" dirty="0"/>
          </a:p>
        </p:txBody>
      </p:sp>
    </p:spTree>
    <p:extLst>
      <p:ext uri="{BB962C8B-B14F-4D97-AF65-F5344CB8AC3E}">
        <p14:creationId xmlns:p14="http://schemas.microsoft.com/office/powerpoint/2010/main" val="4017150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32" tIns="46216" rIns="92432" bIns="46216" rtlCol="0"/>
          <a:lstStyle>
            <a:lvl1pPr algn="l" fontAlgn="auto">
              <a:spcBef>
                <a:spcPts val="0"/>
              </a:spcBef>
              <a:spcAft>
                <a:spcPts val="0"/>
              </a:spcAft>
              <a:defRPr sz="1200" dirty="0" smtClean="0">
                <a:latin typeface="+mn-lt"/>
                <a:ea typeface="+mn-ea"/>
              </a:defRPr>
            </a:lvl1pPr>
          </a:lstStyle>
          <a:p>
            <a:pPr>
              <a:defRPr/>
            </a:pPr>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wrap="square" lIns="92432" tIns="46216" rIns="92432" bIns="46216" numCol="1" anchor="t" anchorCtr="0" compatLnSpc="1">
            <a:prstTxWarp prst="textNoShape">
              <a:avLst/>
            </a:prstTxWarp>
          </a:bodyPr>
          <a:lstStyle>
            <a:lvl1pPr algn="r">
              <a:defRPr sz="1200">
                <a:latin typeface="Calibri" pitchFamily="-111" charset="0"/>
              </a:defRPr>
            </a:lvl1pPr>
          </a:lstStyle>
          <a:p>
            <a:fld id="{E74B72E5-39A0-4B81-AB5C-D50BC5F9B1E7}" type="datetime1">
              <a:rPr lang="en-US"/>
              <a:pPr/>
              <a:t>6/15/2021</a:t>
            </a:fld>
            <a:endParaRPr lang="en-US" dirty="0"/>
          </a:p>
        </p:txBody>
      </p:sp>
      <p:sp>
        <p:nvSpPr>
          <p:cNvPr id="4" name="Slide Image Placeholder 3"/>
          <p:cNvSpPr>
            <a:spLocks noGrp="1" noRot="1" noChangeAspect="1"/>
          </p:cNvSpPr>
          <p:nvPr>
            <p:ph type="sldImg" idx="2"/>
          </p:nvPr>
        </p:nvSpPr>
        <p:spPr>
          <a:xfrm>
            <a:off x="1182688" y="696913"/>
            <a:ext cx="4646612" cy="3486150"/>
          </a:xfrm>
          <a:prstGeom prst="rect">
            <a:avLst/>
          </a:prstGeom>
          <a:noFill/>
          <a:ln w="12700">
            <a:solidFill>
              <a:prstClr val="black"/>
            </a:solidFill>
          </a:ln>
        </p:spPr>
        <p:txBody>
          <a:bodyPr vert="horz" lIns="92432" tIns="46216" rIns="92432" bIns="46216" rtlCol="0" anchor="ctr"/>
          <a:lstStyle/>
          <a:p>
            <a:pPr lvl="0"/>
            <a:endParaRPr lang="en-US" noProof="0"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32" tIns="46216" rIns="92432" bIns="4621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2432" tIns="46216" rIns="92432" bIns="46216" rtlCol="0" anchor="b"/>
          <a:lstStyle>
            <a:lvl1pPr algn="l" fontAlgn="auto">
              <a:spcBef>
                <a:spcPts val="0"/>
              </a:spcBef>
              <a:spcAft>
                <a:spcPts val="0"/>
              </a:spcAft>
              <a:defRPr sz="1200" smtClean="0">
                <a:latin typeface="+mn-lt"/>
                <a:ea typeface="+mn-ea"/>
              </a:defRPr>
            </a:lvl1pPr>
          </a:lstStyle>
          <a:p>
            <a:pPr>
              <a:defRPr/>
            </a:pPr>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2432" tIns="46216" rIns="92432" bIns="46216" numCol="1" anchor="b" anchorCtr="0" compatLnSpc="1">
            <a:prstTxWarp prst="textNoShape">
              <a:avLst/>
            </a:prstTxWarp>
          </a:bodyPr>
          <a:lstStyle>
            <a:lvl1pPr algn="r">
              <a:defRPr sz="1200">
                <a:latin typeface="Calibri" pitchFamily="-111" charset="0"/>
              </a:defRPr>
            </a:lvl1pPr>
          </a:lstStyle>
          <a:p>
            <a:fld id="{FBABF853-1CC4-491C-8BEF-92E0171C0538}" type="slidenum">
              <a:rPr lang="en-US"/>
              <a:pPr/>
              <a:t>‹#›</a:t>
            </a:fld>
            <a:endParaRPr lang="en-US" dirty="0"/>
          </a:p>
        </p:txBody>
      </p:sp>
    </p:spTree>
    <p:extLst>
      <p:ext uri="{BB962C8B-B14F-4D97-AF65-F5344CB8AC3E}">
        <p14:creationId xmlns:p14="http://schemas.microsoft.com/office/powerpoint/2010/main" val="3154475934"/>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111" charset="-128"/>
        <a:cs typeface="+mn-cs"/>
      </a:defRPr>
    </a:lvl1pPr>
    <a:lvl2pPr marL="457200" algn="l" defTabSz="457200" rtl="0" fontAlgn="base">
      <a:spcBef>
        <a:spcPct val="30000"/>
      </a:spcBef>
      <a:spcAft>
        <a:spcPct val="0"/>
      </a:spcAft>
      <a:defRPr sz="1200" kern="1200">
        <a:solidFill>
          <a:schemeClr val="tx1"/>
        </a:solidFill>
        <a:latin typeface="+mn-lt"/>
        <a:ea typeface="ＭＳ Ｐゴシック" pitchFamily="-111"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111"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111"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1</a:t>
            </a:fld>
            <a:endParaRPr lang="en-US" dirty="0"/>
          </a:p>
        </p:txBody>
      </p:sp>
    </p:spTree>
    <p:extLst>
      <p:ext uri="{BB962C8B-B14F-4D97-AF65-F5344CB8AC3E}">
        <p14:creationId xmlns:p14="http://schemas.microsoft.com/office/powerpoint/2010/main" val="1745789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ABF853-1CC4-491C-8BEF-92E0171C0538}" type="slidenum">
              <a:rPr lang="en-US" smtClean="0"/>
              <a:pPr/>
              <a:t>6</a:t>
            </a:fld>
            <a:endParaRPr lang="en-US" dirty="0"/>
          </a:p>
        </p:txBody>
      </p:sp>
    </p:spTree>
    <p:extLst>
      <p:ext uri="{BB962C8B-B14F-4D97-AF65-F5344CB8AC3E}">
        <p14:creationId xmlns:p14="http://schemas.microsoft.com/office/powerpoint/2010/main" val="3550530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collecting the evidence to support continued funding for strategies that work. Through further data analysis, continued stakeholder engagement, and a landscape analysis of promising practices within districts, the CSDE will make further decisions about what initiatives are sustainable and scalable under ARP </a:t>
            </a:r>
            <a:r>
              <a:rPr lang="en-US" dirty="0" err="1"/>
              <a:t>ESSER.One</a:t>
            </a:r>
            <a:r>
              <a:rPr lang="en-US" dirty="0"/>
              <a:t>-time investments that are self-sustaining such as “train the trainer” programs and programs that have high start-up costs but have a lower or sustainable cost for long-term maintenance. • Investments that are heavily focused on measurement and impact so that once the ARP ESSER funding runs out, there is demonstrable proof that the programs merit long-term investment through private philanthropy, and state and local funds.</a:t>
            </a:r>
          </a:p>
        </p:txBody>
      </p:sp>
      <p:sp>
        <p:nvSpPr>
          <p:cNvPr id="4" name="Slide Number Placeholder 3"/>
          <p:cNvSpPr>
            <a:spLocks noGrp="1"/>
          </p:cNvSpPr>
          <p:nvPr>
            <p:ph type="sldNum" sz="quarter" idx="5"/>
          </p:nvPr>
        </p:nvSpPr>
        <p:spPr/>
        <p:txBody>
          <a:bodyPr/>
          <a:lstStyle/>
          <a:p>
            <a:fld id="{FBABF853-1CC4-491C-8BEF-92E0171C0538}" type="slidenum">
              <a:rPr lang="en-US" smtClean="0"/>
              <a:pPr/>
              <a:t>7</a:t>
            </a:fld>
            <a:endParaRPr lang="en-US" dirty="0"/>
          </a:p>
        </p:txBody>
      </p:sp>
    </p:spTree>
    <p:extLst>
      <p:ext uri="{BB962C8B-B14F-4D97-AF65-F5344CB8AC3E}">
        <p14:creationId xmlns:p14="http://schemas.microsoft.com/office/powerpoint/2010/main" val="809398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spark innovation for districts as they determine how to best meet their students’ needs. </a:t>
            </a:r>
          </a:p>
        </p:txBody>
      </p:sp>
      <p:sp>
        <p:nvSpPr>
          <p:cNvPr id="4" name="Slide Number Placeholder 3"/>
          <p:cNvSpPr>
            <a:spLocks noGrp="1"/>
          </p:cNvSpPr>
          <p:nvPr>
            <p:ph type="sldNum" sz="quarter" idx="5"/>
          </p:nvPr>
        </p:nvSpPr>
        <p:spPr/>
        <p:txBody>
          <a:bodyPr/>
          <a:lstStyle/>
          <a:p>
            <a:fld id="{FBABF853-1CC4-491C-8BEF-92E0171C0538}" type="slidenum">
              <a:rPr lang="en-US" smtClean="0"/>
              <a:pPr/>
              <a:t>10</a:t>
            </a:fld>
            <a:endParaRPr lang="en-US" dirty="0"/>
          </a:p>
        </p:txBody>
      </p:sp>
    </p:spTree>
    <p:extLst>
      <p:ext uri="{BB962C8B-B14F-4D97-AF65-F5344CB8AC3E}">
        <p14:creationId xmlns:p14="http://schemas.microsoft.com/office/powerpoint/2010/main" val="1457931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there any questions from</a:t>
            </a:r>
            <a:r>
              <a:rPr lang="en-US" baseline="0" dirty="0"/>
              <a:t> this presentation? </a:t>
            </a:r>
            <a:endParaRPr lang="en-US" dirty="0"/>
          </a:p>
        </p:txBody>
      </p:sp>
      <p:sp>
        <p:nvSpPr>
          <p:cNvPr id="4" name="Slide Number Placeholder 3"/>
          <p:cNvSpPr>
            <a:spLocks noGrp="1"/>
          </p:cNvSpPr>
          <p:nvPr>
            <p:ph type="sldNum" sz="quarter" idx="10"/>
          </p:nvPr>
        </p:nvSpPr>
        <p:spPr/>
        <p:txBody>
          <a:bodyPr/>
          <a:lstStyle/>
          <a:p>
            <a:fld id="{FBABF853-1CC4-491C-8BEF-92E0171C0538}" type="slidenum">
              <a:rPr lang="en-US" smtClean="0"/>
              <a:pPr/>
              <a:t>12</a:t>
            </a:fld>
            <a:endParaRPr lang="en-US" dirty="0"/>
          </a:p>
        </p:txBody>
      </p:sp>
    </p:spTree>
    <p:extLst>
      <p:ext uri="{BB962C8B-B14F-4D97-AF65-F5344CB8AC3E}">
        <p14:creationId xmlns:p14="http://schemas.microsoft.com/office/powerpoint/2010/main" val="32354955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hyperlink" Target="https://sites.google.com/a/opiconnect.org/2020-montana-waivers/" TargetMode="Externa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5557652"/>
            <a:ext cx="8229599" cy="698685"/>
          </a:xfrm>
        </p:spPr>
        <p:txBody>
          <a:bodyPr/>
          <a:lstStyle>
            <a:lvl1pPr marL="0" indent="0" algn="ctr">
              <a:buNone/>
              <a:defRPr sz="2400">
                <a:solidFill>
                  <a:schemeClr val="tx1"/>
                </a:solidFill>
                <a:latin typeface="Candara" panose="020E0502030303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8C2E5B24-686E-4C97-945D-CFFDD2F6B298}" type="slidenum">
              <a:rPr lang="en-US" smtClean="0"/>
              <a:pPr/>
              <a:t>‹#›</a:t>
            </a:fld>
            <a:endParaRPr lang="en-US" dirty="0"/>
          </a:p>
        </p:txBody>
      </p:sp>
      <p:sp>
        <p:nvSpPr>
          <p:cNvPr id="7" name="Rectangle 6">
            <a:extLst>
              <a:ext uri="{FF2B5EF4-FFF2-40B4-BE49-F238E27FC236}">
                <a16:creationId xmlns:a16="http://schemas.microsoft.com/office/drawing/2014/main" id="{577D20AE-F6DC-43A1-9407-260BF70AAC70}"/>
              </a:ext>
            </a:extLst>
          </p:cNvPr>
          <p:cNvSpPr/>
          <p:nvPr userDrawn="1"/>
        </p:nvSpPr>
        <p:spPr>
          <a:xfrm>
            <a:off x="0" y="2672184"/>
            <a:ext cx="9144000" cy="2332141"/>
          </a:xfrm>
          <a:prstGeom prst="rect">
            <a:avLst/>
          </a:prstGeom>
          <a:solidFill>
            <a:srgbClr val="58585A"/>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Subtitle 2">
            <a:extLst>
              <a:ext uri="{FF2B5EF4-FFF2-40B4-BE49-F238E27FC236}">
                <a16:creationId xmlns:a16="http://schemas.microsoft.com/office/drawing/2014/main" id="{EDFAADA0-96A0-49B9-991D-362CC459DEA5}"/>
              </a:ext>
            </a:extLst>
          </p:cNvPr>
          <p:cNvSpPr txBox="1">
            <a:spLocks/>
          </p:cNvSpPr>
          <p:nvPr userDrawn="1"/>
        </p:nvSpPr>
        <p:spPr bwMode="auto">
          <a:xfrm>
            <a:off x="1434645" y="5969507"/>
            <a:ext cx="6923933"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chemeClr val="bg1"/>
                </a:solidFill>
              </a:rPr>
              <a:t>Ashley McGrath, Assessment Director</a:t>
            </a:r>
          </a:p>
        </p:txBody>
      </p:sp>
      <p:sp>
        <p:nvSpPr>
          <p:cNvPr id="16" name="Title 15">
            <a:extLst>
              <a:ext uri="{FF2B5EF4-FFF2-40B4-BE49-F238E27FC236}">
                <a16:creationId xmlns:a16="http://schemas.microsoft.com/office/drawing/2014/main" id="{D1C5EC57-7C48-47AC-9040-584E9B7DE670}"/>
              </a:ext>
            </a:extLst>
          </p:cNvPr>
          <p:cNvSpPr>
            <a:spLocks noGrp="1"/>
          </p:cNvSpPr>
          <p:nvPr>
            <p:ph type="title"/>
          </p:nvPr>
        </p:nvSpPr>
        <p:spPr>
          <a:xfrm>
            <a:off x="358856" y="2963006"/>
            <a:ext cx="8440760" cy="1824194"/>
          </a:xfrm>
        </p:spPr>
        <p:txBody>
          <a:bodyPr/>
          <a:lstStyle>
            <a:lvl1pPr>
              <a:defRPr sz="4400" b="1">
                <a:solidFill>
                  <a:schemeClr val="bg1"/>
                </a:solidFill>
                <a:latin typeface="Candara" panose="020E0502030303020204" pitchFamily="34" charset="0"/>
              </a:defRPr>
            </a:lvl1pPr>
          </a:lstStyle>
          <a:p>
            <a:r>
              <a:rPr lang="en-US" dirty="0"/>
              <a:t>Click to edit Master title style</a:t>
            </a:r>
          </a:p>
        </p:txBody>
      </p:sp>
      <p:pic>
        <p:nvPicPr>
          <p:cNvPr id="18" name="Picture 17" descr="A close up of a sign&#10;&#10;Description automatically generated">
            <a:extLst>
              <a:ext uri="{FF2B5EF4-FFF2-40B4-BE49-F238E27FC236}">
                <a16:creationId xmlns:a16="http://schemas.microsoft.com/office/drawing/2014/main" id="{6321DF35-AFFA-4234-9166-D6C36760E9D7}"/>
              </a:ext>
            </a:extLst>
          </p:cNvPr>
          <p:cNvPicPr>
            <a:picLocks noChangeAspect="1"/>
          </p:cNvPicPr>
          <p:nvPr userDrawn="1"/>
        </p:nvPicPr>
        <p:blipFill rotWithShape="1">
          <a:blip r:embed="rId2"/>
          <a:srcRect l="10410" t="4171" r="10540" b="27444"/>
          <a:stretch/>
        </p:blipFill>
        <p:spPr>
          <a:xfrm>
            <a:off x="441121" y="171036"/>
            <a:ext cx="2216725" cy="1758842"/>
          </a:xfrm>
          <a:prstGeom prst="rect">
            <a:avLst/>
          </a:prstGeom>
        </p:spPr>
      </p:pic>
      <p:sp>
        <p:nvSpPr>
          <p:cNvPr id="21" name="TextBox 20">
            <a:extLst>
              <a:ext uri="{FF2B5EF4-FFF2-40B4-BE49-F238E27FC236}">
                <a16:creationId xmlns:a16="http://schemas.microsoft.com/office/drawing/2014/main" id="{36DC94AE-DE3F-4BF4-B878-054B9A277042}"/>
              </a:ext>
            </a:extLst>
          </p:cNvPr>
          <p:cNvSpPr txBox="1"/>
          <p:nvPr userDrawn="1"/>
        </p:nvSpPr>
        <p:spPr>
          <a:xfrm>
            <a:off x="2479721" y="753252"/>
            <a:ext cx="6392879" cy="1631216"/>
          </a:xfrm>
          <a:prstGeom prst="rect">
            <a:avLst/>
          </a:prstGeom>
          <a:noFill/>
        </p:spPr>
        <p:txBody>
          <a:bodyPr wrap="square" rtlCol="0">
            <a:spAutoFit/>
          </a:bodyPr>
          <a:lstStyle/>
          <a:p>
            <a:r>
              <a:rPr lang="en-US" sz="6000" b="1" dirty="0">
                <a:solidFill>
                  <a:srgbClr val="58585A"/>
                </a:solidFill>
                <a:latin typeface="Candara" panose="020E0502030303020204" pitchFamily="34" charset="0"/>
              </a:rPr>
              <a:t>Montana</a:t>
            </a:r>
            <a:r>
              <a:rPr lang="en-US" sz="4000" dirty="0">
                <a:latin typeface="Candara" panose="020E0502030303020204" pitchFamily="34" charset="0"/>
              </a:rPr>
              <a:t> </a:t>
            </a:r>
          </a:p>
          <a:p>
            <a:r>
              <a:rPr lang="en-US" sz="4000" b="1" dirty="0">
                <a:solidFill>
                  <a:srgbClr val="C12730"/>
                </a:solidFill>
                <a:latin typeface="Candara" panose="020E0502030303020204" pitchFamily="34" charset="0"/>
              </a:rPr>
              <a:t>Office of Public Instruction</a:t>
            </a:r>
          </a:p>
        </p:txBody>
      </p:sp>
      <p:sp>
        <p:nvSpPr>
          <p:cNvPr id="23" name="Rectangle 22">
            <a:extLst>
              <a:ext uri="{FF2B5EF4-FFF2-40B4-BE49-F238E27FC236}">
                <a16:creationId xmlns:a16="http://schemas.microsoft.com/office/drawing/2014/main" id="{42327C31-B2F0-4EB4-97F8-00A168A0DFE9}"/>
              </a:ext>
            </a:extLst>
          </p:cNvPr>
          <p:cNvSpPr/>
          <p:nvPr userDrawn="1"/>
        </p:nvSpPr>
        <p:spPr>
          <a:xfrm>
            <a:off x="551369" y="1844454"/>
            <a:ext cx="1925782" cy="376246"/>
          </a:xfrm>
          <a:prstGeom prst="rect">
            <a:avLst/>
          </a:prstGeom>
          <a:solidFill>
            <a:srgbClr val="C1273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3026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4" name="Picture 13">
            <a:extLst>
              <a:ext uri="{FF2B5EF4-FFF2-40B4-BE49-F238E27FC236}">
                <a16:creationId xmlns:a16="http://schemas.microsoft.com/office/drawing/2014/main" id="{A4337813-F881-4376-BBF5-31423BA919BB}"/>
              </a:ext>
            </a:extLst>
          </p:cNvPr>
          <p:cNvPicPr>
            <a:picLocks noChangeAspect="1"/>
          </p:cNvPicPr>
          <p:nvPr userDrawn="1"/>
        </p:nvPicPr>
        <p:blipFill>
          <a:blip r:embed="rId2"/>
          <a:stretch>
            <a:fillRect/>
          </a:stretch>
        </p:blipFill>
        <p:spPr>
          <a:xfrm>
            <a:off x="7327178" y="40372"/>
            <a:ext cx="1816822" cy="1600200"/>
          </a:xfrm>
          <a:prstGeom prst="rect">
            <a:avLst/>
          </a:prstGeom>
        </p:spPr>
      </p:pic>
      <p:pic>
        <p:nvPicPr>
          <p:cNvPr id="8" name="Picture 7">
            <a:extLst>
              <a:ext uri="{FF2B5EF4-FFF2-40B4-BE49-F238E27FC236}">
                <a16:creationId xmlns:a16="http://schemas.microsoft.com/office/drawing/2014/main" id="{B4CBB9A2-D02E-4B4F-9EAF-B4281546D08A}"/>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C2696F43-45F1-40E6-9EAA-3BD0E6DF74CB}"/>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4AAFA6FA-B14E-4235-9095-AF26F7186F27}"/>
              </a:ext>
            </a:extLst>
          </p:cNvPr>
          <p:cNvSpPr>
            <a:spLocks noGrp="1"/>
          </p:cNvSpPr>
          <p:nvPr>
            <p:ph type="sldNum" sz="quarter" idx="12"/>
          </p:nvPr>
        </p:nvSpPr>
        <p:spPr>
          <a:xfrm>
            <a:off x="7010400" y="6356349"/>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3704325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pic>
        <p:nvPicPr>
          <p:cNvPr id="8" name="Picture 7">
            <a:extLst>
              <a:ext uri="{FF2B5EF4-FFF2-40B4-BE49-F238E27FC236}">
                <a16:creationId xmlns:a16="http://schemas.microsoft.com/office/drawing/2014/main" id="{4829C57B-9267-4A28-AD55-792D377B94A1}"/>
              </a:ext>
            </a:extLst>
          </p:cNvPr>
          <p:cNvPicPr>
            <a:picLocks noChangeAspect="1"/>
          </p:cNvPicPr>
          <p:nvPr userDrawn="1"/>
        </p:nvPicPr>
        <p:blipFill>
          <a:blip r:embed="rId3"/>
          <a:stretch>
            <a:fillRect/>
          </a:stretch>
        </p:blipFill>
        <p:spPr>
          <a:xfrm>
            <a:off x="7260579" y="1"/>
            <a:ext cx="1883421" cy="1600200"/>
          </a:xfrm>
          <a:prstGeom prst="rect">
            <a:avLst/>
          </a:prstGeom>
        </p:spPr>
      </p:pic>
      <p:sp>
        <p:nvSpPr>
          <p:cNvPr id="10" name="Rectangle 9">
            <a:extLst>
              <a:ext uri="{FF2B5EF4-FFF2-40B4-BE49-F238E27FC236}">
                <a16:creationId xmlns:a16="http://schemas.microsoft.com/office/drawing/2014/main" id="{8F5DD440-90E8-48E3-8187-A58B54CD0684}"/>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09861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1881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F907B341-0712-4680-BC68-08ACB2A01543}"/>
              </a:ext>
            </a:extLst>
          </p:cNvPr>
          <p:cNvSpPr>
            <a:spLocks noGrp="1"/>
          </p:cNvSpPr>
          <p:nvPr>
            <p:ph type="ctrTitle" idx="4294967295"/>
          </p:nvPr>
        </p:nvSpPr>
        <p:spPr>
          <a:xfrm>
            <a:off x="276225" y="454025"/>
            <a:ext cx="8504484" cy="1470025"/>
          </a:xfrm>
        </p:spPr>
        <p:txBody>
          <a:bodyPr/>
          <a:lstStyle>
            <a:lvl1pPr>
              <a:defRPr>
                <a:latin typeface="Candara" panose="020E0502030303020204" pitchFamily="34" charset="0"/>
              </a:defRPr>
            </a:lvl1pPr>
          </a:lstStyle>
          <a:p>
            <a:r>
              <a:rPr lang="en-US" sz="5400" b="1" dirty="0">
                <a:solidFill>
                  <a:schemeClr val="tx1"/>
                </a:solidFill>
              </a:rPr>
              <a:t>Questions?</a:t>
            </a:r>
          </a:p>
        </p:txBody>
      </p:sp>
      <p:sp>
        <p:nvSpPr>
          <p:cNvPr id="13" name="Rectangle 12">
            <a:extLst>
              <a:ext uri="{FF2B5EF4-FFF2-40B4-BE49-F238E27FC236}">
                <a16:creationId xmlns:a16="http://schemas.microsoft.com/office/drawing/2014/main" id="{86E6D347-039A-4233-840C-3C17BE4564DA}"/>
              </a:ext>
            </a:extLst>
          </p:cNvPr>
          <p:cNvSpPr/>
          <p:nvPr userDrawn="1"/>
        </p:nvSpPr>
        <p:spPr>
          <a:xfrm>
            <a:off x="275898" y="1970683"/>
            <a:ext cx="8504811" cy="772511"/>
          </a:xfrm>
          <a:prstGeom prst="rect">
            <a:avLst/>
          </a:prstGeom>
          <a:solidFill>
            <a:srgbClr val="C127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8280AD53-662A-40EC-905C-85BC8919F5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57826" y="5961487"/>
            <a:ext cx="3011214" cy="759988"/>
          </a:xfrm>
          <a:prstGeom prst="rect">
            <a:avLst/>
          </a:prstGeom>
        </p:spPr>
      </p:pic>
    </p:spTree>
    <p:extLst>
      <p:ext uri="{BB962C8B-B14F-4D97-AF65-F5344CB8AC3E}">
        <p14:creationId xmlns:p14="http://schemas.microsoft.com/office/powerpoint/2010/main" val="25994881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1E29089-E4B8-44B0-ACD8-0365158AD39A}"/>
              </a:ext>
            </a:extLst>
          </p:cNvPr>
          <p:cNvSpPr/>
          <p:nvPr userDrawn="1"/>
        </p:nvSpPr>
        <p:spPr>
          <a:xfrm>
            <a:off x="304799" y="200025"/>
            <a:ext cx="8534401" cy="6362700"/>
          </a:xfrm>
          <a:prstGeom prst="rect">
            <a:avLst/>
          </a:prstGeom>
          <a:solidFill>
            <a:srgbClr val="C1273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C21DB31-3A1E-4213-8F84-B1BA08E6BB48}"/>
              </a:ext>
            </a:extLst>
          </p:cNvPr>
          <p:cNvSpPr/>
          <p:nvPr userDrawn="1"/>
        </p:nvSpPr>
        <p:spPr>
          <a:xfrm>
            <a:off x="666750" y="609601"/>
            <a:ext cx="7829550" cy="1924049"/>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6C4D494-CCDD-48C0-952F-6CCE8C8D4B4E}"/>
              </a:ext>
            </a:extLst>
          </p:cNvPr>
          <p:cNvSpPr txBox="1"/>
          <p:nvPr userDrawn="1"/>
        </p:nvSpPr>
        <p:spPr>
          <a:xfrm>
            <a:off x="1190848" y="4444408"/>
            <a:ext cx="6592186" cy="1323439"/>
          </a:xfrm>
          <a:prstGeom prst="rect">
            <a:avLst/>
          </a:prstGeom>
          <a:solidFill>
            <a:schemeClr val="bg1"/>
          </a:solidFill>
        </p:spPr>
        <p:txBody>
          <a:bodyPr wrap="square" rtlCol="0">
            <a:sp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US" sz="4000" b="1" i="0" u="none" strike="noStrike" kern="1200" dirty="0">
                <a:solidFill>
                  <a:schemeClr val="tx1"/>
                </a:solidFill>
                <a:effectLst/>
                <a:latin typeface="Arial" panose="020B0604020202020204" pitchFamily="34" charset="0"/>
                <a:ea typeface="ＭＳ Ｐゴシック" pitchFamily="-111" charset="-128"/>
                <a:cs typeface="Arial" panose="020B0604020202020204" pitchFamily="34" charset="0"/>
                <a:hlinkClick r:id="rId2"/>
              </a:rPr>
              <a:t>2020 Montana Waivers</a:t>
            </a:r>
            <a:endParaRPr lang="en-US" sz="4000" b="1" i="0" kern="1200" dirty="0">
              <a:solidFill>
                <a:schemeClr val="tx1"/>
              </a:solidFill>
              <a:effectLst/>
              <a:latin typeface="Arial" panose="020B0604020202020204" pitchFamily="34" charset="0"/>
              <a:ea typeface="ＭＳ Ｐゴシック" pitchFamily="-111" charset="-128"/>
              <a:cs typeface="Arial" panose="020B0604020202020204" pitchFamily="34" charset="0"/>
            </a:endParaRPr>
          </a:p>
          <a:p>
            <a:pPr algn="ctr"/>
            <a:r>
              <a:rPr lang="en-US" sz="4000" b="1" dirty="0">
                <a:latin typeface="Arial" panose="020B0604020202020204" pitchFamily="34" charset="0"/>
                <a:cs typeface="Arial" panose="020B0604020202020204" pitchFamily="34" charset="0"/>
              </a:rPr>
              <a:t>Public Comment Process </a:t>
            </a:r>
          </a:p>
        </p:txBody>
      </p:sp>
    </p:spTree>
    <p:extLst>
      <p:ext uri="{BB962C8B-B14F-4D97-AF65-F5344CB8AC3E}">
        <p14:creationId xmlns:p14="http://schemas.microsoft.com/office/powerpoint/2010/main" val="23768824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273628" y="274637"/>
            <a:ext cx="7719231" cy="1143000"/>
          </a:xfrm>
          <a:prstGeom prst="rect">
            <a:avLst/>
          </a:prstGeom>
          <a:solidFill>
            <a:srgbClr val="C12730"/>
          </a:solidFill>
          <a:ln>
            <a:noFill/>
          </a:ln>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73626" y="274638"/>
            <a:ext cx="7719233" cy="1143000"/>
          </a:xfrm>
        </p:spPr>
        <p:txBody>
          <a:bodyPr/>
          <a:lstStyle>
            <a:lvl1pPr>
              <a:defRPr>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264999"/>
            <a:ext cx="1195807" cy="1203099"/>
          </a:xfrm>
          <a:prstGeom prst="rect">
            <a:avLst/>
          </a:prstGeom>
        </p:spPr>
      </p:pic>
    </p:spTree>
    <p:extLst>
      <p:ext uri="{BB962C8B-B14F-4D97-AF65-F5344CB8AC3E}">
        <p14:creationId xmlns:p14="http://schemas.microsoft.com/office/powerpoint/2010/main" val="221314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chemeClr val="tx1"/>
                </a:solidFill>
              </a:defRPr>
            </a:lvl1pPr>
          </a:lstStyle>
          <a:p>
            <a:fld id="{D3AF38E6-233E-4628-AB77-37E4F8809EF6}" type="slidenum">
              <a:rPr lang="en-US" smtClean="0"/>
              <a:pPr/>
              <a:t>‹#›</a:t>
            </a:fld>
            <a:endParaRPr lang="en-US" dirty="0"/>
          </a:p>
        </p:txBody>
      </p:sp>
      <p:sp>
        <p:nvSpPr>
          <p:cNvPr id="7" name="Rectangle 6"/>
          <p:cNvSpPr/>
          <p:nvPr userDrawn="1"/>
        </p:nvSpPr>
        <p:spPr>
          <a:xfrm>
            <a:off x="160668" y="1466850"/>
            <a:ext cx="8860766" cy="117135"/>
          </a:xfrm>
          <a:prstGeom prst="rect">
            <a:avLst/>
          </a:prstGeom>
          <a:solidFill>
            <a:srgbClr val="C127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C12730"/>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198324"/>
            <a:ext cx="1195807" cy="1203099"/>
          </a:xfrm>
          <a:prstGeom prst="rect">
            <a:avLst/>
          </a:prstGeom>
        </p:spPr>
      </p:pic>
      <p:pic>
        <p:nvPicPr>
          <p:cNvPr id="8" name="Picture 7">
            <a:extLst>
              <a:ext uri="{FF2B5EF4-FFF2-40B4-BE49-F238E27FC236}">
                <a16:creationId xmlns:a16="http://schemas.microsoft.com/office/drawing/2014/main" id="{DDCE73BB-1D19-46DF-A75B-678A67DD1B19}"/>
              </a:ext>
            </a:extLst>
          </p:cNvPr>
          <p:cNvPicPr>
            <a:picLocks noChangeAspect="1"/>
          </p:cNvPicPr>
          <p:nvPr userDrawn="1"/>
        </p:nvPicPr>
        <p:blipFill>
          <a:blip r:embed="rId3"/>
          <a:stretch>
            <a:fillRect/>
          </a:stretch>
        </p:blipFill>
        <p:spPr>
          <a:xfrm>
            <a:off x="3708203" y="6472128"/>
            <a:ext cx="1727594" cy="330275"/>
          </a:xfrm>
          <a:prstGeom prst="rect">
            <a:avLst/>
          </a:prstGeom>
        </p:spPr>
      </p:pic>
    </p:spTree>
    <p:extLst>
      <p:ext uri="{BB962C8B-B14F-4D97-AF65-F5344CB8AC3E}">
        <p14:creationId xmlns:p14="http://schemas.microsoft.com/office/powerpoint/2010/main" val="2575381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8860766" cy="117135"/>
          </a:xfrm>
          <a:prstGeom prst="rect">
            <a:avLst/>
          </a:prstGeom>
          <a:solidFill>
            <a:srgbClr val="C127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C12730"/>
                </a:solidFill>
                <a:latin typeface="Candara" panose="020E0502030303020204" pitchFamily="34" charset="0"/>
              </a:defRPr>
            </a:lvl1pPr>
          </a:lstStyle>
          <a:p>
            <a:r>
              <a:rPr lang="en-US" dirty="0"/>
              <a:t>Click to edit Master title style</a:t>
            </a:r>
          </a:p>
        </p:txBody>
      </p:sp>
      <p:pic>
        <p:nvPicPr>
          <p:cNvPr id="9" name="Picture 8"/>
          <p:cNvPicPr>
            <a:picLocks noChangeAspect="1"/>
          </p:cNvPicPr>
          <p:nvPr userDrawn="1"/>
        </p:nvPicPr>
        <p:blipFill>
          <a:blip r:embed="rId2">
            <a:clrChange>
              <a:clrFrom>
                <a:srgbClr val="FFFFFF"/>
              </a:clrFrom>
              <a:clrTo>
                <a:srgbClr val="FFFFFF">
                  <a:alpha val="0"/>
                </a:srgbClr>
              </a:clrTo>
            </a:clrChange>
          </a:blip>
          <a:stretch>
            <a:fillRect/>
          </a:stretch>
        </p:blipFill>
        <p:spPr>
          <a:xfrm>
            <a:off x="102156" y="198324"/>
            <a:ext cx="1195807" cy="1203099"/>
          </a:xfrm>
          <a:prstGeom prst="rect">
            <a:avLst/>
          </a:prstGeom>
        </p:spPr>
      </p:pic>
    </p:spTree>
    <p:extLst>
      <p:ext uri="{BB962C8B-B14F-4D97-AF65-F5344CB8AC3E}">
        <p14:creationId xmlns:p14="http://schemas.microsoft.com/office/powerpoint/2010/main" val="228908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0" name="Picture 9">
            <a:extLst>
              <a:ext uri="{FF2B5EF4-FFF2-40B4-BE49-F238E27FC236}">
                <a16:creationId xmlns:a16="http://schemas.microsoft.com/office/drawing/2014/main" id="{1B16651E-D5D7-4AF8-9472-CFB09F3C9575}"/>
              </a:ext>
            </a:extLst>
          </p:cNvPr>
          <p:cNvPicPr>
            <a:picLocks noChangeAspect="1"/>
          </p:cNvPicPr>
          <p:nvPr userDrawn="1"/>
        </p:nvPicPr>
        <p:blipFill>
          <a:blip r:embed="rId2">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pic>
        <p:nvPicPr>
          <p:cNvPr id="5" name="Picture 4">
            <a:extLst>
              <a:ext uri="{FF2B5EF4-FFF2-40B4-BE49-F238E27FC236}">
                <a16:creationId xmlns:a16="http://schemas.microsoft.com/office/drawing/2014/main" id="{A8E47766-9080-47BA-8B2E-3CFB8C419428}"/>
              </a:ext>
            </a:extLst>
          </p:cNvPr>
          <p:cNvPicPr>
            <a:picLocks noChangeAspect="1"/>
          </p:cNvPicPr>
          <p:nvPr userDrawn="1"/>
        </p:nvPicPr>
        <p:blipFill>
          <a:blip r:embed="rId3"/>
          <a:stretch>
            <a:fillRect/>
          </a:stretch>
        </p:blipFill>
        <p:spPr>
          <a:xfrm>
            <a:off x="7325590" y="0"/>
            <a:ext cx="1818409" cy="1600200"/>
          </a:xfrm>
          <a:prstGeom prst="rect">
            <a:avLst/>
          </a:prstGeom>
        </p:spPr>
      </p:pic>
      <p:sp>
        <p:nvSpPr>
          <p:cNvPr id="8" name="Slide Number Placeholder 2">
            <a:extLst>
              <a:ext uri="{FF2B5EF4-FFF2-40B4-BE49-F238E27FC236}">
                <a16:creationId xmlns:a16="http://schemas.microsoft.com/office/drawing/2014/main" id="{FCC291FD-2D90-4D63-87A8-3090B4A8BC8C}"/>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1406520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7" name="Rectangle 6"/>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8" name="Picture 7">
            <a:extLst>
              <a:ext uri="{FF2B5EF4-FFF2-40B4-BE49-F238E27FC236}">
                <a16:creationId xmlns:a16="http://schemas.microsoft.com/office/drawing/2014/main" id="{F57501D2-805C-48AF-9049-7BF6105F7B33}"/>
              </a:ext>
            </a:extLst>
          </p:cNvPr>
          <p:cNvPicPr>
            <a:picLocks noChangeAspect="1"/>
          </p:cNvPicPr>
          <p:nvPr userDrawn="1"/>
        </p:nvPicPr>
        <p:blipFill>
          <a:blip r:embed="rId2"/>
          <a:stretch>
            <a:fillRect/>
          </a:stretch>
        </p:blipFill>
        <p:spPr>
          <a:xfrm>
            <a:off x="7315200" y="0"/>
            <a:ext cx="1811946" cy="1600435"/>
          </a:xfrm>
          <a:prstGeom prst="rect">
            <a:avLst/>
          </a:prstGeom>
        </p:spPr>
      </p:pic>
      <p:pic>
        <p:nvPicPr>
          <p:cNvPr id="10" name="Picture 9">
            <a:extLst>
              <a:ext uri="{FF2B5EF4-FFF2-40B4-BE49-F238E27FC236}">
                <a16:creationId xmlns:a16="http://schemas.microsoft.com/office/drawing/2014/main" id="{1B16651E-D5D7-4AF8-9472-CFB09F3C9575}"/>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9" name="Slide Number Placeholder 2">
            <a:extLst>
              <a:ext uri="{FF2B5EF4-FFF2-40B4-BE49-F238E27FC236}">
                <a16:creationId xmlns:a16="http://schemas.microsoft.com/office/drawing/2014/main" id="{7A638086-1CB5-4898-8AD4-7FD7AB2F654E}"/>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146520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0" name="Picture 9">
            <a:extLst>
              <a:ext uri="{FF2B5EF4-FFF2-40B4-BE49-F238E27FC236}">
                <a16:creationId xmlns:a16="http://schemas.microsoft.com/office/drawing/2014/main" id="{9B1C2DC0-263D-423F-B4C9-5CE22412887E}"/>
              </a:ext>
            </a:extLst>
          </p:cNvPr>
          <p:cNvPicPr>
            <a:picLocks noChangeAspect="1"/>
          </p:cNvPicPr>
          <p:nvPr userDrawn="1"/>
        </p:nvPicPr>
        <p:blipFill>
          <a:blip r:embed="rId2"/>
          <a:stretch>
            <a:fillRect/>
          </a:stretch>
        </p:blipFill>
        <p:spPr>
          <a:xfrm>
            <a:off x="7323513" y="0"/>
            <a:ext cx="1822726" cy="1619422"/>
          </a:xfrm>
          <a:prstGeom prst="rect">
            <a:avLst/>
          </a:prstGeom>
        </p:spPr>
      </p:pic>
      <p:pic>
        <p:nvPicPr>
          <p:cNvPr id="8" name="Picture 7">
            <a:extLst>
              <a:ext uri="{FF2B5EF4-FFF2-40B4-BE49-F238E27FC236}">
                <a16:creationId xmlns:a16="http://schemas.microsoft.com/office/drawing/2014/main" id="{40608A53-1CC7-41B6-93B2-48245DDD82B0}"/>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1" name="Rectangle 10">
            <a:extLst>
              <a:ext uri="{FF2B5EF4-FFF2-40B4-BE49-F238E27FC236}">
                <a16:creationId xmlns:a16="http://schemas.microsoft.com/office/drawing/2014/main" id="{5D1F3A0B-02E1-4312-AC67-737EBF1A909C}"/>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CA6522A5-0D4A-4CE5-A297-3E128C6A5186}"/>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3975684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1" name="Picture 10">
            <a:extLst>
              <a:ext uri="{FF2B5EF4-FFF2-40B4-BE49-F238E27FC236}">
                <a16:creationId xmlns:a16="http://schemas.microsoft.com/office/drawing/2014/main" id="{39898F69-E5A6-41C4-90F8-C392168B509D}"/>
              </a:ext>
            </a:extLst>
          </p:cNvPr>
          <p:cNvPicPr>
            <a:picLocks noChangeAspect="1"/>
          </p:cNvPicPr>
          <p:nvPr userDrawn="1"/>
        </p:nvPicPr>
        <p:blipFill>
          <a:blip r:embed="rId2"/>
          <a:stretch>
            <a:fillRect/>
          </a:stretch>
        </p:blipFill>
        <p:spPr>
          <a:xfrm>
            <a:off x="7335079" y="46038"/>
            <a:ext cx="1808921" cy="1600200"/>
          </a:xfrm>
          <a:prstGeom prst="rect">
            <a:avLst/>
          </a:prstGeom>
        </p:spPr>
      </p:pic>
      <p:pic>
        <p:nvPicPr>
          <p:cNvPr id="8" name="Picture 7">
            <a:extLst>
              <a:ext uri="{FF2B5EF4-FFF2-40B4-BE49-F238E27FC236}">
                <a16:creationId xmlns:a16="http://schemas.microsoft.com/office/drawing/2014/main" id="{CCE76F81-1397-4110-9ECC-54B8D313D2D7}"/>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C1ACC9B0-3A10-4E68-A2BC-05724A864333}"/>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0DF0AD93-122F-4EC0-95F6-D44E8B616FCB}"/>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1497783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2" name="Picture 11">
            <a:extLst>
              <a:ext uri="{FF2B5EF4-FFF2-40B4-BE49-F238E27FC236}">
                <a16:creationId xmlns:a16="http://schemas.microsoft.com/office/drawing/2014/main" id="{465E1E8E-9078-4944-BC94-2B6080D53752}"/>
              </a:ext>
            </a:extLst>
          </p:cNvPr>
          <p:cNvPicPr>
            <a:picLocks noChangeAspect="1"/>
          </p:cNvPicPr>
          <p:nvPr userDrawn="1"/>
        </p:nvPicPr>
        <p:blipFill>
          <a:blip r:embed="rId2"/>
          <a:stretch>
            <a:fillRect/>
          </a:stretch>
        </p:blipFill>
        <p:spPr>
          <a:xfrm>
            <a:off x="7290262" y="0"/>
            <a:ext cx="1836884" cy="1602841"/>
          </a:xfrm>
          <a:prstGeom prst="rect">
            <a:avLst/>
          </a:prstGeom>
        </p:spPr>
      </p:pic>
      <p:pic>
        <p:nvPicPr>
          <p:cNvPr id="8" name="Picture 7">
            <a:extLst>
              <a:ext uri="{FF2B5EF4-FFF2-40B4-BE49-F238E27FC236}">
                <a16:creationId xmlns:a16="http://schemas.microsoft.com/office/drawing/2014/main" id="{6B9F37A8-B271-4C0C-A3C3-A99D3EBF75BF}"/>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6137B11E-78B7-4F84-A6F1-1660871FB2DB}"/>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15F4110D-610D-4CEA-A156-6E70C98B3727}"/>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737972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lvl1pPr>
              <a:defRPr>
                <a:latin typeface="Candara" panose="020E0502030303020204" pitchFamily="34" charset="0"/>
              </a:defRPr>
            </a:lvl1pPr>
            <a:lvl2pPr>
              <a:defRPr>
                <a:latin typeface="Candara" panose="020E0502030303020204" pitchFamily="34" charset="0"/>
              </a:defRPr>
            </a:lvl2pPr>
            <a:lvl3pPr>
              <a:defRPr>
                <a:latin typeface="Candara" panose="020E0502030303020204" pitchFamily="34" charset="0"/>
              </a:defRPr>
            </a:lvl3pPr>
            <a:lvl4pPr>
              <a:defRPr>
                <a:latin typeface="Candara" panose="020E0502030303020204" pitchFamily="34" charset="0"/>
              </a:defRPr>
            </a:lvl4pPr>
            <a:lvl5pPr>
              <a:defRPr>
                <a:latin typeface="Candara" panose="020E05020303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May 5, 2016</a:t>
            </a:r>
          </a:p>
        </p:txBody>
      </p:sp>
      <p:sp>
        <p:nvSpPr>
          <p:cNvPr id="2" name="Title 1"/>
          <p:cNvSpPr>
            <a:spLocks noGrp="1"/>
          </p:cNvSpPr>
          <p:nvPr>
            <p:ph type="title"/>
          </p:nvPr>
        </p:nvSpPr>
        <p:spPr>
          <a:xfrm>
            <a:off x="1283151" y="274638"/>
            <a:ext cx="7719233" cy="1143000"/>
          </a:xfrm>
        </p:spPr>
        <p:txBody>
          <a:bodyPr/>
          <a:lstStyle>
            <a:lvl1pPr algn="l">
              <a:defRPr>
                <a:solidFill>
                  <a:srgbClr val="25408E"/>
                </a:solidFill>
                <a:latin typeface="Candara" panose="020E0502030303020204" pitchFamily="34" charset="0"/>
              </a:defRPr>
            </a:lvl1pPr>
          </a:lstStyle>
          <a:p>
            <a:r>
              <a:rPr lang="en-US" dirty="0"/>
              <a:t>Click to edit Master title style</a:t>
            </a:r>
          </a:p>
        </p:txBody>
      </p:sp>
      <p:pic>
        <p:nvPicPr>
          <p:cNvPr id="13" name="Picture 12">
            <a:extLst>
              <a:ext uri="{FF2B5EF4-FFF2-40B4-BE49-F238E27FC236}">
                <a16:creationId xmlns:a16="http://schemas.microsoft.com/office/drawing/2014/main" id="{3163573B-12F6-468F-9995-EC59ACE436A2}"/>
              </a:ext>
            </a:extLst>
          </p:cNvPr>
          <p:cNvPicPr>
            <a:picLocks noChangeAspect="1"/>
          </p:cNvPicPr>
          <p:nvPr userDrawn="1"/>
        </p:nvPicPr>
        <p:blipFill>
          <a:blip r:embed="rId2"/>
          <a:stretch>
            <a:fillRect/>
          </a:stretch>
        </p:blipFill>
        <p:spPr>
          <a:xfrm>
            <a:off x="7348992" y="29412"/>
            <a:ext cx="1795008" cy="1600200"/>
          </a:xfrm>
          <a:prstGeom prst="rect">
            <a:avLst/>
          </a:prstGeom>
        </p:spPr>
      </p:pic>
      <p:pic>
        <p:nvPicPr>
          <p:cNvPr id="8" name="Picture 7">
            <a:extLst>
              <a:ext uri="{FF2B5EF4-FFF2-40B4-BE49-F238E27FC236}">
                <a16:creationId xmlns:a16="http://schemas.microsoft.com/office/drawing/2014/main" id="{9EB11D1A-9582-4C11-BF5D-4CDCC70BF99C}"/>
              </a:ext>
            </a:extLst>
          </p:cNvPr>
          <p:cNvPicPr>
            <a:picLocks noChangeAspect="1"/>
          </p:cNvPicPr>
          <p:nvPr userDrawn="1"/>
        </p:nvPicPr>
        <p:blipFill>
          <a:blip r:embed="rId3">
            <a:clrChange>
              <a:clrFrom>
                <a:srgbClr val="FFFFFF"/>
              </a:clrFrom>
              <a:clrTo>
                <a:srgbClr val="FFFFFF">
                  <a:alpha val="0"/>
                </a:srgbClr>
              </a:clrTo>
            </a:clrChange>
            <a:duotone>
              <a:prstClr val="black"/>
              <a:srgbClr val="D9C3A5">
                <a:tint val="50000"/>
                <a:satMod val="180000"/>
              </a:srgbClr>
            </a:duotone>
          </a:blip>
          <a:stretch>
            <a:fillRect/>
          </a:stretch>
        </p:blipFill>
        <p:spPr>
          <a:xfrm>
            <a:off x="102156" y="198324"/>
            <a:ext cx="1195807" cy="1203099"/>
          </a:xfrm>
          <a:prstGeom prst="rect">
            <a:avLst/>
          </a:prstGeom>
        </p:spPr>
      </p:pic>
      <p:sp>
        <p:nvSpPr>
          <p:cNvPr id="10" name="Rectangle 9">
            <a:extLst>
              <a:ext uri="{FF2B5EF4-FFF2-40B4-BE49-F238E27FC236}">
                <a16:creationId xmlns:a16="http://schemas.microsoft.com/office/drawing/2014/main" id="{A807B2D1-AFE8-45BF-A41F-3A617F5C3752}"/>
              </a:ext>
            </a:extLst>
          </p:cNvPr>
          <p:cNvSpPr/>
          <p:nvPr userDrawn="1"/>
        </p:nvSpPr>
        <p:spPr>
          <a:xfrm>
            <a:off x="160668" y="1466850"/>
            <a:ext cx="7154532" cy="117135"/>
          </a:xfrm>
          <a:prstGeom prst="rect">
            <a:avLst/>
          </a:prstGeom>
          <a:solidFill>
            <a:srgbClr val="25408E"/>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Slide Number Placeholder 2">
            <a:extLst>
              <a:ext uri="{FF2B5EF4-FFF2-40B4-BE49-F238E27FC236}">
                <a16:creationId xmlns:a16="http://schemas.microsoft.com/office/drawing/2014/main" id="{C545B8D9-E9D3-467E-8462-A953BD5016A7}"/>
              </a:ext>
            </a:extLst>
          </p:cNvPr>
          <p:cNvSpPr>
            <a:spLocks noGrp="1"/>
          </p:cNvSpPr>
          <p:nvPr>
            <p:ph type="sldNum" sz="quarter" idx="12"/>
          </p:nvPr>
        </p:nvSpPr>
        <p:spPr>
          <a:xfrm>
            <a:off x="7010400" y="6356350"/>
            <a:ext cx="2133600" cy="365125"/>
          </a:xfrm>
        </p:spPr>
        <p:txBody>
          <a:bodyPr/>
          <a:lstStyle/>
          <a:p>
            <a:fld id="{9CF9E77B-8D14-4024-8488-C515F4EB4B2A}" type="slidenum">
              <a:rPr lang="en-US" smtClean="0"/>
              <a:pPr/>
              <a:t>‹#›</a:t>
            </a:fld>
            <a:endParaRPr lang="en-US" dirty="0"/>
          </a:p>
        </p:txBody>
      </p:sp>
    </p:spTree>
    <p:extLst>
      <p:ext uri="{BB962C8B-B14F-4D97-AF65-F5344CB8AC3E}">
        <p14:creationId xmlns:p14="http://schemas.microsoft.com/office/powerpoint/2010/main" val="2743063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111" charset="0"/>
              </a:defRPr>
            </a:lvl1pPr>
          </a:lstStyle>
          <a:p>
            <a:r>
              <a:rPr lang="en-US" dirty="0"/>
              <a:t>May 5, 2016</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defRPr>
            </a:lvl1pPr>
          </a:lstStyle>
          <a:p>
            <a:pPr>
              <a:defRPr/>
            </a:pPr>
            <a:endParaRPr lang="en-US" dirty="0"/>
          </a:p>
        </p:txBody>
      </p:sp>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a:lstStyle>
            <a:lvl1pPr algn="r">
              <a:defRPr>
                <a:solidFill>
                  <a:schemeClr val="tx1"/>
                </a:solidFill>
              </a:defRPr>
            </a:lvl1pPr>
          </a:lstStyle>
          <a:p>
            <a:fld id="{C7B74FFA-6B24-49FE-B393-BA6A26D46B60}" type="slidenum">
              <a:rPr lang="en-US" smtClean="0"/>
              <a:pPr/>
              <a:t>‹#›</a:t>
            </a:fld>
            <a:endParaRPr lang="en-US" dirty="0"/>
          </a:p>
        </p:txBody>
      </p:sp>
    </p:spTree>
    <p:extLst>
      <p:ext uri="{BB962C8B-B14F-4D97-AF65-F5344CB8AC3E}">
        <p14:creationId xmlns:p14="http://schemas.microsoft.com/office/powerpoint/2010/main" val="453360743"/>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64" r:id="rId3"/>
    <p:sldLayoutId id="2147483672" r:id="rId4"/>
    <p:sldLayoutId id="2147483665" r:id="rId5"/>
    <p:sldLayoutId id="2147483666" r:id="rId6"/>
    <p:sldLayoutId id="2147483667" r:id="rId7"/>
    <p:sldLayoutId id="2147483668" r:id="rId8"/>
    <p:sldLayoutId id="2147483669" r:id="rId9"/>
    <p:sldLayoutId id="2147483670" r:id="rId10"/>
    <p:sldLayoutId id="2147483671" r:id="rId11"/>
    <p:sldLayoutId id="2147483655" r:id="rId12"/>
    <p:sldLayoutId id="2147483656" r:id="rId13"/>
    <p:sldLayoutId id="2147483657" r:id="rId14"/>
    <p:sldLayoutId id="2147483658" r:id="rId15"/>
  </p:sldLayoutIdLst>
  <p:hf hdr="0" dt="0"/>
  <p:txStyles>
    <p:titleStyle>
      <a:lvl1pPr algn="ctr" defTabSz="457200" rtl="0" eaLnBrk="1" fontAlgn="base" hangingPunct="1">
        <a:spcBef>
          <a:spcPct val="0"/>
        </a:spcBef>
        <a:spcAft>
          <a:spcPct val="0"/>
        </a:spcAft>
        <a:defRPr sz="4400" kern="1200">
          <a:solidFill>
            <a:schemeClr val="bg1"/>
          </a:solidFill>
          <a:latin typeface="+mj-lt"/>
          <a:ea typeface="ＭＳ Ｐゴシック" pitchFamily="-111" charset="-128"/>
          <a:cs typeface="+mj-cs"/>
        </a:defRPr>
      </a:lvl1pPr>
      <a:lvl2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2pPr>
      <a:lvl3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3pPr>
      <a:lvl4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4pPr>
      <a:lvl5pPr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5pPr>
      <a:lvl6pPr marL="4572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6pPr>
      <a:lvl7pPr marL="9144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7pPr>
      <a:lvl8pPr marL="13716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8pPr>
      <a:lvl9pPr marL="1828800" algn="ctr" defTabSz="457200" rtl="0" eaLnBrk="1" fontAlgn="base" hangingPunct="1">
        <a:spcBef>
          <a:spcPct val="0"/>
        </a:spcBef>
        <a:spcAft>
          <a:spcPct val="0"/>
        </a:spcAft>
        <a:defRPr sz="4400">
          <a:solidFill>
            <a:schemeClr val="tx1"/>
          </a:solidFill>
          <a:latin typeface="Calibri" pitchFamily="-111" charset="0"/>
          <a:ea typeface="ＭＳ Ｐゴシック" pitchFamily="-111"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111"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hyperlink" Target="http://opi.mt.gov/COVID-19-Information/ESSER"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opi.mt.gov/COVID-19-Information/ESSE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093E74A-2FC2-4B53-B6D5-F8FEBEE4C86D}"/>
              </a:ext>
            </a:extLst>
          </p:cNvPr>
          <p:cNvSpPr/>
          <p:nvPr/>
        </p:nvSpPr>
        <p:spPr>
          <a:xfrm>
            <a:off x="2313709" y="3860754"/>
            <a:ext cx="4461164" cy="45719"/>
          </a:xfrm>
          <a:prstGeom prst="rect">
            <a:avLst/>
          </a:prstGeom>
          <a:solidFill>
            <a:srgbClr val="DBDBDB"/>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Slide Number Placeholder 2">
            <a:extLst>
              <a:ext uri="{FF2B5EF4-FFF2-40B4-BE49-F238E27FC236}">
                <a16:creationId xmlns:a16="http://schemas.microsoft.com/office/drawing/2014/main" id="{D5C449D4-61F1-4672-B9D3-CE0A7229A5E8}"/>
              </a:ext>
            </a:extLst>
          </p:cNvPr>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D3AF38E6-233E-4628-AB77-37E4F8809EF6}" type="slidenum">
              <a:rPr kumimoji="0" lang="en-US" sz="1800" b="0" i="0" u="none" strike="noStrike" kern="1200" cap="none" spc="0" normalizeH="0" baseline="0" noProof="0" smtClean="0">
                <a:ln>
                  <a:noFill/>
                </a:ln>
                <a:solidFill>
                  <a:prstClr val="black"/>
                </a:solidFill>
                <a:effectLst/>
                <a:uLnTx/>
                <a:uFillTx/>
                <a:latin typeface="Arial" charset="0"/>
                <a:ea typeface="ＭＳ Ｐゴシック" pitchFamily="-111"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Arial" charset="0"/>
              <a:ea typeface="ＭＳ Ｐゴシック" pitchFamily="-111" charset="-128"/>
              <a:cs typeface="+mn-cs"/>
            </a:endParaRPr>
          </a:p>
        </p:txBody>
      </p:sp>
      <p:sp>
        <p:nvSpPr>
          <p:cNvPr id="5" name="Title 4">
            <a:extLst>
              <a:ext uri="{FF2B5EF4-FFF2-40B4-BE49-F238E27FC236}">
                <a16:creationId xmlns:a16="http://schemas.microsoft.com/office/drawing/2014/main" id="{9BCCAE7A-A6BF-4862-8250-39A74C560704}"/>
              </a:ext>
            </a:extLst>
          </p:cNvPr>
          <p:cNvSpPr>
            <a:spLocks noGrp="1"/>
          </p:cNvSpPr>
          <p:nvPr>
            <p:ph type="title"/>
          </p:nvPr>
        </p:nvSpPr>
        <p:spPr>
          <a:xfrm>
            <a:off x="358856" y="2963006"/>
            <a:ext cx="8440760" cy="1824194"/>
          </a:xfrm>
        </p:spPr>
        <p:txBody>
          <a:bodyPr/>
          <a:lstStyle/>
          <a:p>
            <a:br>
              <a:rPr lang="en-US" sz="2400" dirty="0"/>
            </a:br>
            <a:br>
              <a:rPr lang="en-US" sz="2400" dirty="0"/>
            </a:br>
            <a:r>
              <a:rPr lang="en-US" sz="3200" dirty="0"/>
              <a:t>Education Advocates-ARP ESSER </a:t>
            </a:r>
            <a:br>
              <a:rPr lang="en-US" dirty="0"/>
            </a:br>
            <a:br>
              <a:rPr lang="en-US" sz="3600" dirty="0"/>
            </a:br>
            <a:r>
              <a:rPr lang="en-US" sz="2400" dirty="0"/>
              <a:t>June 15, 2021</a:t>
            </a:r>
            <a:br>
              <a:rPr lang="en-US" sz="3600" dirty="0"/>
            </a:br>
            <a:endParaRPr lang="en-US" sz="3600" dirty="0"/>
          </a:p>
        </p:txBody>
      </p:sp>
      <p:sp>
        <p:nvSpPr>
          <p:cNvPr id="10" name="Rectangle 9">
            <a:extLst>
              <a:ext uri="{FF2B5EF4-FFF2-40B4-BE49-F238E27FC236}">
                <a16:creationId xmlns:a16="http://schemas.microsoft.com/office/drawing/2014/main" id="{DD9349FF-B6DF-4159-8553-D4CBA037BD24}"/>
              </a:ext>
            </a:extLst>
          </p:cNvPr>
          <p:cNvSpPr/>
          <p:nvPr/>
        </p:nvSpPr>
        <p:spPr>
          <a:xfrm>
            <a:off x="1193800" y="5091310"/>
            <a:ext cx="7171267" cy="126504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5A904210-9BDD-4314-A236-886BAD21236B}"/>
              </a:ext>
            </a:extLst>
          </p:cNvPr>
          <p:cNvSpPr txBox="1"/>
          <p:nvPr/>
        </p:nvSpPr>
        <p:spPr>
          <a:xfrm>
            <a:off x="1380067" y="5308600"/>
            <a:ext cx="6790266" cy="369332"/>
          </a:xfrm>
          <a:prstGeom prst="rect">
            <a:avLst/>
          </a:prstGeom>
          <a:noFill/>
        </p:spPr>
        <p:txBody>
          <a:bodyPr wrap="square" rtlCol="0">
            <a:spAutoFit/>
          </a:bodyPr>
          <a:lstStyle/>
          <a:p>
            <a:pPr algn="ctr"/>
            <a:r>
              <a:rPr lang="en-US" dirty="0">
                <a:latin typeface="Candara" panose="020E0502030303020204" pitchFamily="34" charset="0"/>
              </a:rPr>
              <a:t>Montana Office of Public Instruction</a:t>
            </a:r>
          </a:p>
        </p:txBody>
      </p:sp>
    </p:spTree>
    <p:extLst>
      <p:ext uri="{BB962C8B-B14F-4D97-AF65-F5344CB8AC3E}">
        <p14:creationId xmlns:p14="http://schemas.microsoft.com/office/powerpoint/2010/main" val="3689488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DE3BCB9-DFD1-4A27-B9EB-F78F01A5BEB6}"/>
              </a:ext>
            </a:extLst>
          </p:cNvPr>
          <p:cNvSpPr>
            <a:spLocks noGrp="1"/>
          </p:cNvSpPr>
          <p:nvPr>
            <p:ph idx="1"/>
          </p:nvPr>
        </p:nvSpPr>
        <p:spPr>
          <a:xfrm>
            <a:off x="329939" y="1600200"/>
            <a:ext cx="8446416" cy="4983162"/>
          </a:xfrm>
        </p:spPr>
        <p:txBody>
          <a:bodyPr/>
          <a:lstStyle/>
          <a:p>
            <a:pPr lvl="0"/>
            <a:r>
              <a:rPr lang="en-US" sz="2200" b="1" dirty="0"/>
              <a:t>July 13, 20, &amp; 27, 2021</a:t>
            </a:r>
            <a:r>
              <a:rPr lang="en-US" sz="2200" dirty="0"/>
              <a:t>.  </a:t>
            </a:r>
            <a:r>
              <a:rPr lang="en-US" sz="2200" b="1" dirty="0"/>
              <a:t>ARP ESSER Webinars</a:t>
            </a:r>
            <a:r>
              <a:rPr lang="en-US" sz="2200" dirty="0"/>
              <a:t> to assist districts in developing and submitting District ARP ESSER Plans. </a:t>
            </a:r>
          </a:p>
          <a:p>
            <a:pPr lvl="0"/>
            <a:r>
              <a:rPr lang="en-US" sz="2200" b="1" dirty="0"/>
              <a:t>August 3-5, 2021.</a:t>
            </a:r>
            <a:r>
              <a:rPr lang="en-US" sz="2200" dirty="0"/>
              <a:t>   </a:t>
            </a:r>
            <a:r>
              <a:rPr lang="en-US" sz="2200" b="1" dirty="0"/>
              <a:t>Regional Summit</a:t>
            </a:r>
            <a:r>
              <a:rPr lang="en-US" sz="2200" dirty="0"/>
              <a:t> for all schools in Comprehensive Status. There will be designated times for school leadership teams to meet, plan, and coordinate programming and funding from Title I, ESSER II, ESSER III, Impact Aid, and School Improvement Support. </a:t>
            </a:r>
          </a:p>
          <a:p>
            <a:pPr lvl="0"/>
            <a:r>
              <a:rPr lang="en-US" sz="2200" b="1" dirty="0"/>
              <a:t>August 24, 2021</a:t>
            </a:r>
            <a:r>
              <a:rPr lang="en-US" sz="2200" dirty="0"/>
              <a:t>.  Districts must </a:t>
            </a:r>
            <a:r>
              <a:rPr lang="en-US" sz="2200" b="1" u="sng" dirty="0"/>
              <a:t>submit the ARP ESSER Plan</a:t>
            </a:r>
            <a:r>
              <a:rPr lang="en-US" sz="2200" b="1" dirty="0"/>
              <a:t> </a:t>
            </a:r>
            <a:r>
              <a:rPr lang="en-US" sz="2200" dirty="0"/>
              <a:t>to the OPI through TEAMS.    </a:t>
            </a:r>
          </a:p>
          <a:p>
            <a:pPr lvl="0"/>
            <a:r>
              <a:rPr lang="en-US" sz="2200" b="1" dirty="0"/>
              <a:t>September 1, 2021.</a:t>
            </a:r>
            <a:r>
              <a:rPr lang="en-US" sz="2200" dirty="0"/>
              <a:t>  Due date to complete and </a:t>
            </a:r>
            <a:r>
              <a:rPr lang="en-US" sz="2200" b="1" u="sng" dirty="0"/>
              <a:t>submit ESSER II and ESSER III applications</a:t>
            </a:r>
            <a:r>
              <a:rPr lang="en-US" sz="2200" dirty="0"/>
              <a:t> in the E-grants system.</a:t>
            </a:r>
          </a:p>
          <a:p>
            <a:pPr marL="0" indent="0">
              <a:buNone/>
            </a:pPr>
            <a:endParaRPr lang="en-US" dirty="0"/>
          </a:p>
        </p:txBody>
      </p:sp>
      <p:sp>
        <p:nvSpPr>
          <p:cNvPr id="3" name="Slide Number Placeholder 2">
            <a:extLst>
              <a:ext uri="{FF2B5EF4-FFF2-40B4-BE49-F238E27FC236}">
                <a16:creationId xmlns:a16="http://schemas.microsoft.com/office/drawing/2014/main" id="{34A5C521-6654-4264-8E21-72D7E93CF8BE}"/>
              </a:ext>
            </a:extLst>
          </p:cNvPr>
          <p:cNvSpPr>
            <a:spLocks noGrp="1"/>
          </p:cNvSpPr>
          <p:nvPr>
            <p:ph type="sldNum" sz="quarter" idx="12"/>
          </p:nvPr>
        </p:nvSpPr>
        <p:spPr/>
        <p:txBody>
          <a:bodyPr/>
          <a:lstStyle/>
          <a:p>
            <a:fld id="{D3AF38E6-233E-4628-AB77-37E4F8809EF6}" type="slidenum">
              <a:rPr lang="en-US" smtClean="0"/>
              <a:pPr/>
              <a:t>10</a:t>
            </a:fld>
            <a:endParaRPr lang="en-US" dirty="0"/>
          </a:p>
        </p:txBody>
      </p:sp>
      <p:sp>
        <p:nvSpPr>
          <p:cNvPr id="4" name="Title 3">
            <a:extLst>
              <a:ext uri="{FF2B5EF4-FFF2-40B4-BE49-F238E27FC236}">
                <a16:creationId xmlns:a16="http://schemas.microsoft.com/office/drawing/2014/main" id="{5CC00E9F-5619-4D25-A18A-1AC47B4027BC}"/>
              </a:ext>
            </a:extLst>
          </p:cNvPr>
          <p:cNvSpPr>
            <a:spLocks noGrp="1"/>
          </p:cNvSpPr>
          <p:nvPr>
            <p:ph type="title"/>
          </p:nvPr>
        </p:nvSpPr>
        <p:spPr/>
        <p:txBody>
          <a:bodyPr/>
          <a:lstStyle/>
          <a:p>
            <a:r>
              <a:rPr lang="en-US" b="1" dirty="0"/>
              <a:t>Key Dates</a:t>
            </a:r>
          </a:p>
        </p:txBody>
      </p:sp>
    </p:spTree>
    <p:extLst>
      <p:ext uri="{BB962C8B-B14F-4D97-AF65-F5344CB8AC3E}">
        <p14:creationId xmlns:p14="http://schemas.microsoft.com/office/powerpoint/2010/main" val="2376959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855E05-4C9F-43C6-B073-15F3014400FE}"/>
              </a:ext>
            </a:extLst>
          </p:cNvPr>
          <p:cNvSpPr>
            <a:spLocks noGrp="1"/>
          </p:cNvSpPr>
          <p:nvPr>
            <p:ph idx="1"/>
          </p:nvPr>
        </p:nvSpPr>
        <p:spPr>
          <a:xfrm>
            <a:off x="457199" y="1600200"/>
            <a:ext cx="8326073" cy="5257800"/>
          </a:xfrm>
        </p:spPr>
        <p:txBody>
          <a:bodyPr/>
          <a:lstStyle/>
          <a:p>
            <a:pPr marL="0" indent="0">
              <a:buNone/>
            </a:pPr>
            <a:r>
              <a:rPr lang="en-US" dirty="0">
                <a:hlinkClick r:id="rId2"/>
              </a:rPr>
              <a:t>OPI Website-ARP ESSER</a:t>
            </a:r>
            <a:r>
              <a:rPr lang="en-US" dirty="0"/>
              <a:t>:  </a:t>
            </a:r>
            <a:r>
              <a:rPr lang="en-US" dirty="0">
                <a:highlight>
                  <a:srgbClr val="FFFF00"/>
                </a:highlight>
              </a:rPr>
              <a:t>opi.mt.gov</a:t>
            </a:r>
            <a:endParaRPr lang="en-US" dirty="0"/>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00B2B160-E28C-4DD9-826E-7D4BC89451B7}"/>
              </a:ext>
            </a:extLst>
          </p:cNvPr>
          <p:cNvSpPr>
            <a:spLocks noGrp="1"/>
          </p:cNvSpPr>
          <p:nvPr>
            <p:ph type="title"/>
          </p:nvPr>
        </p:nvSpPr>
        <p:spPr/>
        <p:txBody>
          <a:bodyPr/>
          <a:lstStyle/>
          <a:p>
            <a:r>
              <a:rPr lang="en-US" dirty="0"/>
              <a:t>Resources</a:t>
            </a:r>
          </a:p>
        </p:txBody>
      </p:sp>
      <p:pic>
        <p:nvPicPr>
          <p:cNvPr id="5" name="Picture 4">
            <a:extLst>
              <a:ext uri="{FF2B5EF4-FFF2-40B4-BE49-F238E27FC236}">
                <a16:creationId xmlns:a16="http://schemas.microsoft.com/office/drawing/2014/main" id="{D96E7F2D-B569-46AC-A1FF-8A1962C2723A}"/>
              </a:ext>
            </a:extLst>
          </p:cNvPr>
          <p:cNvPicPr>
            <a:picLocks noChangeAspect="1"/>
          </p:cNvPicPr>
          <p:nvPr/>
        </p:nvPicPr>
        <p:blipFill>
          <a:blip r:embed="rId3"/>
          <a:stretch>
            <a:fillRect/>
          </a:stretch>
        </p:blipFill>
        <p:spPr>
          <a:xfrm>
            <a:off x="2624277" y="2379605"/>
            <a:ext cx="4298367" cy="3454395"/>
          </a:xfrm>
          <a:prstGeom prst="rect">
            <a:avLst/>
          </a:prstGeom>
        </p:spPr>
      </p:pic>
      <p:sp>
        <p:nvSpPr>
          <p:cNvPr id="6" name="Arrow: Right 5">
            <a:extLst>
              <a:ext uri="{FF2B5EF4-FFF2-40B4-BE49-F238E27FC236}">
                <a16:creationId xmlns:a16="http://schemas.microsoft.com/office/drawing/2014/main" id="{8CFB56EB-3A14-4D3E-B822-BD65E48DDD15}"/>
              </a:ext>
            </a:extLst>
          </p:cNvPr>
          <p:cNvSpPr/>
          <p:nvPr/>
        </p:nvSpPr>
        <p:spPr>
          <a:xfrm>
            <a:off x="315946" y="5257800"/>
            <a:ext cx="2449585" cy="300008"/>
          </a:xfrm>
          <a:prstGeom prst="rightArrow">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highlight>
                <a:srgbClr val="FFFF00"/>
              </a:highlight>
            </a:endParaRPr>
          </a:p>
        </p:txBody>
      </p:sp>
    </p:spTree>
    <p:extLst>
      <p:ext uri="{BB962C8B-B14F-4D97-AF65-F5344CB8AC3E}">
        <p14:creationId xmlns:p14="http://schemas.microsoft.com/office/powerpoint/2010/main" val="74129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454025"/>
            <a:ext cx="8574088" cy="1470025"/>
          </a:xfrm>
        </p:spPr>
        <p:txBody>
          <a:bodyPr/>
          <a:lstStyle/>
          <a:p>
            <a:r>
              <a:rPr lang="en-US" sz="5400" b="1" dirty="0">
                <a:solidFill>
                  <a:schemeClr val="tx1"/>
                </a:solidFill>
              </a:rPr>
              <a:t>Thank you!</a:t>
            </a:r>
          </a:p>
        </p:txBody>
      </p:sp>
      <p:sp>
        <p:nvSpPr>
          <p:cNvPr id="3" name="Slide Number Placeholder 2"/>
          <p:cNvSpPr>
            <a:spLocks noGrp="1"/>
          </p:cNvSpPr>
          <p:nvPr>
            <p:ph type="sldNum" sz="quarter" idx="4294967295"/>
          </p:nvPr>
        </p:nvSpPr>
        <p:spPr>
          <a:xfrm>
            <a:off x="7010400" y="6356350"/>
            <a:ext cx="2133600" cy="365125"/>
          </a:xfrm>
        </p:spPr>
        <p:txBody>
          <a:bodyPr/>
          <a:lstStyle/>
          <a:p>
            <a:fld id="{9CF9E77B-8D14-4024-8488-C515F4EB4B2A}" type="slidenum">
              <a:rPr lang="en-US" smtClean="0"/>
              <a:pPr/>
              <a:t>12</a:t>
            </a:fld>
            <a:endParaRPr lang="en-US" dirty="0"/>
          </a:p>
        </p:txBody>
      </p:sp>
      <p:sp>
        <p:nvSpPr>
          <p:cNvPr id="5" name="Rectangle 4"/>
          <p:cNvSpPr/>
          <p:nvPr/>
        </p:nvSpPr>
        <p:spPr>
          <a:xfrm>
            <a:off x="377191" y="3143271"/>
            <a:ext cx="8403518" cy="852221"/>
          </a:xfrm>
          <a:prstGeom prst="rect">
            <a:avLst/>
          </a:prstGeom>
        </p:spPr>
        <p:txBody>
          <a:bodyPr wrap="square">
            <a:spAutoFit/>
          </a:bodyPr>
          <a:lstStyle/>
          <a:p>
            <a:pPr marL="0" marR="0" algn="ctr">
              <a:lnSpc>
                <a:spcPct val="105000"/>
              </a:lnSpc>
              <a:spcBef>
                <a:spcPts val="0"/>
              </a:spcBef>
              <a:spcAft>
                <a:spcPts val="0"/>
              </a:spcAft>
            </a:pPr>
            <a:r>
              <a:rPr lang="en-US" sz="2400" b="1" dirty="0">
                <a:latin typeface="Candara" panose="020E0502030303020204" pitchFamily="34" charset="0"/>
                <a:ea typeface="Times New Roman" panose="02020603050405020304" pitchFamily="18" charset="0"/>
                <a:cs typeface="Times New Roman" panose="02020603050405020304" pitchFamily="18" charset="0"/>
              </a:rPr>
              <a:t>For questions or additional information please contact Jeff Kirksey @ Jeffrey.Kirksey@mt.gov</a:t>
            </a:r>
          </a:p>
        </p:txBody>
      </p:sp>
      <p:sp>
        <p:nvSpPr>
          <p:cNvPr id="4" name="Rectangle 3"/>
          <p:cNvSpPr/>
          <p:nvPr/>
        </p:nvSpPr>
        <p:spPr>
          <a:xfrm>
            <a:off x="275898" y="1970683"/>
            <a:ext cx="8504811" cy="772511"/>
          </a:xfrm>
          <a:prstGeom prst="rect">
            <a:avLst/>
          </a:prstGeom>
          <a:solidFill>
            <a:srgbClr val="C127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7826" y="5961487"/>
            <a:ext cx="3011214" cy="759988"/>
          </a:xfrm>
          <a:prstGeom prst="rect">
            <a:avLst/>
          </a:prstGeom>
        </p:spPr>
      </p:pic>
    </p:spTree>
    <p:extLst>
      <p:ext uri="{BB962C8B-B14F-4D97-AF65-F5344CB8AC3E}">
        <p14:creationId xmlns:p14="http://schemas.microsoft.com/office/powerpoint/2010/main" val="234424804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7D1A1F-9CBC-4541-ABC1-DC1456591466}"/>
              </a:ext>
            </a:extLst>
          </p:cNvPr>
          <p:cNvSpPr>
            <a:spLocks noGrp="1"/>
          </p:cNvSpPr>
          <p:nvPr>
            <p:ph idx="1"/>
          </p:nvPr>
        </p:nvSpPr>
        <p:spPr/>
        <p:txBody>
          <a:bodyPr/>
          <a:lstStyle/>
          <a:p>
            <a:pPr marL="0" indent="0">
              <a:buNone/>
            </a:pPr>
            <a:r>
              <a:rPr lang="en-US" dirty="0"/>
              <a:t>On </a:t>
            </a:r>
            <a:r>
              <a:rPr lang="en-US" b="1" dirty="0"/>
              <a:t>June 7, 2021</a:t>
            </a:r>
            <a:r>
              <a:rPr lang="en-US" dirty="0"/>
              <a:t>, the Montana OPI submitted to the U.S. Department of Education (USED) its State Plan for the ARP ESSER Fund.  This plan recognizes local control, removes obstacles and barriers for schools, and enhances accountability without being overly burdensome.  </a:t>
            </a:r>
          </a:p>
          <a:p>
            <a:pPr marL="0" indent="0">
              <a:buNone/>
            </a:pPr>
            <a:r>
              <a:rPr lang="en-US" dirty="0"/>
              <a:t>Find the link in the chat box to see the </a:t>
            </a:r>
            <a:r>
              <a:rPr lang="en-US" i="1" dirty="0"/>
              <a:t>State Plan</a:t>
            </a:r>
            <a:r>
              <a:rPr lang="en-US" dirty="0"/>
              <a:t>.  </a:t>
            </a:r>
          </a:p>
          <a:p>
            <a:pPr marL="0" indent="0">
              <a:buNone/>
            </a:pPr>
            <a:endParaRPr lang="en-US" dirty="0"/>
          </a:p>
        </p:txBody>
      </p:sp>
      <p:sp>
        <p:nvSpPr>
          <p:cNvPr id="3" name="Slide Number Placeholder 2">
            <a:extLst>
              <a:ext uri="{FF2B5EF4-FFF2-40B4-BE49-F238E27FC236}">
                <a16:creationId xmlns:a16="http://schemas.microsoft.com/office/drawing/2014/main" id="{4A803EB8-DDEF-4D85-B31E-73BA31C3BAE1}"/>
              </a:ext>
            </a:extLst>
          </p:cNvPr>
          <p:cNvSpPr>
            <a:spLocks noGrp="1"/>
          </p:cNvSpPr>
          <p:nvPr>
            <p:ph type="sldNum" sz="quarter" idx="12"/>
          </p:nvPr>
        </p:nvSpPr>
        <p:spPr/>
        <p:txBody>
          <a:bodyPr/>
          <a:lstStyle/>
          <a:p>
            <a:fld id="{D3AF38E6-233E-4628-AB77-37E4F8809EF6}" type="slidenum">
              <a:rPr lang="en-US" smtClean="0"/>
              <a:pPr/>
              <a:t>2</a:t>
            </a:fld>
            <a:endParaRPr lang="en-US" dirty="0"/>
          </a:p>
        </p:txBody>
      </p:sp>
      <p:sp>
        <p:nvSpPr>
          <p:cNvPr id="4" name="Title 3">
            <a:extLst>
              <a:ext uri="{FF2B5EF4-FFF2-40B4-BE49-F238E27FC236}">
                <a16:creationId xmlns:a16="http://schemas.microsoft.com/office/drawing/2014/main" id="{A8A6FC15-292C-42A4-8D24-6DFB65E8D3B8}"/>
              </a:ext>
            </a:extLst>
          </p:cNvPr>
          <p:cNvSpPr>
            <a:spLocks noGrp="1"/>
          </p:cNvSpPr>
          <p:nvPr>
            <p:ph type="title"/>
          </p:nvPr>
        </p:nvSpPr>
        <p:spPr/>
        <p:txBody>
          <a:bodyPr/>
          <a:lstStyle/>
          <a:p>
            <a:br>
              <a:rPr lang="en-US" b="1" dirty="0"/>
            </a:br>
            <a:r>
              <a:rPr lang="en-US" b="1" dirty="0"/>
              <a:t>MT OPI ARP-ESSER State Plan</a:t>
            </a:r>
            <a:br>
              <a:rPr lang="en-US" dirty="0"/>
            </a:br>
            <a:endParaRPr lang="en-US" dirty="0"/>
          </a:p>
        </p:txBody>
      </p:sp>
    </p:spTree>
    <p:extLst>
      <p:ext uri="{BB962C8B-B14F-4D97-AF65-F5344CB8AC3E}">
        <p14:creationId xmlns:p14="http://schemas.microsoft.com/office/powerpoint/2010/main" val="4290400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313F61-9268-472D-B06A-A0D047591B60}"/>
              </a:ext>
            </a:extLst>
          </p:cNvPr>
          <p:cNvSpPr>
            <a:spLocks noGrp="1"/>
          </p:cNvSpPr>
          <p:nvPr>
            <p:ph idx="1"/>
          </p:nvPr>
        </p:nvSpPr>
        <p:spPr>
          <a:xfrm>
            <a:off x="457200" y="1600200"/>
            <a:ext cx="8229600" cy="4623047"/>
          </a:xfrm>
        </p:spPr>
        <p:txBody>
          <a:bodyPr/>
          <a:lstStyle/>
          <a:p>
            <a:r>
              <a:rPr lang="en-US" sz="2400" dirty="0"/>
              <a:t>The ARP Act represents the third round of funding to come through the ESSER fund, and Montana's allocation totals more than $382,000,000.  </a:t>
            </a:r>
          </a:p>
          <a:p>
            <a:r>
              <a:rPr lang="en-US" sz="2400" dirty="0"/>
              <a:t>In previous rounds, Montana received more than $41,000,000 (ESSER I) and $170,000,000 (ESSER II).  </a:t>
            </a:r>
          </a:p>
          <a:p>
            <a:r>
              <a:rPr lang="en-US" sz="2400" dirty="0"/>
              <a:t>Through the Emergency Assistance to Non-Public Schools (EANS), the state also received nearly $20 million for home and private schools.  </a:t>
            </a:r>
          </a:p>
          <a:p>
            <a:r>
              <a:rPr lang="en-US" sz="2400" dirty="0"/>
              <a:t>Two-thirds of the ESSER III funding has already been released to schools; once USED approves the State Plan, the OPI will be able to release the remaining one-third, or roughly $126 million.</a:t>
            </a:r>
          </a:p>
          <a:p>
            <a:pPr marL="0" indent="0">
              <a:buNone/>
            </a:pPr>
            <a:endParaRPr lang="en-US" dirty="0"/>
          </a:p>
        </p:txBody>
      </p:sp>
      <p:sp>
        <p:nvSpPr>
          <p:cNvPr id="3" name="Slide Number Placeholder 2">
            <a:extLst>
              <a:ext uri="{FF2B5EF4-FFF2-40B4-BE49-F238E27FC236}">
                <a16:creationId xmlns:a16="http://schemas.microsoft.com/office/drawing/2014/main" id="{C497C179-5513-4C36-8767-4C5213C7E402}"/>
              </a:ext>
            </a:extLst>
          </p:cNvPr>
          <p:cNvSpPr>
            <a:spLocks noGrp="1"/>
          </p:cNvSpPr>
          <p:nvPr>
            <p:ph type="sldNum" sz="quarter" idx="12"/>
          </p:nvPr>
        </p:nvSpPr>
        <p:spPr/>
        <p:txBody>
          <a:bodyPr/>
          <a:lstStyle/>
          <a:p>
            <a:fld id="{D3AF38E6-233E-4628-AB77-37E4F8809EF6}" type="slidenum">
              <a:rPr lang="en-US" smtClean="0"/>
              <a:pPr/>
              <a:t>3</a:t>
            </a:fld>
            <a:endParaRPr lang="en-US" dirty="0"/>
          </a:p>
        </p:txBody>
      </p:sp>
      <p:sp>
        <p:nvSpPr>
          <p:cNvPr id="4" name="Title 3">
            <a:extLst>
              <a:ext uri="{FF2B5EF4-FFF2-40B4-BE49-F238E27FC236}">
                <a16:creationId xmlns:a16="http://schemas.microsoft.com/office/drawing/2014/main" id="{E7E73BCB-22EC-403C-A9A8-3AF54E7707EA}"/>
              </a:ext>
            </a:extLst>
          </p:cNvPr>
          <p:cNvSpPr>
            <a:spLocks noGrp="1"/>
          </p:cNvSpPr>
          <p:nvPr>
            <p:ph type="title"/>
          </p:nvPr>
        </p:nvSpPr>
        <p:spPr/>
        <p:txBody>
          <a:bodyPr/>
          <a:lstStyle/>
          <a:p>
            <a:r>
              <a:rPr lang="en-US" b="1" dirty="0"/>
              <a:t>ESSER Funding</a:t>
            </a:r>
          </a:p>
        </p:txBody>
      </p:sp>
    </p:spTree>
    <p:extLst>
      <p:ext uri="{BB962C8B-B14F-4D97-AF65-F5344CB8AC3E}">
        <p14:creationId xmlns:p14="http://schemas.microsoft.com/office/powerpoint/2010/main" val="2699596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8D0AB9-DCE7-4DD8-B938-B7E68390DBC9}"/>
              </a:ext>
            </a:extLst>
          </p:cNvPr>
          <p:cNvSpPr>
            <a:spLocks noGrp="1"/>
          </p:cNvSpPr>
          <p:nvPr>
            <p:ph idx="1"/>
          </p:nvPr>
        </p:nvSpPr>
        <p:spPr/>
        <p:txBody>
          <a:bodyPr/>
          <a:lstStyle/>
          <a:p>
            <a:pPr marL="0" indent="0">
              <a:buNone/>
            </a:pPr>
            <a:r>
              <a:rPr lang="en-US" b="1" dirty="0"/>
              <a:t>Section A:  Top 3 strategies used during the past year</a:t>
            </a:r>
          </a:p>
          <a:p>
            <a:pPr marL="514350" indent="-514350">
              <a:buAutoNum type="arabicPeriod"/>
            </a:pPr>
            <a:r>
              <a:rPr lang="en-US" dirty="0"/>
              <a:t>Integrating Social and Emotional Learning</a:t>
            </a:r>
          </a:p>
          <a:p>
            <a:pPr marL="514350" indent="-514350">
              <a:buAutoNum type="arabicPeriod"/>
            </a:pPr>
            <a:r>
              <a:rPr lang="en-US" dirty="0"/>
              <a:t>On-line Professional Learning Opportunities</a:t>
            </a:r>
          </a:p>
          <a:p>
            <a:pPr marL="514350" indent="-514350">
              <a:buAutoNum type="arabicPeriod"/>
            </a:pPr>
            <a:r>
              <a:rPr lang="en-US" dirty="0"/>
              <a:t>Flexibility for School Nutrition Programs</a:t>
            </a:r>
          </a:p>
        </p:txBody>
      </p:sp>
      <p:sp>
        <p:nvSpPr>
          <p:cNvPr id="3" name="Slide Number Placeholder 2">
            <a:extLst>
              <a:ext uri="{FF2B5EF4-FFF2-40B4-BE49-F238E27FC236}">
                <a16:creationId xmlns:a16="http://schemas.microsoft.com/office/drawing/2014/main" id="{6A3EBE7B-6889-468D-B9EA-9EAE4055865F}"/>
              </a:ext>
            </a:extLst>
          </p:cNvPr>
          <p:cNvSpPr>
            <a:spLocks noGrp="1"/>
          </p:cNvSpPr>
          <p:nvPr>
            <p:ph type="sldNum" sz="quarter" idx="12"/>
          </p:nvPr>
        </p:nvSpPr>
        <p:spPr/>
        <p:txBody>
          <a:bodyPr/>
          <a:lstStyle/>
          <a:p>
            <a:fld id="{D3AF38E6-233E-4628-AB77-37E4F8809EF6}" type="slidenum">
              <a:rPr lang="en-US" smtClean="0"/>
              <a:pPr/>
              <a:t>4</a:t>
            </a:fld>
            <a:endParaRPr lang="en-US" dirty="0"/>
          </a:p>
        </p:txBody>
      </p:sp>
      <p:sp>
        <p:nvSpPr>
          <p:cNvPr id="4" name="Title 3">
            <a:extLst>
              <a:ext uri="{FF2B5EF4-FFF2-40B4-BE49-F238E27FC236}">
                <a16:creationId xmlns:a16="http://schemas.microsoft.com/office/drawing/2014/main" id="{DA7FEFC6-122E-4F2C-BEB1-B8D399B83C32}"/>
              </a:ext>
            </a:extLst>
          </p:cNvPr>
          <p:cNvSpPr>
            <a:spLocks noGrp="1"/>
          </p:cNvSpPr>
          <p:nvPr>
            <p:ph type="title"/>
          </p:nvPr>
        </p:nvSpPr>
        <p:spPr/>
        <p:txBody>
          <a:bodyPr/>
          <a:lstStyle/>
          <a:p>
            <a:r>
              <a:rPr lang="en-US" b="1" dirty="0"/>
              <a:t>Highlights of State Plan</a:t>
            </a:r>
            <a:endParaRPr lang="en-US" dirty="0"/>
          </a:p>
        </p:txBody>
      </p:sp>
    </p:spTree>
    <p:extLst>
      <p:ext uri="{BB962C8B-B14F-4D97-AF65-F5344CB8AC3E}">
        <p14:creationId xmlns:p14="http://schemas.microsoft.com/office/powerpoint/2010/main" val="242555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8D0AB9-DCE7-4DD8-B938-B7E68390DBC9}"/>
              </a:ext>
            </a:extLst>
          </p:cNvPr>
          <p:cNvSpPr>
            <a:spLocks noGrp="1"/>
          </p:cNvSpPr>
          <p:nvPr>
            <p:ph idx="1"/>
          </p:nvPr>
        </p:nvSpPr>
        <p:spPr/>
        <p:txBody>
          <a:bodyPr/>
          <a:lstStyle/>
          <a:p>
            <a:pPr marL="0" indent="0">
              <a:buNone/>
            </a:pPr>
            <a:r>
              <a:rPr lang="en-US" b="1" dirty="0"/>
              <a:t>Section A:  Top 3 current needs facing students</a:t>
            </a:r>
          </a:p>
          <a:p>
            <a:pPr marL="514350" indent="-514350">
              <a:buAutoNum type="arabicPeriod"/>
            </a:pPr>
            <a:r>
              <a:rPr lang="en-US" dirty="0"/>
              <a:t>Student Mental Health</a:t>
            </a:r>
          </a:p>
          <a:p>
            <a:pPr marL="514350" indent="-514350">
              <a:buAutoNum type="arabicPeriod"/>
            </a:pPr>
            <a:r>
              <a:rPr lang="en-US" dirty="0"/>
              <a:t>Integrating Social and Emotional Learning</a:t>
            </a:r>
          </a:p>
          <a:p>
            <a:pPr marL="514350" indent="-514350">
              <a:buAutoNum type="arabicPeriod"/>
            </a:pPr>
            <a:r>
              <a:rPr lang="en-US" dirty="0"/>
              <a:t>Impacted Learning</a:t>
            </a:r>
          </a:p>
        </p:txBody>
      </p:sp>
      <p:sp>
        <p:nvSpPr>
          <p:cNvPr id="3" name="Slide Number Placeholder 2">
            <a:extLst>
              <a:ext uri="{FF2B5EF4-FFF2-40B4-BE49-F238E27FC236}">
                <a16:creationId xmlns:a16="http://schemas.microsoft.com/office/drawing/2014/main" id="{6A3EBE7B-6889-468D-B9EA-9EAE4055865F}"/>
              </a:ext>
            </a:extLst>
          </p:cNvPr>
          <p:cNvSpPr>
            <a:spLocks noGrp="1"/>
          </p:cNvSpPr>
          <p:nvPr>
            <p:ph type="sldNum" sz="quarter" idx="12"/>
          </p:nvPr>
        </p:nvSpPr>
        <p:spPr/>
        <p:txBody>
          <a:bodyPr/>
          <a:lstStyle/>
          <a:p>
            <a:fld id="{D3AF38E6-233E-4628-AB77-37E4F8809EF6}" type="slidenum">
              <a:rPr lang="en-US" smtClean="0"/>
              <a:pPr/>
              <a:t>5</a:t>
            </a:fld>
            <a:endParaRPr lang="en-US" dirty="0"/>
          </a:p>
        </p:txBody>
      </p:sp>
      <p:sp>
        <p:nvSpPr>
          <p:cNvPr id="4" name="Title 3">
            <a:extLst>
              <a:ext uri="{FF2B5EF4-FFF2-40B4-BE49-F238E27FC236}">
                <a16:creationId xmlns:a16="http://schemas.microsoft.com/office/drawing/2014/main" id="{DA7FEFC6-122E-4F2C-BEB1-B8D399B83C32}"/>
              </a:ext>
            </a:extLst>
          </p:cNvPr>
          <p:cNvSpPr>
            <a:spLocks noGrp="1"/>
          </p:cNvSpPr>
          <p:nvPr>
            <p:ph type="title"/>
          </p:nvPr>
        </p:nvSpPr>
        <p:spPr/>
        <p:txBody>
          <a:bodyPr/>
          <a:lstStyle/>
          <a:p>
            <a:r>
              <a:rPr lang="en-US" b="1" dirty="0"/>
              <a:t>Highlights of State Plan</a:t>
            </a:r>
            <a:endParaRPr lang="en-US" dirty="0"/>
          </a:p>
        </p:txBody>
      </p:sp>
    </p:spTree>
    <p:extLst>
      <p:ext uri="{BB962C8B-B14F-4D97-AF65-F5344CB8AC3E}">
        <p14:creationId xmlns:p14="http://schemas.microsoft.com/office/powerpoint/2010/main" val="2850489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8D0AB9-DCE7-4DD8-B938-B7E68390DBC9}"/>
              </a:ext>
            </a:extLst>
          </p:cNvPr>
          <p:cNvSpPr>
            <a:spLocks noGrp="1"/>
          </p:cNvSpPr>
          <p:nvPr>
            <p:ph idx="1"/>
          </p:nvPr>
        </p:nvSpPr>
        <p:spPr/>
        <p:txBody>
          <a:bodyPr/>
          <a:lstStyle/>
          <a:p>
            <a:pPr marL="0" indent="0">
              <a:buNone/>
            </a:pPr>
            <a:r>
              <a:rPr lang="en-US" sz="2400" b="1" dirty="0"/>
              <a:t>Section C: Stakeholder Input Process</a:t>
            </a:r>
          </a:p>
          <a:p>
            <a:pPr marL="0" indent="0">
              <a:buNone/>
            </a:pPr>
            <a:r>
              <a:rPr lang="en-US" sz="2400" dirty="0"/>
              <a:t>The OPI developed and utilized two survey tools:  </a:t>
            </a:r>
          </a:p>
          <a:p>
            <a:pPr marL="0" indent="0">
              <a:buNone/>
            </a:pPr>
            <a:r>
              <a:rPr lang="en-US" sz="2400" b="1" dirty="0"/>
              <a:t>Stakeholder Engagement survey- </a:t>
            </a:r>
            <a:r>
              <a:rPr lang="en-US" sz="2400" dirty="0"/>
              <a:t>The purpose was to engage in meaningful consultation with stakeholders on the ARP-ESSER State template and the two LEA plans.  It provided stakeholders an opportunity to share their experiences, needs, and concerns as a result of the pandemic. </a:t>
            </a:r>
          </a:p>
          <a:p>
            <a:pPr marL="0" indent="0">
              <a:buNone/>
            </a:pPr>
            <a:r>
              <a:rPr lang="en-US" sz="2400" b="1" dirty="0"/>
              <a:t>OTL survey: </a:t>
            </a:r>
            <a:r>
              <a:rPr lang="en-US" sz="2400" dirty="0"/>
              <a:t>The purposes were to gain a better understanding of learning experiences, student access to educational resources, and learning conditions during the 2020-2021 school year.  </a:t>
            </a:r>
            <a:endParaRPr lang="en-US" sz="2400" b="1" dirty="0"/>
          </a:p>
        </p:txBody>
      </p:sp>
      <p:sp>
        <p:nvSpPr>
          <p:cNvPr id="3" name="Slide Number Placeholder 2">
            <a:extLst>
              <a:ext uri="{FF2B5EF4-FFF2-40B4-BE49-F238E27FC236}">
                <a16:creationId xmlns:a16="http://schemas.microsoft.com/office/drawing/2014/main" id="{6A3EBE7B-6889-468D-B9EA-9EAE4055865F}"/>
              </a:ext>
            </a:extLst>
          </p:cNvPr>
          <p:cNvSpPr>
            <a:spLocks noGrp="1"/>
          </p:cNvSpPr>
          <p:nvPr>
            <p:ph type="sldNum" sz="quarter" idx="12"/>
          </p:nvPr>
        </p:nvSpPr>
        <p:spPr/>
        <p:txBody>
          <a:bodyPr/>
          <a:lstStyle/>
          <a:p>
            <a:fld id="{D3AF38E6-233E-4628-AB77-37E4F8809EF6}" type="slidenum">
              <a:rPr lang="en-US" smtClean="0"/>
              <a:pPr/>
              <a:t>6</a:t>
            </a:fld>
            <a:endParaRPr lang="en-US" dirty="0"/>
          </a:p>
        </p:txBody>
      </p:sp>
      <p:sp>
        <p:nvSpPr>
          <p:cNvPr id="4" name="Title 3">
            <a:extLst>
              <a:ext uri="{FF2B5EF4-FFF2-40B4-BE49-F238E27FC236}">
                <a16:creationId xmlns:a16="http://schemas.microsoft.com/office/drawing/2014/main" id="{DA7FEFC6-122E-4F2C-BEB1-B8D399B83C32}"/>
              </a:ext>
            </a:extLst>
          </p:cNvPr>
          <p:cNvSpPr>
            <a:spLocks noGrp="1"/>
          </p:cNvSpPr>
          <p:nvPr>
            <p:ph type="title"/>
          </p:nvPr>
        </p:nvSpPr>
        <p:spPr/>
        <p:txBody>
          <a:bodyPr/>
          <a:lstStyle/>
          <a:p>
            <a:r>
              <a:rPr lang="en-US" b="1" dirty="0"/>
              <a:t>Highlights of State Plan</a:t>
            </a:r>
            <a:endParaRPr lang="en-US" dirty="0"/>
          </a:p>
        </p:txBody>
      </p:sp>
    </p:spTree>
    <p:extLst>
      <p:ext uri="{BB962C8B-B14F-4D97-AF65-F5344CB8AC3E}">
        <p14:creationId xmlns:p14="http://schemas.microsoft.com/office/powerpoint/2010/main" val="2250076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F5627F-C850-4C2F-AD3F-7DD7D4978111}"/>
              </a:ext>
            </a:extLst>
          </p:cNvPr>
          <p:cNvSpPr>
            <a:spLocks noGrp="1"/>
          </p:cNvSpPr>
          <p:nvPr>
            <p:ph idx="1"/>
          </p:nvPr>
        </p:nvSpPr>
        <p:spPr>
          <a:xfrm>
            <a:off x="457200" y="1600200"/>
            <a:ext cx="8229600" cy="4756150"/>
          </a:xfrm>
        </p:spPr>
        <p:txBody>
          <a:bodyPr/>
          <a:lstStyle/>
          <a:p>
            <a:pPr marL="0" indent="0">
              <a:buNone/>
            </a:pPr>
            <a:r>
              <a:rPr lang="en-US" sz="2800" b="1" dirty="0"/>
              <a:t>Section E:  LEA ARP ESSER Plans</a:t>
            </a:r>
          </a:p>
          <a:p>
            <a:pPr marL="0" indent="0">
              <a:buNone/>
            </a:pPr>
            <a:r>
              <a:rPr lang="en-US" sz="2800" dirty="0"/>
              <a:t>The OPI is requiring districts to use a uniform template. LEAs must submit an ARP ESSER Plan to the OPI through the TEAMS.</a:t>
            </a:r>
            <a:r>
              <a:rPr lang="en-US" sz="2800" b="1" dirty="0"/>
              <a:t>  The uniform template will allow: </a:t>
            </a:r>
          </a:p>
          <a:p>
            <a:r>
              <a:rPr lang="en-US" sz="2400" dirty="0"/>
              <a:t>Efficient gathering of data and information for USED Reporting requirements, measurement and impact</a:t>
            </a:r>
          </a:p>
          <a:p>
            <a:r>
              <a:rPr lang="en-US" sz="2400" dirty="0"/>
              <a:t>Streamlined plans—the OPI will be presenting to the BPE for consideration to use the LEA ARP ESSER Plan in place of the CSIP. </a:t>
            </a:r>
          </a:p>
          <a:p>
            <a:r>
              <a:rPr lang="en-US" sz="2400" dirty="0"/>
              <a:t>Leverage local control and allow for local solutions for local needs.  </a:t>
            </a:r>
            <a:endParaRPr lang="en-US" sz="2400" b="1" dirty="0"/>
          </a:p>
          <a:p>
            <a:pPr marL="0" indent="0">
              <a:buNone/>
            </a:pPr>
            <a:endParaRPr lang="en-US" b="1" dirty="0"/>
          </a:p>
          <a:p>
            <a:pPr marL="0" indent="0">
              <a:buNone/>
            </a:pPr>
            <a:endParaRPr lang="en-US" b="1" dirty="0"/>
          </a:p>
          <a:p>
            <a:pPr marL="0" indent="0">
              <a:buNone/>
            </a:pPr>
            <a:endParaRPr lang="en-US" dirty="0"/>
          </a:p>
        </p:txBody>
      </p:sp>
      <p:sp>
        <p:nvSpPr>
          <p:cNvPr id="3" name="Slide Number Placeholder 2">
            <a:extLst>
              <a:ext uri="{FF2B5EF4-FFF2-40B4-BE49-F238E27FC236}">
                <a16:creationId xmlns:a16="http://schemas.microsoft.com/office/drawing/2014/main" id="{1750D723-A1CB-4948-8C35-FAFA3EC925BB}"/>
              </a:ext>
            </a:extLst>
          </p:cNvPr>
          <p:cNvSpPr>
            <a:spLocks noGrp="1"/>
          </p:cNvSpPr>
          <p:nvPr>
            <p:ph type="sldNum" sz="quarter" idx="12"/>
          </p:nvPr>
        </p:nvSpPr>
        <p:spPr/>
        <p:txBody>
          <a:bodyPr/>
          <a:lstStyle/>
          <a:p>
            <a:fld id="{D3AF38E6-233E-4628-AB77-37E4F8809EF6}" type="slidenum">
              <a:rPr lang="en-US" smtClean="0"/>
              <a:pPr/>
              <a:t>7</a:t>
            </a:fld>
            <a:endParaRPr lang="en-US" dirty="0"/>
          </a:p>
        </p:txBody>
      </p:sp>
      <p:sp>
        <p:nvSpPr>
          <p:cNvPr id="4" name="Title 3">
            <a:extLst>
              <a:ext uri="{FF2B5EF4-FFF2-40B4-BE49-F238E27FC236}">
                <a16:creationId xmlns:a16="http://schemas.microsoft.com/office/drawing/2014/main" id="{26C26C2B-3DE5-462E-8957-7993F7C2B184}"/>
              </a:ext>
            </a:extLst>
          </p:cNvPr>
          <p:cNvSpPr>
            <a:spLocks noGrp="1"/>
          </p:cNvSpPr>
          <p:nvPr>
            <p:ph type="title"/>
          </p:nvPr>
        </p:nvSpPr>
        <p:spPr/>
        <p:txBody>
          <a:bodyPr/>
          <a:lstStyle/>
          <a:p>
            <a:r>
              <a:rPr lang="en-US" b="1" dirty="0"/>
              <a:t>LEA ARP-ESSER Plans</a:t>
            </a:r>
            <a:endParaRPr lang="en-US" dirty="0"/>
          </a:p>
        </p:txBody>
      </p:sp>
    </p:spTree>
    <p:extLst>
      <p:ext uri="{BB962C8B-B14F-4D97-AF65-F5344CB8AC3E}">
        <p14:creationId xmlns:p14="http://schemas.microsoft.com/office/powerpoint/2010/main" val="1878672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ACAD55-3C77-4EF1-985E-6D180737607E}"/>
              </a:ext>
            </a:extLst>
          </p:cNvPr>
          <p:cNvSpPr>
            <a:spLocks noGrp="1"/>
          </p:cNvSpPr>
          <p:nvPr>
            <p:ph idx="1"/>
          </p:nvPr>
        </p:nvSpPr>
        <p:spPr/>
        <p:txBody>
          <a:bodyPr/>
          <a:lstStyle/>
          <a:p>
            <a:pPr marL="0" indent="0">
              <a:buNone/>
            </a:pPr>
            <a:r>
              <a:rPr lang="en-US" dirty="0"/>
              <a:t>The</a:t>
            </a:r>
            <a:r>
              <a:rPr lang="en-US" b="1" dirty="0"/>
              <a:t> District ARP ESSER Plan </a:t>
            </a:r>
            <a:r>
              <a:rPr lang="en-US" dirty="0"/>
              <a:t>template will open July 1st and close on August 24</a:t>
            </a:r>
            <a:r>
              <a:rPr lang="en-US" baseline="30000" dirty="0"/>
              <a:t>th</a:t>
            </a:r>
            <a:r>
              <a:rPr lang="en-US" dirty="0"/>
              <a:t> in TEAMS</a:t>
            </a:r>
            <a:r>
              <a:rPr lang="en-US" b="1" dirty="0"/>
              <a:t>. </a:t>
            </a:r>
            <a:endParaRPr lang="en-US" dirty="0"/>
          </a:p>
          <a:p>
            <a:pPr marL="0" indent="0">
              <a:buNone/>
            </a:pPr>
            <a:r>
              <a:rPr lang="en-US" b="1" dirty="0"/>
              <a:t> </a:t>
            </a:r>
            <a:endParaRPr lang="en-US" dirty="0"/>
          </a:p>
          <a:p>
            <a:pPr marL="0" indent="0">
              <a:buNone/>
            </a:pPr>
            <a:r>
              <a:rPr lang="en-US" dirty="0"/>
              <a:t>The OPI will continue to release information on the OPI </a:t>
            </a:r>
            <a:r>
              <a:rPr lang="en-US" u="sng" dirty="0">
                <a:hlinkClick r:id="rId2"/>
              </a:rPr>
              <a:t>website</a:t>
            </a:r>
            <a:r>
              <a:rPr lang="en-US" dirty="0"/>
              <a:t> under the ESSER Info page, so that LEAs can begin work in anticipation of the opening of the template in TEAMs.  </a:t>
            </a:r>
          </a:p>
          <a:p>
            <a:pPr marL="0" indent="0">
              <a:buNone/>
            </a:pPr>
            <a:endParaRPr lang="en-US" dirty="0"/>
          </a:p>
        </p:txBody>
      </p:sp>
      <p:sp>
        <p:nvSpPr>
          <p:cNvPr id="3" name="Slide Number Placeholder 2">
            <a:extLst>
              <a:ext uri="{FF2B5EF4-FFF2-40B4-BE49-F238E27FC236}">
                <a16:creationId xmlns:a16="http://schemas.microsoft.com/office/drawing/2014/main" id="{1FEC39D6-471D-4D92-B360-6395BC090E6B}"/>
              </a:ext>
            </a:extLst>
          </p:cNvPr>
          <p:cNvSpPr>
            <a:spLocks noGrp="1"/>
          </p:cNvSpPr>
          <p:nvPr>
            <p:ph type="sldNum" sz="quarter" idx="12"/>
          </p:nvPr>
        </p:nvSpPr>
        <p:spPr/>
        <p:txBody>
          <a:bodyPr/>
          <a:lstStyle/>
          <a:p>
            <a:fld id="{D3AF38E6-233E-4628-AB77-37E4F8809EF6}" type="slidenum">
              <a:rPr lang="en-US" smtClean="0"/>
              <a:pPr/>
              <a:t>8</a:t>
            </a:fld>
            <a:endParaRPr lang="en-US" dirty="0"/>
          </a:p>
        </p:txBody>
      </p:sp>
      <p:sp>
        <p:nvSpPr>
          <p:cNvPr id="4" name="Title 3">
            <a:extLst>
              <a:ext uri="{FF2B5EF4-FFF2-40B4-BE49-F238E27FC236}">
                <a16:creationId xmlns:a16="http://schemas.microsoft.com/office/drawing/2014/main" id="{9A14C5A2-259D-47F4-B115-6BB8D407D927}"/>
              </a:ext>
            </a:extLst>
          </p:cNvPr>
          <p:cNvSpPr>
            <a:spLocks noGrp="1"/>
          </p:cNvSpPr>
          <p:nvPr>
            <p:ph type="title"/>
          </p:nvPr>
        </p:nvSpPr>
        <p:spPr/>
        <p:txBody>
          <a:bodyPr/>
          <a:lstStyle/>
          <a:p>
            <a:br>
              <a:rPr lang="en-US" b="1" dirty="0"/>
            </a:br>
            <a:r>
              <a:rPr lang="en-US" b="1" dirty="0"/>
              <a:t>LEA ARP ESSER Plans</a:t>
            </a:r>
            <a:br>
              <a:rPr lang="en-US" b="1" dirty="0"/>
            </a:br>
            <a:endParaRPr lang="en-US" dirty="0"/>
          </a:p>
        </p:txBody>
      </p:sp>
    </p:spTree>
    <p:extLst>
      <p:ext uri="{BB962C8B-B14F-4D97-AF65-F5344CB8AC3E}">
        <p14:creationId xmlns:p14="http://schemas.microsoft.com/office/powerpoint/2010/main" val="2106110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DE3BCB9-DFD1-4A27-B9EB-F78F01A5BEB6}"/>
              </a:ext>
            </a:extLst>
          </p:cNvPr>
          <p:cNvSpPr>
            <a:spLocks noGrp="1"/>
          </p:cNvSpPr>
          <p:nvPr>
            <p:ph idx="1"/>
          </p:nvPr>
        </p:nvSpPr>
        <p:spPr>
          <a:xfrm>
            <a:off x="329939" y="1600200"/>
            <a:ext cx="8446416" cy="4525963"/>
          </a:xfrm>
        </p:spPr>
        <p:txBody>
          <a:bodyPr/>
          <a:lstStyle/>
          <a:p>
            <a:pPr lvl="0"/>
            <a:r>
              <a:rPr lang="en-US" sz="2200" b="1" dirty="0"/>
              <a:t>June 8, 15, 22, &amp; 29, 2021</a:t>
            </a:r>
            <a:r>
              <a:rPr lang="en-US" sz="2200" dirty="0"/>
              <a:t>.  Weekly virtual </a:t>
            </a:r>
            <a:r>
              <a:rPr lang="en-US" sz="2200" b="1" dirty="0"/>
              <a:t>Q &amp; A Sessions</a:t>
            </a:r>
            <a:r>
              <a:rPr lang="en-US" sz="2200" dirty="0"/>
              <a:t> to address questions related to ARP ESSER district plans and budgets.  </a:t>
            </a:r>
          </a:p>
          <a:p>
            <a:pPr lvl="0"/>
            <a:r>
              <a:rPr lang="en-US" sz="2200" b="1" dirty="0"/>
              <a:t>June 15, 2021</a:t>
            </a:r>
            <a:r>
              <a:rPr lang="en-US" sz="2200" dirty="0"/>
              <a:t>. </a:t>
            </a:r>
            <a:r>
              <a:rPr lang="en-US" sz="2200" b="1" dirty="0"/>
              <a:t>Education Advocates </a:t>
            </a:r>
            <a:r>
              <a:rPr lang="en-US" sz="2200" dirty="0"/>
              <a:t>Monthly Partnership Meeting</a:t>
            </a:r>
          </a:p>
          <a:p>
            <a:pPr lvl="0"/>
            <a:r>
              <a:rPr lang="en-US" sz="2200" b="1" dirty="0"/>
              <a:t>June 18, 2021</a:t>
            </a:r>
            <a:r>
              <a:rPr lang="en-US" sz="2200" dirty="0"/>
              <a:t>. Final day to submit cash requests for June payment for all Federal programs, including ESSER. </a:t>
            </a:r>
          </a:p>
          <a:p>
            <a:pPr lvl="0"/>
            <a:r>
              <a:rPr lang="en-US" sz="2200" b="1" dirty="0"/>
              <a:t>June 24, 2021.  </a:t>
            </a:r>
            <a:r>
              <a:rPr lang="en-US" sz="2200" dirty="0"/>
              <a:t>Districts must make publicly available the </a:t>
            </a:r>
            <a:r>
              <a:rPr lang="en-US" sz="2200" b="1" dirty="0"/>
              <a:t>Return to In-Person Instruction and Continuity of Services Plan.</a:t>
            </a:r>
          </a:p>
          <a:p>
            <a:pPr lvl="0"/>
            <a:r>
              <a:rPr lang="en-US" sz="2200" b="1" dirty="0"/>
              <a:t>June 24-25, 2021</a:t>
            </a:r>
            <a:r>
              <a:rPr lang="en-US" sz="2200" dirty="0"/>
              <a:t>.  The virtual </a:t>
            </a:r>
            <a:r>
              <a:rPr lang="en-US" sz="2200" b="1" dirty="0"/>
              <a:t>Montana Education Summit (MTEdx-21)</a:t>
            </a:r>
            <a:r>
              <a:rPr lang="en-US" sz="2200" dirty="0"/>
              <a:t> to support districts with educational planning opportunities. </a:t>
            </a:r>
          </a:p>
          <a:p>
            <a:pPr lvl="0"/>
            <a:r>
              <a:rPr lang="en-US" sz="2200" b="1" dirty="0"/>
              <a:t>July 1, 2021</a:t>
            </a:r>
            <a:r>
              <a:rPr lang="en-US" sz="2200" dirty="0"/>
              <a:t>.  The </a:t>
            </a:r>
            <a:r>
              <a:rPr lang="en-US" sz="2200" b="1" dirty="0"/>
              <a:t>District ARP ESSER Plan</a:t>
            </a:r>
            <a:r>
              <a:rPr lang="en-US" sz="2200" dirty="0"/>
              <a:t> template will open through the TEAMS</a:t>
            </a:r>
          </a:p>
          <a:p>
            <a:pPr marL="0" indent="0">
              <a:buNone/>
            </a:pPr>
            <a:endParaRPr lang="en-US" dirty="0"/>
          </a:p>
        </p:txBody>
      </p:sp>
      <p:sp>
        <p:nvSpPr>
          <p:cNvPr id="3" name="Slide Number Placeholder 2">
            <a:extLst>
              <a:ext uri="{FF2B5EF4-FFF2-40B4-BE49-F238E27FC236}">
                <a16:creationId xmlns:a16="http://schemas.microsoft.com/office/drawing/2014/main" id="{34A5C521-6654-4264-8E21-72D7E93CF8BE}"/>
              </a:ext>
            </a:extLst>
          </p:cNvPr>
          <p:cNvSpPr>
            <a:spLocks noGrp="1"/>
          </p:cNvSpPr>
          <p:nvPr>
            <p:ph type="sldNum" sz="quarter" idx="12"/>
          </p:nvPr>
        </p:nvSpPr>
        <p:spPr/>
        <p:txBody>
          <a:bodyPr/>
          <a:lstStyle/>
          <a:p>
            <a:fld id="{D3AF38E6-233E-4628-AB77-37E4F8809EF6}" type="slidenum">
              <a:rPr lang="en-US" smtClean="0"/>
              <a:pPr/>
              <a:t>9</a:t>
            </a:fld>
            <a:endParaRPr lang="en-US" dirty="0"/>
          </a:p>
        </p:txBody>
      </p:sp>
      <p:sp>
        <p:nvSpPr>
          <p:cNvPr id="4" name="Title 3">
            <a:extLst>
              <a:ext uri="{FF2B5EF4-FFF2-40B4-BE49-F238E27FC236}">
                <a16:creationId xmlns:a16="http://schemas.microsoft.com/office/drawing/2014/main" id="{5CC00E9F-5619-4D25-A18A-1AC47B4027BC}"/>
              </a:ext>
            </a:extLst>
          </p:cNvPr>
          <p:cNvSpPr>
            <a:spLocks noGrp="1"/>
          </p:cNvSpPr>
          <p:nvPr>
            <p:ph type="title"/>
          </p:nvPr>
        </p:nvSpPr>
        <p:spPr/>
        <p:txBody>
          <a:bodyPr/>
          <a:lstStyle/>
          <a:p>
            <a:r>
              <a:rPr lang="en-US" b="1" dirty="0"/>
              <a:t>Key Dates</a:t>
            </a:r>
          </a:p>
        </p:txBody>
      </p:sp>
    </p:spTree>
    <p:extLst>
      <p:ext uri="{BB962C8B-B14F-4D97-AF65-F5344CB8AC3E}">
        <p14:creationId xmlns:p14="http://schemas.microsoft.com/office/powerpoint/2010/main" val="19915369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1_Blank">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7851</TotalTime>
  <Words>926</Words>
  <Application>Microsoft Office PowerPoint</Application>
  <PresentationFormat>On-screen Show (4:3)</PresentationFormat>
  <Paragraphs>71</Paragraphs>
  <Slides>12</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Candara</vt:lpstr>
      <vt:lpstr>1_Blank</vt:lpstr>
      <vt:lpstr>  Education Advocates-ARP ESSER   June 15, 2021 </vt:lpstr>
      <vt:lpstr> MT OPI ARP-ESSER State Plan </vt:lpstr>
      <vt:lpstr>ESSER Funding</vt:lpstr>
      <vt:lpstr>Highlights of State Plan</vt:lpstr>
      <vt:lpstr>Highlights of State Plan</vt:lpstr>
      <vt:lpstr>Highlights of State Plan</vt:lpstr>
      <vt:lpstr>LEA ARP-ESSER Plans</vt:lpstr>
      <vt:lpstr> LEA ARP ESSER Plans </vt:lpstr>
      <vt:lpstr>Key Dates</vt:lpstr>
      <vt:lpstr>Key Dates</vt:lpstr>
      <vt:lpstr>Resources</vt:lpstr>
      <vt:lpstr>Thank you!</vt:lpstr>
    </vt:vector>
  </TitlesOfParts>
  <Company>OPi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Montana Aligned NAEP Items to Uncover Core Ideas</dc:title>
  <dc:creator>McGrath, Ashley</dc:creator>
  <cp:lastModifiedBy>Murgel, Julie</cp:lastModifiedBy>
  <cp:revision>672</cp:revision>
  <cp:lastPrinted>2020-02-13T16:29:42Z</cp:lastPrinted>
  <dcterms:created xsi:type="dcterms:W3CDTF">2016-03-28T17:33:01Z</dcterms:created>
  <dcterms:modified xsi:type="dcterms:W3CDTF">2021-06-15T08:14:41Z</dcterms:modified>
</cp:coreProperties>
</file>