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69"/>
  </p:notesMasterIdLst>
  <p:handoutMasterIdLst>
    <p:handoutMasterId r:id="rId70"/>
  </p:handoutMasterIdLst>
  <p:sldIdLst>
    <p:sldId id="344"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261" r:id="rId20"/>
    <p:sldId id="262" r:id="rId21"/>
    <p:sldId id="263" r:id="rId22"/>
    <p:sldId id="264" r:id="rId23"/>
    <p:sldId id="265" r:id="rId24"/>
    <p:sldId id="267" r:id="rId25"/>
    <p:sldId id="268" r:id="rId26"/>
    <p:sldId id="269" r:id="rId27"/>
    <p:sldId id="270" r:id="rId28"/>
    <p:sldId id="271" r:id="rId29"/>
    <p:sldId id="272" r:id="rId30"/>
    <p:sldId id="273" r:id="rId31"/>
    <p:sldId id="305"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318" r:id="rId46"/>
    <p:sldId id="320" r:id="rId47"/>
    <p:sldId id="321" r:id="rId48"/>
    <p:sldId id="322" r:id="rId49"/>
    <p:sldId id="323" r:id="rId50"/>
    <p:sldId id="324" r:id="rId51"/>
    <p:sldId id="325" r:id="rId52"/>
    <p:sldId id="326" r:id="rId53"/>
    <p:sldId id="327" r:id="rId54"/>
    <p:sldId id="328" r:id="rId55"/>
    <p:sldId id="329" r:id="rId56"/>
    <p:sldId id="309" r:id="rId57"/>
    <p:sldId id="310" r:id="rId58"/>
    <p:sldId id="311" r:id="rId59"/>
    <p:sldId id="312" r:id="rId60"/>
    <p:sldId id="313" r:id="rId61"/>
    <p:sldId id="314" r:id="rId62"/>
    <p:sldId id="315" r:id="rId63"/>
    <p:sldId id="316" r:id="rId64"/>
    <p:sldId id="317" r:id="rId65"/>
    <p:sldId id="301" r:id="rId66"/>
    <p:sldId id="302" r:id="rId67"/>
    <p:sldId id="304" r:id="rId6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25D11F-9B78-4943-BDD1-2B5E8D8A7889}">
          <p14:sldIdLst>
            <p14:sldId id="344"/>
            <p14:sldId id="330"/>
            <p14:sldId id="331"/>
            <p14:sldId id="332"/>
            <p14:sldId id="333"/>
            <p14:sldId id="334"/>
            <p14:sldId id="335"/>
            <p14:sldId id="336"/>
            <p14:sldId id="337"/>
            <p14:sldId id="338"/>
            <p14:sldId id="339"/>
            <p14:sldId id="340"/>
            <p14:sldId id="341"/>
            <p14:sldId id="342"/>
            <p14:sldId id="343"/>
            <p14:sldId id="261"/>
            <p14:sldId id="262"/>
            <p14:sldId id="263"/>
            <p14:sldId id="264"/>
            <p14:sldId id="265"/>
            <p14:sldId id="267"/>
            <p14:sldId id="268"/>
            <p14:sldId id="269"/>
            <p14:sldId id="270"/>
            <p14:sldId id="271"/>
            <p14:sldId id="272"/>
            <p14:sldId id="273"/>
            <p14:sldId id="305"/>
            <p14:sldId id="274"/>
            <p14:sldId id="275"/>
            <p14:sldId id="276"/>
            <p14:sldId id="277"/>
            <p14:sldId id="278"/>
            <p14:sldId id="279"/>
            <p14:sldId id="280"/>
            <p14:sldId id="281"/>
            <p14:sldId id="282"/>
            <p14:sldId id="283"/>
            <p14:sldId id="284"/>
            <p14:sldId id="285"/>
            <p14:sldId id="286"/>
            <p14:sldId id="318"/>
            <p14:sldId id="320"/>
            <p14:sldId id="321"/>
            <p14:sldId id="322"/>
            <p14:sldId id="323"/>
            <p14:sldId id="324"/>
            <p14:sldId id="325"/>
            <p14:sldId id="326"/>
            <p14:sldId id="327"/>
            <p14:sldId id="328"/>
            <p14:sldId id="329"/>
            <p14:sldId id="309"/>
            <p14:sldId id="310"/>
            <p14:sldId id="311"/>
            <p14:sldId id="312"/>
            <p14:sldId id="313"/>
            <p14:sldId id="314"/>
            <p14:sldId id="315"/>
            <p14:sldId id="316"/>
            <p14:sldId id="317"/>
            <p14:sldId id="301"/>
            <p14:sldId id="302"/>
            <p14:sldId id="3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5C23C2-B1FB-48B9-B375-CAF8C14E0CF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F0648A8-9698-42D7-9DBB-81820F541DC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ECAB66D-D36B-4B4A-B46B-56817655B539}" type="datetimeFigureOut">
              <a:rPr lang="en-US" smtClean="0"/>
              <a:t>7/19/2019</a:t>
            </a:fld>
            <a:endParaRPr lang="en-US"/>
          </a:p>
        </p:txBody>
      </p:sp>
      <p:sp>
        <p:nvSpPr>
          <p:cNvPr id="4" name="Footer Placeholder 3">
            <a:extLst>
              <a:ext uri="{FF2B5EF4-FFF2-40B4-BE49-F238E27FC236}">
                <a16:creationId xmlns:a16="http://schemas.microsoft.com/office/drawing/2014/main" id="{12FD1DE9-020E-4808-B4E0-85680344355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A6ECB7-9D51-490C-BF37-980064BA9A8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F5B20E9-5FBE-4DA6-819F-04F37068BD4D}" type="slidenum">
              <a:rPr lang="en-US" smtClean="0"/>
              <a:t>‹#›</a:t>
            </a:fld>
            <a:endParaRPr lang="en-US"/>
          </a:p>
        </p:txBody>
      </p:sp>
    </p:spTree>
    <p:extLst>
      <p:ext uri="{BB962C8B-B14F-4D97-AF65-F5344CB8AC3E}">
        <p14:creationId xmlns:p14="http://schemas.microsoft.com/office/powerpoint/2010/main" val="4096447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598BF7-22AA-463F-93BD-284130BB53A0}" type="datetimeFigureOut">
              <a:rPr lang="en-US" smtClean="0"/>
              <a:t>7/19/2019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893B6E-36B4-43AD-A680-1467B535BA95}" type="slidenum">
              <a:rPr lang="en-US" smtClean="0"/>
              <a:t>‹#›</a:t>
            </a:fld>
            <a:endParaRPr lang="en-US"/>
          </a:p>
        </p:txBody>
      </p:sp>
    </p:spTree>
    <p:extLst>
      <p:ext uri="{BB962C8B-B14F-4D97-AF65-F5344CB8AC3E}">
        <p14:creationId xmlns:p14="http://schemas.microsoft.com/office/powerpoint/2010/main" val="4193295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BF2EB-3E98-4E36-A486-DF66904AA7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210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To access the E-Grants system, you must request an E-Grants account from OPI’s Security Administrator. </a:t>
            </a:r>
          </a:p>
          <a:p>
            <a:r>
              <a:rPr lang="en-US" dirty="0"/>
              <a:t>Form on the E-Grants webpage, must be printed</a:t>
            </a:r>
            <a:r>
              <a:rPr lang="en-US" baseline="0" dirty="0"/>
              <a:t> and signed, then either emailed or faxed to Jamie Beckman. </a:t>
            </a:r>
            <a:endParaRPr lang="en-US" dirty="0"/>
          </a:p>
        </p:txBody>
      </p:sp>
      <p:sp>
        <p:nvSpPr>
          <p:cNvPr id="4" name="Slide Number Placeholder 3"/>
          <p:cNvSpPr>
            <a:spLocks noGrp="1"/>
          </p:cNvSpPr>
          <p:nvPr>
            <p:ph type="sldNum" sz="quarter" idx="10"/>
          </p:nvPr>
        </p:nvSpPr>
        <p:spPr/>
        <p:txBody>
          <a:bodyPr/>
          <a:lstStyle/>
          <a:p>
            <a:fld id="{70DBA9B1-E72D-4CB1-B2F0-427D655704F1}" type="slidenum">
              <a:rPr lang="en-US" smtClean="0"/>
              <a:t>20</a:t>
            </a:fld>
            <a:endParaRPr lang="en-US"/>
          </a:p>
        </p:txBody>
      </p:sp>
    </p:spTree>
    <p:extLst>
      <p:ext uri="{BB962C8B-B14F-4D97-AF65-F5344CB8AC3E}">
        <p14:creationId xmlns:p14="http://schemas.microsoft.com/office/powerpoint/2010/main" val="3593267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To access the E-Grants system, you must request an E-Grants account from OPI’s Security Administrator. </a:t>
            </a:r>
          </a:p>
          <a:p>
            <a:r>
              <a:rPr lang="en-US" dirty="0"/>
              <a:t>Form on the E-Grants webpage, must be printed</a:t>
            </a:r>
            <a:r>
              <a:rPr lang="en-US" baseline="0" dirty="0"/>
              <a:t> and signed, then either emailed or faxed to Mary Graff. </a:t>
            </a:r>
            <a:endParaRPr lang="en-US" dirty="0"/>
          </a:p>
        </p:txBody>
      </p:sp>
      <p:sp>
        <p:nvSpPr>
          <p:cNvPr id="4" name="Slide Number Placeholder 3"/>
          <p:cNvSpPr>
            <a:spLocks noGrp="1"/>
          </p:cNvSpPr>
          <p:nvPr>
            <p:ph type="sldNum" sz="quarter" idx="10"/>
          </p:nvPr>
        </p:nvSpPr>
        <p:spPr/>
        <p:txBody>
          <a:bodyPr/>
          <a:lstStyle/>
          <a:p>
            <a:fld id="{70DBA9B1-E72D-4CB1-B2F0-427D655704F1}" type="slidenum">
              <a:rPr lang="en-US" smtClean="0"/>
              <a:t>21</a:t>
            </a:fld>
            <a:endParaRPr lang="en-US"/>
          </a:p>
        </p:txBody>
      </p:sp>
    </p:spTree>
    <p:extLst>
      <p:ext uri="{BB962C8B-B14F-4D97-AF65-F5344CB8AC3E}">
        <p14:creationId xmlns:p14="http://schemas.microsoft.com/office/powerpoint/2010/main" val="915494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KATE: Who uses the E-Grants system? The AR, Clerk, and any program staff that might need access. The two major roles within the E-Grants system are the Authorized Representative and the Clerk (or what some districts call the business manager). </a:t>
            </a:r>
          </a:p>
          <a:p>
            <a:pPr marL="178027" indent="-178027">
              <a:buFont typeface="Arial" charset="0"/>
              <a:buChar char="•"/>
            </a:pPr>
            <a:r>
              <a:rPr lang="en-US" sz="1100" dirty="0"/>
              <a:t>The Authorized Representative (or the AR) is the person who legally acts on behalf of the </a:t>
            </a:r>
            <a:r>
              <a:rPr lang="en-US" sz="1100" dirty="0" err="1"/>
              <a:t>subgrantee</a:t>
            </a:r>
            <a:r>
              <a:rPr lang="en-US" sz="1100" dirty="0"/>
              <a:t> of federal and state grants. So, the AR is the liaison between the district and the state. The OPI assigns the role of AR depending on the type and size of the </a:t>
            </a:r>
            <a:r>
              <a:rPr lang="en-US" sz="1100" dirty="0" err="1"/>
              <a:t>subgrantee</a:t>
            </a:r>
            <a:r>
              <a:rPr lang="en-US" sz="1100" dirty="0"/>
              <a:t> organization. In E-Grants, the AR has, basically, an all-access pass. They have access to all program applications, they can create, complete and submit applications. The Business manager has the ability to enter information, request funds and submit expenditure reports, but they cannot submit applications themselves.</a:t>
            </a:r>
          </a:p>
          <a:p>
            <a:pPr marL="178027" indent="-178027">
              <a:buFont typeface="Arial" charset="0"/>
              <a:buChar char="•"/>
            </a:pPr>
            <a:r>
              <a:rPr lang="en-US" sz="1100" dirty="0"/>
              <a:t>Something I wanted to emphasize is communication between ARs and clerks. It is very important for you to be in close communication with your clerk about the various grant programs that we have in E-Grants, including Title I. Often, only the </a:t>
            </a:r>
            <a:r>
              <a:rPr lang="en-US" sz="1100" dirty="0" err="1"/>
              <a:t>Auth</a:t>
            </a:r>
            <a:r>
              <a:rPr lang="en-US" sz="1100" dirty="0"/>
              <a:t> Rep will receive information about available funds, carryover, reallocated funds, that type of thing. It is your responsibility as the AR to notify your clerk so that the clerk can perform any necessary actions – for example, they can then go in and budget for extra funds, and appropriate them accordingly.</a:t>
            </a:r>
          </a:p>
        </p:txBody>
      </p:sp>
      <p:sp>
        <p:nvSpPr>
          <p:cNvPr id="4" name="Slide Number Placeholder 3"/>
          <p:cNvSpPr>
            <a:spLocks noGrp="1"/>
          </p:cNvSpPr>
          <p:nvPr>
            <p:ph type="sldNum" sz="quarter" idx="10"/>
          </p:nvPr>
        </p:nvSpPr>
        <p:spPr/>
        <p:txBody>
          <a:bodyPr/>
          <a:lstStyle/>
          <a:p>
            <a:fld id="{70DBA9B1-E72D-4CB1-B2F0-427D655704F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176378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charset="0"/>
              <a:buChar char="•"/>
            </a:pPr>
            <a:r>
              <a:rPr lang="en-US" sz="1100" dirty="0"/>
              <a:t>The OPI has created sort of its </a:t>
            </a:r>
            <a:r>
              <a:rPr lang="en-US" sz="1100" i="1" dirty="0"/>
              <a:t>own </a:t>
            </a:r>
            <a:r>
              <a:rPr lang="en-US" sz="1100" dirty="0"/>
              <a:t>EDGAR, which we call the Common Assurances. These are the requirements that apply to all programs administered by the US Department of Education through the OPI. We have compiled all of the overarching requirements into these Common Assurances so that districts can sign off on them all at once, and don’t have to submit different assurances for each grant program.</a:t>
            </a:r>
          </a:p>
          <a:p>
            <a:pPr marL="178027" indent="-178027">
              <a:buFont typeface="Arial" charset="0"/>
              <a:buChar char="•"/>
            </a:pPr>
            <a:endParaRPr lang="en-US" sz="1100" dirty="0"/>
          </a:p>
          <a:p>
            <a:pPr marL="178027" indent="-178027">
              <a:buFont typeface="Arial" charset="0"/>
              <a:buChar char="•"/>
            </a:pPr>
            <a:r>
              <a:rPr lang="en-US" sz="1100" dirty="0"/>
              <a:t>The Common Assurances are included in every E-Grant application that we have on the system, but since they are only submitted once annually, as the district Authorized Representative, you only need to certify them on the first grant application that you submit each year. </a:t>
            </a:r>
          </a:p>
          <a:p>
            <a:pPr marL="178027" indent="-178027">
              <a:buFont typeface="Arial" charset="0"/>
              <a:buChar char="•"/>
            </a:pPr>
            <a:endParaRPr lang="en-US" sz="1100" dirty="0"/>
          </a:p>
          <a:p>
            <a:pPr marL="178027" indent="-178027">
              <a:buFont typeface="Arial" charset="0"/>
              <a:buChar char="•"/>
            </a:pPr>
            <a:r>
              <a:rPr lang="en-US" sz="1100" dirty="0"/>
              <a:t>If you would like to read the full text of the Common Assurances, you can do so either in your ESEA Consolidated application, or online in the OPI Grant Handbook (it is Appendix J).</a:t>
            </a:r>
          </a:p>
          <a:p>
            <a:pPr marL="178027" indent="-178027">
              <a:buFont typeface="Arial" charset="0"/>
              <a:buChar char="•"/>
            </a:pPr>
            <a:endParaRPr lang="en-US" sz="1100" dirty="0"/>
          </a:p>
          <a:p>
            <a:pPr marL="178027" indent="-178027">
              <a:buFont typeface="Arial" charset="0"/>
              <a:buChar char="•"/>
            </a:pPr>
            <a:r>
              <a:rPr lang="en-US" sz="1100" dirty="0"/>
              <a:t>Now Sunni is going to talk a little bit about federal cost principles.</a:t>
            </a:r>
          </a:p>
        </p:txBody>
      </p:sp>
      <p:sp>
        <p:nvSpPr>
          <p:cNvPr id="4" name="Slide Number Placeholder 3"/>
          <p:cNvSpPr>
            <a:spLocks noGrp="1"/>
          </p:cNvSpPr>
          <p:nvPr>
            <p:ph type="sldNum" sz="quarter" idx="10"/>
          </p:nvPr>
        </p:nvSpPr>
        <p:spPr/>
        <p:txBody>
          <a:bodyPr/>
          <a:lstStyle/>
          <a:p>
            <a:fld id="{70DBA9B1-E72D-4CB1-B2F0-427D655704F1}" type="slidenum">
              <a:rPr lang="en-US" smtClean="0"/>
              <a:t>24</a:t>
            </a:fld>
            <a:endParaRPr lang="en-US"/>
          </a:p>
        </p:txBody>
      </p:sp>
    </p:spTree>
    <p:extLst>
      <p:ext uri="{BB962C8B-B14F-4D97-AF65-F5344CB8AC3E}">
        <p14:creationId xmlns:p14="http://schemas.microsoft.com/office/powerpoint/2010/main" val="1408796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b="1" dirty="0"/>
              <a:t>KATE:</a:t>
            </a:r>
          </a:p>
          <a:p>
            <a:pPr lvl="1"/>
            <a:r>
              <a:rPr lang="en-US" sz="1800" b="1" dirty="0"/>
              <a:t>Instructions. </a:t>
            </a:r>
            <a:r>
              <a:rPr lang="en-US" sz="1800" dirty="0"/>
              <a:t>Page-specific instructions are available at the top of each application page: </a:t>
            </a:r>
          </a:p>
          <a:p>
            <a:pPr lvl="1"/>
            <a:r>
              <a:rPr lang="en-US" sz="1800" b="1" dirty="0"/>
              <a:t>Turn off Pop-up Blockers. </a:t>
            </a:r>
            <a:r>
              <a:rPr lang="en-US" sz="1800" dirty="0"/>
              <a:t>System will not work without doing so.</a:t>
            </a:r>
            <a:endParaRPr lang="en-US" sz="1800" b="1" dirty="0"/>
          </a:p>
          <a:p>
            <a:pPr lvl="1"/>
            <a:r>
              <a:rPr lang="en-US" sz="1800" b="1" dirty="0"/>
              <a:t>Saving</a:t>
            </a:r>
            <a:r>
              <a:rPr lang="en-US" sz="1800" dirty="0"/>
              <a:t>. Save the page often! Cannot be over-emphasized. You </a:t>
            </a:r>
            <a:r>
              <a:rPr lang="en-US" sz="1800" i="1" dirty="0"/>
              <a:t>will </a:t>
            </a:r>
            <a:r>
              <a:rPr lang="en-US" sz="1800" dirty="0"/>
              <a:t>lose newly entered data if you do not “Save” a page before clicking on the next tab.</a:t>
            </a:r>
          </a:p>
          <a:p>
            <a:pPr lvl="1"/>
            <a:r>
              <a:rPr lang="en-US" sz="1800" b="1" dirty="0"/>
              <a:t>Clicking</a:t>
            </a:r>
            <a:r>
              <a:rPr lang="en-US" sz="1800" dirty="0"/>
              <a:t>. Only click buttons and hyperlinks once.</a:t>
            </a:r>
          </a:p>
          <a:p>
            <a:pPr lvl="1"/>
            <a:r>
              <a:rPr lang="en-US" sz="1800" b="1" dirty="0"/>
              <a:t>Do not use “Back” or “Refresh” buttons</a:t>
            </a:r>
            <a:r>
              <a:rPr lang="en-US" sz="1800" dirty="0"/>
              <a:t>. This will give you an error message, lose your data, and kick you out of the system. The system will only work by navigating using the links in the upper right-hand corner of the page.</a:t>
            </a:r>
          </a:p>
          <a:p>
            <a:pPr lvl="1"/>
            <a:r>
              <a:rPr lang="en-US" sz="1800" b="1" dirty="0"/>
              <a:t>Do not copy-paste directly from Word</a:t>
            </a:r>
            <a:r>
              <a:rPr lang="en-US" sz="1800" dirty="0"/>
              <a:t>. Formatting will cause errors in E-Grants; instead, copy into Notepad (which removes formatting), and then copy to E-Grants.</a:t>
            </a:r>
          </a:p>
          <a:p>
            <a:pPr lvl="1"/>
            <a:r>
              <a:rPr lang="en-US" sz="1800" b="1" dirty="0"/>
              <a:t>Do not open more than one application at once</a:t>
            </a:r>
            <a:r>
              <a:rPr lang="en-US" sz="1800" dirty="0"/>
              <a:t>. You will lose any data you are entering.</a:t>
            </a:r>
            <a:endParaRPr lang="en-US" dirty="0"/>
          </a:p>
          <a:p>
            <a:endParaRPr lang="en-US" dirty="0"/>
          </a:p>
        </p:txBody>
      </p:sp>
      <p:sp>
        <p:nvSpPr>
          <p:cNvPr id="4" name="Slide Number Placeholder 3"/>
          <p:cNvSpPr>
            <a:spLocks noGrp="1"/>
          </p:cNvSpPr>
          <p:nvPr>
            <p:ph type="sldNum" sz="quarter" idx="10"/>
          </p:nvPr>
        </p:nvSpPr>
        <p:spPr/>
        <p:txBody>
          <a:bodyPr/>
          <a:lstStyle/>
          <a:p>
            <a:fld id="{70DBA9B1-E72D-4CB1-B2F0-427D655704F1}" type="slidenum">
              <a:rPr lang="en-US" smtClean="0"/>
              <a:t>25</a:t>
            </a:fld>
            <a:endParaRPr lang="en-US"/>
          </a:p>
        </p:txBody>
      </p:sp>
    </p:spTree>
    <p:extLst>
      <p:ext uri="{BB962C8B-B14F-4D97-AF65-F5344CB8AC3E}">
        <p14:creationId xmlns:p14="http://schemas.microsoft.com/office/powerpoint/2010/main" val="802334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t>
            </a:r>
          </a:p>
        </p:txBody>
      </p:sp>
      <p:sp>
        <p:nvSpPr>
          <p:cNvPr id="4" name="Slide Number Placeholder 3"/>
          <p:cNvSpPr>
            <a:spLocks noGrp="1"/>
          </p:cNvSpPr>
          <p:nvPr>
            <p:ph type="sldNum" sz="quarter" idx="10"/>
          </p:nvPr>
        </p:nvSpPr>
        <p:spPr/>
        <p:txBody>
          <a:bodyPr/>
          <a:lstStyle/>
          <a:p>
            <a:fld id="{FBABF853-1CC4-491C-8BEF-92E0171C0538}"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613477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Juli: </a:t>
            </a:r>
          </a:p>
          <a:p>
            <a:pPr defTabSz="931774">
              <a:defRPr/>
            </a:pPr>
            <a:r>
              <a:rPr lang="en-US" dirty="0"/>
              <a:t>We recommend that cash requests are submitted monthly </a:t>
            </a:r>
          </a:p>
          <a:p>
            <a:endParaRPr lang="en-US" dirty="0"/>
          </a:p>
        </p:txBody>
      </p:sp>
      <p:sp>
        <p:nvSpPr>
          <p:cNvPr id="4" name="Slide Number Placeholder 3"/>
          <p:cNvSpPr>
            <a:spLocks noGrp="1"/>
          </p:cNvSpPr>
          <p:nvPr>
            <p:ph type="sldNum" sz="quarter" idx="10"/>
          </p:nvPr>
        </p:nvSpPr>
        <p:spPr/>
        <p:txBody>
          <a:bodyPr/>
          <a:lstStyle/>
          <a:p>
            <a:fld id="{FBABF853-1CC4-491C-8BEF-92E0171C0538}" type="slidenum">
              <a:rPr lang="en-US" smtClean="0"/>
              <a:pPr/>
              <a:t>27</a:t>
            </a:fld>
            <a:endParaRPr lang="en-US"/>
          </a:p>
        </p:txBody>
      </p:sp>
    </p:spTree>
    <p:extLst>
      <p:ext uri="{BB962C8B-B14F-4D97-AF65-F5344CB8AC3E}">
        <p14:creationId xmlns:p14="http://schemas.microsoft.com/office/powerpoint/2010/main" val="318295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Please review the “E-Grants Payment User Guide” on the OPI E-Grants webpage.</a:t>
            </a:r>
          </a:p>
        </p:txBody>
      </p:sp>
      <p:sp>
        <p:nvSpPr>
          <p:cNvPr id="4" name="Slide Number Placeholder 3"/>
          <p:cNvSpPr>
            <a:spLocks noGrp="1"/>
          </p:cNvSpPr>
          <p:nvPr>
            <p:ph type="sldNum" sz="quarter" idx="10"/>
          </p:nvPr>
        </p:nvSpPr>
        <p:spPr/>
        <p:txBody>
          <a:bodyPr/>
          <a:lstStyle/>
          <a:p>
            <a:fld id="{70DBA9B1-E72D-4CB1-B2F0-427D655704F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41575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Please review the “E-Grants Payment User Guide” on the OPI E-Grants webpage.</a:t>
            </a:r>
          </a:p>
        </p:txBody>
      </p:sp>
      <p:sp>
        <p:nvSpPr>
          <p:cNvPr id="4" name="Slide Number Placeholder 3"/>
          <p:cNvSpPr>
            <a:spLocks noGrp="1"/>
          </p:cNvSpPr>
          <p:nvPr>
            <p:ph type="sldNum" sz="quarter" idx="10"/>
          </p:nvPr>
        </p:nvSpPr>
        <p:spPr/>
        <p:txBody>
          <a:bodyPr/>
          <a:lstStyle/>
          <a:p>
            <a:fld id="{70DBA9B1-E72D-4CB1-B2F0-427D655704F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150436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KATE: So, the three things that Sunni just mentioned, all tend to trip up our users when it comes to their E-Grants application. Carryover funds in particular seem to cause a lot of confusion.</a:t>
            </a:r>
          </a:p>
          <a:p>
            <a:pPr marL="178027" indent="-178027">
              <a:buFont typeface="Arial" charset="0"/>
              <a:buChar char="•"/>
            </a:pPr>
            <a:r>
              <a:rPr lang="en-US" sz="1100" b="1" dirty="0"/>
              <a:t>Carryover funds</a:t>
            </a:r>
            <a:r>
              <a:rPr lang="en-US" sz="1100" dirty="0"/>
              <a:t>. Carryover funds will appear in your current year application as soon as the previous year’s application has been closed out – that is, the Final Expenditure Report has been </a:t>
            </a:r>
            <a:r>
              <a:rPr lang="en-US" sz="1100" dirty="0" err="1"/>
              <a:t>been</a:t>
            </a:r>
            <a:r>
              <a:rPr lang="en-US" sz="1100" dirty="0"/>
              <a:t> submitted to the OPI and the accountant has approved it. You will need to create an amendment, and budget for any additional funds.</a:t>
            </a:r>
          </a:p>
          <a:p>
            <a:pPr marL="178027" indent="-178027" defTabSz="949478">
              <a:buFont typeface="Arial" charset="0"/>
              <a:buChar char="•"/>
              <a:defRPr/>
            </a:pPr>
            <a:r>
              <a:rPr lang="en-US" sz="1100" dirty="0"/>
              <a:t>Any significant change to your E-Grant program, whether programmatic or fiscal, requires an LEA to submit an “Amendment” to your Original Application. You may have more than one amendment in a given year.</a:t>
            </a:r>
          </a:p>
          <a:p>
            <a:pPr marL="178027" indent="-178027">
              <a:buFont typeface="Arial" charset="0"/>
              <a:buChar char="•"/>
            </a:pPr>
            <a:r>
              <a:rPr lang="en-US" sz="1100" dirty="0"/>
              <a:t>Changes that </a:t>
            </a:r>
            <a:r>
              <a:rPr lang="en-US" sz="1100" b="1" dirty="0"/>
              <a:t>do </a:t>
            </a:r>
            <a:r>
              <a:rPr lang="en-US" sz="1100" dirty="0"/>
              <a:t>require OPI’s approval, in the form of submitted an amendment in the E-Grant system:</a:t>
            </a:r>
          </a:p>
          <a:p>
            <a:pPr marL="178027" indent="-178027">
              <a:buFont typeface="Arial" charset="0"/>
              <a:buChar char="•"/>
            </a:pPr>
            <a:r>
              <a:rPr lang="en-US" sz="1100" dirty="0"/>
              <a:t>BUDGET</a:t>
            </a:r>
          </a:p>
          <a:p>
            <a:pPr marL="652765" lvl="1" indent="-178027">
              <a:buFont typeface="Arial" charset="0"/>
              <a:buChar char="•"/>
            </a:pPr>
            <a:r>
              <a:rPr lang="en-US" sz="1100" dirty="0"/>
              <a:t>Plans to purchase additional equipment items costing $5,000 or more (700 category purchases)</a:t>
            </a:r>
          </a:p>
          <a:p>
            <a:pPr marL="652765" lvl="1" indent="-178027">
              <a:buFont typeface="Arial" charset="0"/>
              <a:buChar char="•"/>
            </a:pPr>
            <a:r>
              <a:rPr lang="en-US" sz="1100" dirty="0"/>
              <a:t>Change in overall funding (i.e. carryover as stated above)</a:t>
            </a:r>
          </a:p>
          <a:p>
            <a:pPr marL="652765" lvl="1" indent="-178027">
              <a:buFont typeface="Arial" charset="0"/>
              <a:buChar char="•"/>
            </a:pPr>
            <a:r>
              <a:rPr lang="en-US" sz="1100" dirty="0"/>
              <a:t>A re-budget between line items within an approved budget to meet unanticipated needs.</a:t>
            </a:r>
          </a:p>
          <a:p>
            <a:pPr marL="178027" indent="-178027">
              <a:buFont typeface="Arial" charset="0"/>
              <a:buChar char="•"/>
            </a:pPr>
            <a:r>
              <a:rPr lang="en-US" sz="1100" dirty="0"/>
              <a:t>PROGRAM</a:t>
            </a:r>
          </a:p>
          <a:p>
            <a:pPr marL="652765" lvl="1" indent="-178027">
              <a:buFont typeface="Arial" charset="0"/>
              <a:buChar char="•"/>
            </a:pPr>
            <a:r>
              <a:rPr lang="en-US" sz="1100" dirty="0"/>
              <a:t>Change in program scope or objectives (regardless of whether the cost changes)</a:t>
            </a:r>
          </a:p>
          <a:p>
            <a:pPr marL="652765" lvl="1" indent="-178027">
              <a:buFont typeface="Arial" charset="0"/>
              <a:buChar char="•"/>
            </a:pPr>
            <a:r>
              <a:rPr lang="en-US" sz="1100" dirty="0"/>
              <a:t>Request to extend project period.</a:t>
            </a:r>
          </a:p>
          <a:p>
            <a:pPr marL="178027" indent="-178027">
              <a:buFont typeface="Arial" charset="0"/>
              <a:buChar char="•"/>
            </a:pPr>
            <a:r>
              <a:rPr lang="en-US" sz="1100" dirty="0"/>
              <a:t>Changes that </a:t>
            </a:r>
            <a:r>
              <a:rPr lang="en-US" sz="1100" b="1" dirty="0"/>
              <a:t>do not </a:t>
            </a:r>
            <a:r>
              <a:rPr lang="en-US" sz="1100" dirty="0"/>
              <a:t>require OPI’s approval, i.e. do not require an amendment.</a:t>
            </a:r>
          </a:p>
          <a:p>
            <a:pPr marL="652765" lvl="1" indent="-178027">
              <a:buFont typeface="Arial" charset="0"/>
              <a:buChar char="•"/>
            </a:pPr>
            <a:r>
              <a:rPr lang="en-US" sz="1100" dirty="0"/>
              <a:t>Change in personnel that does not change the planned activities or scope of the grant project.</a:t>
            </a:r>
          </a:p>
          <a:p>
            <a:pPr marL="652765" lvl="1" indent="-178027">
              <a:buFont typeface="Arial" charset="0"/>
              <a:buChar char="•"/>
            </a:pPr>
            <a:r>
              <a:rPr lang="en-US" sz="1100" dirty="0"/>
              <a:t>Budget changes that do not exceed 50% of a line item total which was previous approved on a grant budget.</a:t>
            </a:r>
          </a:p>
        </p:txBody>
      </p:sp>
      <p:sp>
        <p:nvSpPr>
          <p:cNvPr id="4" name="Slide Number Placeholder 3"/>
          <p:cNvSpPr>
            <a:spLocks noGrp="1"/>
          </p:cNvSpPr>
          <p:nvPr>
            <p:ph type="sldNum" sz="quarter" idx="10"/>
          </p:nvPr>
        </p:nvSpPr>
        <p:spPr/>
        <p:txBody>
          <a:bodyPr/>
          <a:lstStyle/>
          <a:p>
            <a:fld id="{70DBA9B1-E72D-4CB1-B2F0-427D655704F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03922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1774" lvl="2"/>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F7B33B-7BDC-45FB-BF53-400EBFD784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506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t>
            </a:r>
          </a:p>
        </p:txBody>
      </p:sp>
      <p:sp>
        <p:nvSpPr>
          <p:cNvPr id="4" name="Slide Number Placeholder 3"/>
          <p:cNvSpPr>
            <a:spLocks noGrp="1"/>
          </p:cNvSpPr>
          <p:nvPr>
            <p:ph type="sldNum" sz="quarter" idx="10"/>
          </p:nvPr>
        </p:nvSpPr>
        <p:spPr/>
        <p:txBody>
          <a:bodyPr/>
          <a:lstStyle/>
          <a:p>
            <a:fld id="{FBABF853-1CC4-491C-8BEF-92E0171C0538}"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7180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SUNNI: Please review the “E-Grants Payment User Guide” on the OPI E-Grants webpage.</a:t>
            </a:r>
          </a:p>
          <a:p>
            <a:endParaRPr lang="en-US" dirty="0"/>
          </a:p>
          <a:p>
            <a:r>
              <a:rPr lang="en-US" dirty="0"/>
              <a:t>Limitations are applied</a:t>
            </a:r>
            <a:r>
              <a:rPr lang="en-US" baseline="0" dirty="0"/>
              <a:t> at the end of the project period based on information submitted on the Final Expenditure report. There is a 15% limitation provision for Title IA funds. If a district received an allocation of $50,000 or more, the carryover amount is limited to 15% of the district’s original allocation. The $50,000 allocation level applies to each separate district in a school system (elementary and High School).  For example if a district had an original allocation of $75,000 the amount of carryover that may be carried forward to the next program year would be $11,250. At the end of the current program year if the districts balance is greater than the $11,250 any amount over would be consider excess funds and reduces the districts carryover amount; which becomes part of the pool for the reallocated funds.  If a district is a system and the </a:t>
            </a:r>
            <a:r>
              <a:rPr lang="en-US" baseline="0" dirty="0" err="1"/>
              <a:t>elementary’s</a:t>
            </a:r>
            <a:r>
              <a:rPr lang="en-US" baseline="0" dirty="0"/>
              <a:t> original allocation was $75,000 and the HS was $45,000 the 15% limitation would only apply to the $75,000 – this district would be able to carry forward $56,250</a:t>
            </a:r>
          </a:p>
          <a:p>
            <a:r>
              <a:rPr lang="en-US" baseline="0" dirty="0"/>
              <a:t>Districts with less than $50,000 may carryover 100% of their original allocation, this does not include reallocated funds or carryover from a previous year; which is true in all circumstances, only the amount up to the original allocation. </a:t>
            </a:r>
          </a:p>
          <a:p>
            <a:r>
              <a:rPr lang="en-US" baseline="0" dirty="0"/>
              <a:t>All carryover funds stay with the prime applicant when moving forward and the prime is responsible for submitting an amendment to budget for the additional funds.</a:t>
            </a:r>
          </a:p>
          <a:p>
            <a:r>
              <a:rPr lang="en-US" baseline="0" dirty="0"/>
              <a:t>A waiver may be requested every 3 years to waive the 15% limitation and this process is done with the OPI program specialist (Jack O’Connor)</a:t>
            </a:r>
          </a:p>
          <a:p>
            <a:endParaRPr lang="en-US" dirty="0"/>
          </a:p>
          <a:p>
            <a:endParaRPr lang="en-US" dirty="0"/>
          </a:p>
          <a:p>
            <a:r>
              <a:rPr lang="en-US" dirty="0"/>
              <a:t>Please review the “E-Grants Payment User Guide” on the OPI E-Grants webpage.</a:t>
            </a:r>
          </a:p>
        </p:txBody>
      </p:sp>
      <p:sp>
        <p:nvSpPr>
          <p:cNvPr id="4" name="Slide Number Placeholder 3"/>
          <p:cNvSpPr>
            <a:spLocks noGrp="1"/>
          </p:cNvSpPr>
          <p:nvPr>
            <p:ph type="sldNum" sz="quarter" idx="10"/>
          </p:nvPr>
        </p:nvSpPr>
        <p:spPr/>
        <p:txBody>
          <a:bodyPr/>
          <a:lstStyle/>
          <a:p>
            <a:fld id="{70DBA9B1-E72D-4CB1-B2F0-427D655704F1}"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017008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DBA9B1-E72D-4CB1-B2F0-427D655704F1}" type="slidenum">
              <a:rPr lang="en-US" smtClean="0"/>
              <a:t>34</a:t>
            </a:fld>
            <a:endParaRPr lang="en-US"/>
          </a:p>
        </p:txBody>
      </p:sp>
    </p:spTree>
    <p:extLst>
      <p:ext uri="{BB962C8B-B14F-4D97-AF65-F5344CB8AC3E}">
        <p14:creationId xmlns:p14="http://schemas.microsoft.com/office/powerpoint/2010/main" val="2525036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DBA9B1-E72D-4CB1-B2F0-427D655704F1}" type="slidenum">
              <a:rPr lang="en-US" smtClean="0"/>
              <a:t>35</a:t>
            </a:fld>
            <a:endParaRPr lang="en-US"/>
          </a:p>
        </p:txBody>
      </p:sp>
    </p:spTree>
    <p:extLst>
      <p:ext uri="{BB962C8B-B14F-4D97-AF65-F5344CB8AC3E}">
        <p14:creationId xmlns:p14="http://schemas.microsoft.com/office/powerpoint/2010/main" val="1398339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DBA9B1-E72D-4CB1-B2F0-427D655704F1}" type="slidenum">
              <a:rPr lang="en-US" smtClean="0"/>
              <a:t>36</a:t>
            </a:fld>
            <a:endParaRPr lang="en-US"/>
          </a:p>
        </p:txBody>
      </p:sp>
    </p:spTree>
    <p:extLst>
      <p:ext uri="{BB962C8B-B14F-4D97-AF65-F5344CB8AC3E}">
        <p14:creationId xmlns:p14="http://schemas.microsoft.com/office/powerpoint/2010/main" val="4081074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a:t>
            </a:r>
          </a:p>
        </p:txBody>
      </p:sp>
      <p:sp>
        <p:nvSpPr>
          <p:cNvPr id="4" name="Slide Number Placeholder 3"/>
          <p:cNvSpPr>
            <a:spLocks noGrp="1"/>
          </p:cNvSpPr>
          <p:nvPr>
            <p:ph type="sldNum" sz="quarter" idx="10"/>
          </p:nvPr>
        </p:nvSpPr>
        <p:spPr/>
        <p:txBody>
          <a:bodyPr/>
          <a:lstStyle/>
          <a:p>
            <a:fld id="{FBABF853-1CC4-491C-8BEF-92E0171C053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580089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DBA9B1-E72D-4CB1-B2F0-427D655704F1}" type="slidenum">
              <a:rPr lang="en-US" smtClean="0"/>
              <a:t>39</a:t>
            </a:fld>
            <a:endParaRPr lang="en-US"/>
          </a:p>
        </p:txBody>
      </p:sp>
    </p:spTree>
    <p:extLst>
      <p:ext uri="{BB962C8B-B14F-4D97-AF65-F5344CB8AC3E}">
        <p14:creationId xmlns:p14="http://schemas.microsoft.com/office/powerpoint/2010/main" val="2045626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DBA9B1-E72D-4CB1-B2F0-427D655704F1}" type="slidenum">
              <a:rPr lang="en-US" smtClean="0"/>
              <a:t>62</a:t>
            </a:fld>
            <a:endParaRPr lang="en-US"/>
          </a:p>
        </p:txBody>
      </p:sp>
    </p:spTree>
    <p:extLst>
      <p:ext uri="{BB962C8B-B14F-4D97-AF65-F5344CB8AC3E}">
        <p14:creationId xmlns:p14="http://schemas.microsoft.com/office/powerpoint/2010/main" val="885359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sounding a little overwhelming? Luckily, we are here to help you with that!</a:t>
            </a:r>
          </a:p>
          <a:p>
            <a:endParaRPr lang="en-US" dirty="0"/>
          </a:p>
          <a:p>
            <a:r>
              <a:rPr lang="en-US" dirty="0"/>
              <a:t>The E-Grants Easy Tour</a:t>
            </a:r>
            <a:r>
              <a:rPr lang="en-US" baseline="0" dirty="0"/>
              <a:t> is an annual series of workshops held throughout the state that will walk you through your ESEA Consolidated application. I will run the workshops, and we will have Title I and IDEA staff, as well as fiscal staff, on hand to help you complete your applications. We walk you through the entire application process and provide one-on-one help, because most districts have individual questions that only apply to them. This will save you a </a:t>
            </a:r>
            <a:r>
              <a:rPr lang="en-US" i="1" baseline="0" dirty="0"/>
              <a:t>lot </a:t>
            </a:r>
            <a:r>
              <a:rPr lang="en-US" i="0" baseline="0" dirty="0"/>
              <a:t>of time and headache in submitting your applications, and we highly encourage everyone to attend. </a:t>
            </a:r>
            <a:endParaRPr lang="en-US" dirty="0"/>
          </a:p>
        </p:txBody>
      </p:sp>
      <p:sp>
        <p:nvSpPr>
          <p:cNvPr id="4" name="Slide Number Placeholder 3"/>
          <p:cNvSpPr>
            <a:spLocks noGrp="1"/>
          </p:cNvSpPr>
          <p:nvPr>
            <p:ph type="sldNum" sz="quarter" idx="10"/>
          </p:nvPr>
        </p:nvSpPr>
        <p:spPr/>
        <p:txBody>
          <a:bodyPr/>
          <a:lstStyle/>
          <a:p>
            <a:fld id="{70DBA9B1-E72D-4CB1-B2F0-427D655704F1}" type="slidenum">
              <a:rPr lang="en-US" smtClean="0"/>
              <a:t>63</a:t>
            </a:fld>
            <a:endParaRPr lang="en-US"/>
          </a:p>
        </p:txBody>
      </p:sp>
    </p:spTree>
    <p:extLst>
      <p:ext uri="{BB962C8B-B14F-4D97-AF65-F5344CB8AC3E}">
        <p14:creationId xmlns:p14="http://schemas.microsoft.com/office/powerpoint/2010/main" val="1241630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DBA9B1-E72D-4CB1-B2F0-427D655704F1}" type="slidenum">
              <a:rPr lang="en-US" smtClean="0"/>
              <a:t>64</a:t>
            </a:fld>
            <a:endParaRPr lang="en-US"/>
          </a:p>
        </p:txBody>
      </p:sp>
    </p:spTree>
    <p:extLst>
      <p:ext uri="{BB962C8B-B14F-4D97-AF65-F5344CB8AC3E}">
        <p14:creationId xmlns:p14="http://schemas.microsoft.com/office/powerpoint/2010/main" val="318706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6062B-5C50-412E-AD17-825DEB7696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13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First</a:t>
            </a:r>
            <a:r>
              <a:rPr lang="en-US" b="0" baseline="0" dirty="0"/>
              <a:t> and foremost, please know that </a:t>
            </a:r>
            <a:r>
              <a:rPr lang="en-US" b="1" baseline="0" dirty="0"/>
              <a:t>y</a:t>
            </a:r>
            <a:r>
              <a:rPr lang="en-US" b="1" dirty="0"/>
              <a:t>our login information will</a:t>
            </a:r>
            <a:r>
              <a:rPr lang="en-US" b="1" baseline="0" dirty="0"/>
              <a:t> be the same (common login) for both the MAPS and DCA systems</a:t>
            </a:r>
            <a:r>
              <a:rPr lang="en-US" b="0" baseline="0" dirty="0"/>
              <a:t>.  Users will no longer be required to enter the ‘OPI\’ prefix to gain access to DCA.</a:t>
            </a:r>
          </a:p>
          <a:p>
            <a:endParaRPr lang="en-US" b="0" baseline="0" dirty="0"/>
          </a:p>
          <a:p>
            <a:r>
              <a:rPr lang="en-US" b="0" baseline="0" dirty="0"/>
              <a:t>MAPS is the new CNP Web for Montana. </a:t>
            </a:r>
          </a:p>
          <a:p>
            <a:endParaRPr lang="en-US" b="0" baseline="0" dirty="0"/>
          </a:p>
          <a:p>
            <a:r>
              <a:rPr lang="en-US" b="0" baseline="0" dirty="0"/>
              <a:t>Note: as the login information is the same for MAPS and DCA, if one password expires, both are expired.</a:t>
            </a:r>
          </a:p>
          <a:p>
            <a:endParaRPr lang="en-US" b="0" baseline="0" dirty="0"/>
          </a:p>
          <a:p>
            <a:r>
              <a:rPr lang="en-US" b="0" baseline="0" dirty="0"/>
              <a:t>Gaining access to the system is the first step. You can find user access forms located on the main page of the OPI School Nutrition Programs website. </a:t>
            </a:r>
          </a:p>
          <a:p>
            <a:endParaRPr lang="en-US" b="0" baseline="0" dirty="0"/>
          </a:p>
          <a:p>
            <a:r>
              <a:rPr lang="en-US" b="0" baseline="0" dirty="0"/>
              <a:t>*NEW DCA*</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F7B33B-7BDC-45FB-BF53-400EBFD784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62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6062B-5C50-412E-AD17-825DEB7696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802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DBA9B1-E72D-4CB1-B2F0-427D655704F1}" type="slidenum">
              <a:rPr lang="en-US" smtClean="0"/>
              <a:t>16</a:t>
            </a:fld>
            <a:endParaRPr lang="en-US"/>
          </a:p>
        </p:txBody>
      </p:sp>
    </p:spTree>
    <p:extLst>
      <p:ext uri="{BB962C8B-B14F-4D97-AF65-F5344CB8AC3E}">
        <p14:creationId xmlns:p14="http://schemas.microsoft.com/office/powerpoint/2010/main" val="398780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To access the E-Grants system, you must request an E-Grants account from OPI’s Security Administrator. </a:t>
            </a:r>
          </a:p>
          <a:p>
            <a:r>
              <a:rPr lang="en-US" dirty="0"/>
              <a:t>Form on the E-Grants webpage, must be printed</a:t>
            </a:r>
            <a:r>
              <a:rPr lang="en-US" baseline="0" dirty="0"/>
              <a:t> and signed, then either emailed or faxed to Jamie Beckman. </a:t>
            </a:r>
            <a:endParaRPr lang="en-US" dirty="0"/>
          </a:p>
        </p:txBody>
      </p:sp>
      <p:sp>
        <p:nvSpPr>
          <p:cNvPr id="4" name="Slide Number Placeholder 3"/>
          <p:cNvSpPr>
            <a:spLocks noGrp="1"/>
          </p:cNvSpPr>
          <p:nvPr>
            <p:ph type="sldNum" sz="quarter" idx="10"/>
          </p:nvPr>
        </p:nvSpPr>
        <p:spPr/>
        <p:txBody>
          <a:bodyPr/>
          <a:lstStyle/>
          <a:p>
            <a:fld id="{70DBA9B1-E72D-4CB1-B2F0-427D655704F1}" type="slidenum">
              <a:rPr lang="en-US" smtClean="0"/>
              <a:t>17</a:t>
            </a:fld>
            <a:endParaRPr lang="en-US"/>
          </a:p>
        </p:txBody>
      </p:sp>
    </p:spTree>
    <p:extLst>
      <p:ext uri="{BB962C8B-B14F-4D97-AF65-F5344CB8AC3E}">
        <p14:creationId xmlns:p14="http://schemas.microsoft.com/office/powerpoint/2010/main" val="2621398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To access the E-Grants system, you must request an E-Grants account from OPI’s Security Administrator. </a:t>
            </a:r>
          </a:p>
          <a:p>
            <a:r>
              <a:rPr lang="en-US" dirty="0"/>
              <a:t>Form on the E-Grants webpage, must be printed</a:t>
            </a:r>
            <a:r>
              <a:rPr lang="en-US" baseline="0" dirty="0"/>
              <a:t> and signed, then either emailed or faxed to Jamie Beckman. </a:t>
            </a:r>
            <a:endParaRPr lang="en-US" dirty="0"/>
          </a:p>
        </p:txBody>
      </p:sp>
      <p:sp>
        <p:nvSpPr>
          <p:cNvPr id="4" name="Slide Number Placeholder 3"/>
          <p:cNvSpPr>
            <a:spLocks noGrp="1"/>
          </p:cNvSpPr>
          <p:nvPr>
            <p:ph type="sldNum" sz="quarter" idx="10"/>
          </p:nvPr>
        </p:nvSpPr>
        <p:spPr/>
        <p:txBody>
          <a:bodyPr/>
          <a:lstStyle/>
          <a:p>
            <a:fld id="{70DBA9B1-E72D-4CB1-B2F0-427D655704F1}" type="slidenum">
              <a:rPr lang="en-US" smtClean="0"/>
              <a:t>18</a:t>
            </a:fld>
            <a:endParaRPr lang="en-US"/>
          </a:p>
        </p:txBody>
      </p:sp>
    </p:spTree>
    <p:extLst>
      <p:ext uri="{BB962C8B-B14F-4D97-AF65-F5344CB8AC3E}">
        <p14:creationId xmlns:p14="http://schemas.microsoft.com/office/powerpoint/2010/main" val="156923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charset="0"/>
              <a:buChar char="•"/>
            </a:pPr>
            <a:endParaRPr lang="en-US" sz="1100" dirty="0"/>
          </a:p>
        </p:txBody>
      </p:sp>
      <p:sp>
        <p:nvSpPr>
          <p:cNvPr id="4" name="Slide Number Placeholder 3"/>
          <p:cNvSpPr>
            <a:spLocks noGrp="1"/>
          </p:cNvSpPr>
          <p:nvPr>
            <p:ph type="sldNum" sz="quarter" idx="10"/>
          </p:nvPr>
        </p:nvSpPr>
        <p:spPr/>
        <p:txBody>
          <a:bodyPr/>
          <a:lstStyle/>
          <a:p>
            <a:fld id="{70DBA9B1-E72D-4CB1-B2F0-427D655704F1}" type="slidenum">
              <a:rPr lang="en-US" smtClean="0"/>
              <a:t>19</a:t>
            </a:fld>
            <a:endParaRPr lang="en-US"/>
          </a:p>
        </p:txBody>
      </p:sp>
    </p:spTree>
    <p:extLst>
      <p:ext uri="{BB962C8B-B14F-4D97-AF65-F5344CB8AC3E}">
        <p14:creationId xmlns:p14="http://schemas.microsoft.com/office/powerpoint/2010/main" val="3475869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95628" y="4960137"/>
            <a:ext cx="6633972" cy="1463040"/>
          </a:xfrm>
        </p:spPr>
        <p:txBody>
          <a:bodyPr anchor="ctr">
            <a:normAutofit/>
          </a:bodyPr>
          <a:lstStyle>
            <a:lvl1pPr algn="r">
              <a:defRPr sz="4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8"/>
            <a:ext cx="3200400" cy="507012"/>
          </a:xfrm>
        </p:spPr>
        <p:txBody>
          <a:bodyPr lIns="91440" rIns="91440" anchor="ctr">
            <a:normAutofit/>
          </a:bodyPr>
          <a:lstStyle>
            <a:lvl1pPr marL="0" indent="0">
              <a:lnSpc>
                <a:spcPct val="100000"/>
              </a:lnSpc>
              <a:spcBef>
                <a:spcPts val="0"/>
              </a:spcBef>
              <a:buNone/>
              <a:defRPr sz="1800" baseline="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59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7/19/2019</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8334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2pPr>
              <a:buClr>
                <a:schemeClr val="bg1">
                  <a:lumMod val="65000"/>
                </a:schemeClr>
              </a:buClr>
              <a:defRPr/>
            </a:lvl2pPr>
            <a:lvl3pPr>
              <a:buClr>
                <a:schemeClr val="bg1">
                  <a:lumMod val="65000"/>
                </a:schemeClr>
              </a:buClr>
              <a:defRPr/>
            </a:lvl3pPr>
            <a:lvl4pPr>
              <a:buClr>
                <a:schemeClr val="bg1">
                  <a:lumMod val="65000"/>
                </a:schemeClr>
              </a:buClr>
              <a:defRPr/>
            </a:lvl4pPr>
            <a:lvl5pPr>
              <a:buClr>
                <a:schemeClr val="bg1">
                  <a:lumMod val="6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8"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7/19/2019</a:t>
            </a:fld>
            <a:endParaRPr lang="en-US" dirty="0"/>
          </a:p>
        </p:txBody>
      </p:sp>
      <p:sp>
        <p:nvSpPr>
          <p:cNvPr id="9"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0"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64145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0"/>
            <a:ext cx="1069299" cy="106618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300" y="5716324"/>
            <a:ext cx="1727200" cy="330200"/>
          </a:xfrm>
          <a:prstGeom prst="rect">
            <a:avLst/>
          </a:prstGeom>
        </p:spPr>
      </p:pic>
      <p:sp>
        <p:nvSpPr>
          <p:cNvPr id="11" name="Date Placeholder 4"/>
          <p:cNvSpPr>
            <a:spLocks noGrp="1"/>
          </p:cNvSpPr>
          <p:nvPr>
            <p:ph type="dt" sz="half" idx="10"/>
          </p:nvPr>
        </p:nvSpPr>
        <p:spPr>
          <a:xfrm rot="5400000">
            <a:off x="-718152" y="2053595"/>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7/19/2019</a:t>
            </a:fld>
            <a:endParaRPr lang="en-US" dirty="0"/>
          </a:p>
        </p:txBody>
      </p:sp>
      <p:sp>
        <p:nvSpPr>
          <p:cNvPr id="12" name="Footer Placeholder 5"/>
          <p:cNvSpPr>
            <a:spLocks noGrp="1"/>
          </p:cNvSpPr>
          <p:nvPr>
            <p:ph type="ftr" sz="quarter" idx="11"/>
          </p:nvPr>
        </p:nvSpPr>
        <p:spPr>
          <a:xfrm rot="5400000">
            <a:off x="-942181" y="2640065"/>
            <a:ext cx="3327082" cy="274320"/>
          </a:xfrm>
        </p:spPr>
        <p:txBody>
          <a:bodyPr/>
          <a:lstStyle>
            <a:lvl1pPr>
              <a:defRPr baseline="0">
                <a:solidFill>
                  <a:schemeClr val="bg1">
                    <a:lumMod val="65000"/>
                  </a:schemeClr>
                </a:solidFill>
              </a:defRPr>
            </a:lvl1pPr>
          </a:lstStyle>
          <a:p>
            <a:endParaRPr lang="en-US" dirty="0"/>
          </a:p>
        </p:txBody>
      </p:sp>
      <p:sp>
        <p:nvSpPr>
          <p:cNvPr id="13" name="Slide Number Placeholder 6"/>
          <p:cNvSpPr>
            <a:spLocks noGrp="1"/>
          </p:cNvSpPr>
          <p:nvPr>
            <p:ph type="sldNum" sz="quarter" idx="12"/>
          </p:nvPr>
        </p:nvSpPr>
        <p:spPr>
          <a:xfrm rot="5400000">
            <a:off x="-127914" y="3816773"/>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665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440008" y="4960137"/>
            <a:ext cx="6789592" cy="1463040"/>
          </a:xfrm>
        </p:spPr>
        <p:txBody>
          <a:bodyPr anchor="ctr">
            <a:normAutofit/>
          </a:bodyPr>
          <a:lstStyle>
            <a:lvl1pPr algn="r">
              <a:defRPr sz="4000" spc="100" baseline="0">
                <a:solidFill>
                  <a:schemeClr val="tx1">
                    <a:lumMod val="90000"/>
                    <a:lumOff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551315"/>
          </a:xfrm>
        </p:spPr>
        <p:txBody>
          <a:bodyPr lIns="91440" rIns="91440" anchor="ctr">
            <a:normAutofit/>
          </a:bodyPr>
          <a:lstStyle>
            <a:lvl1pPr marL="0" indent="0" algn="l">
              <a:lnSpc>
                <a:spcPct val="100000"/>
              </a:lnSpc>
              <a:spcBef>
                <a:spcPts val="0"/>
              </a:spcBef>
              <a:buNone/>
              <a:defRPr sz="1800" baseline="0">
                <a:solidFill>
                  <a:schemeClr val="bg1">
                    <a:lumMod val="5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1440008" y="6470704"/>
            <a:ext cx="2154142" cy="274320"/>
          </a:xfrm>
        </p:spPr>
        <p:txBody>
          <a:bodyPr/>
          <a:lstStyle>
            <a:lvl1pPr algn="l">
              <a:defRPr baseline="0">
                <a:solidFill>
                  <a:schemeClr val="bg1">
                    <a:lumMod val="65000"/>
                  </a:schemeClr>
                </a:solidFill>
              </a:defRPr>
            </a:lvl1pPr>
          </a:lstStyle>
          <a:p>
            <a:fld id="{37E48191-2F8F-471A-B424-0389FA895362}" type="datetimeFigureOut">
              <a:rPr lang="en-US" smtClean="0"/>
              <a:pPr/>
              <a:t>7/19/2019</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4807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1499616"/>
          </a:xfrm>
        </p:spPr>
        <p:txBody>
          <a:bodyPr/>
          <a:lstStyle/>
          <a:p>
            <a:r>
              <a:rPr lang="en-US"/>
              <a:t>Click to edit Master title style</a:t>
            </a:r>
            <a:endParaRPr lang="en-US" dirty="0"/>
          </a:p>
        </p:txBody>
      </p:sp>
      <p:sp>
        <p:nvSpPr>
          <p:cNvPr id="3" name="Content Placeholder 2"/>
          <p:cNvSpPr>
            <a:spLocks noGrp="1"/>
          </p:cNvSpPr>
          <p:nvPr>
            <p:ph idx="1"/>
          </p:nvPr>
        </p:nvSpPr>
        <p:spPr>
          <a:xfrm>
            <a:off x="1278128" y="2286000"/>
            <a:ext cx="9720071"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Courier New"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78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7/19/2019</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9931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7/19/2019</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130246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tx1">
                    <a:lumMod val="90000"/>
                    <a:lumOff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tx1">
                    <a:lumMod val="90000"/>
                    <a:lumOff val="1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7/19/2019</a:t>
            </a:fld>
            <a:endParaRPr lang="en-US" dirty="0"/>
          </a:p>
        </p:txBody>
      </p:sp>
      <p:sp>
        <p:nvSpPr>
          <p:cNvPr id="8" name="Footer Placeholder 7"/>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2587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7/19/2019</a:t>
            </a:fld>
            <a:endParaRPr lang="en-US" dirty="0"/>
          </a:p>
        </p:txBody>
      </p:sp>
      <p:sp>
        <p:nvSpPr>
          <p:cNvPr id="4" name="Footer Placeholder 3"/>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82425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7/19/2019</a:t>
            </a:fld>
            <a:endParaRPr lang="en-US" dirty="0"/>
          </a:p>
        </p:txBody>
      </p:sp>
      <p:sp>
        <p:nvSpPr>
          <p:cNvPr id="3" name="Footer Placeholder 2"/>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4" name="Slide Number Placeholder 3"/>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08829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buClr>
                <a:schemeClr val="bg1">
                  <a:lumMod val="50000"/>
                </a:schemeClr>
              </a:buClr>
              <a:defRPr sz="2000"/>
            </a:lvl2pPr>
            <a:lvl3pPr>
              <a:buClr>
                <a:schemeClr val="bg1">
                  <a:lumMod val="50000"/>
                </a:schemeClr>
              </a:buClr>
              <a:defRPr sz="1600"/>
            </a:lvl3pPr>
            <a:lvl4pPr>
              <a:buClr>
                <a:schemeClr val="bg1">
                  <a:lumMod val="50000"/>
                </a:schemeClr>
              </a:buClr>
              <a:defRPr sz="1600"/>
            </a:lvl4pPr>
            <a:lvl5pPr>
              <a:buClr>
                <a:schemeClr val="bg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7/19/2019</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269568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2544" y="4960138"/>
            <a:ext cx="6567055"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6">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12"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7/19/2019</a:t>
            </a:fld>
            <a:endParaRPr lang="en-US" dirty="0"/>
          </a:p>
        </p:txBody>
      </p:sp>
      <p:sp>
        <p:nvSpPr>
          <p:cNvPr id="13"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4"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442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51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51128" y="6470704"/>
            <a:ext cx="2154142"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37E48191-2F8F-471A-B424-0389FA895362}" type="datetimeFigureOut">
              <a:rPr lang="en-US" smtClean="0"/>
              <a:pPr/>
              <a:t>7/19/2019</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bg1">
                    <a:lumMod val="6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6DE29766-7A0B-426A-9404-A109ABC8A25B}"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Tree>
    <p:extLst>
      <p:ext uri="{BB962C8B-B14F-4D97-AF65-F5344CB8AC3E}">
        <p14:creationId xmlns:p14="http://schemas.microsoft.com/office/powerpoint/2010/main" val="3132819372"/>
      </p:ext>
    </p:extLst>
  </p:cSld>
  <p:clrMap bg1="lt1" tx1="dk1" bg2="lt2" tx2="dk2" accent1="accent1" accent2="accent2" accent3="accent3" accent4="accent4" accent5="accent5" accent6="accent6" hlink="hlink" folHlink="folHlink"/>
  <p:sldLayoutIdLst>
    <p:sldLayoutId id="2147483723" r:id="rId1"/>
    <p:sldLayoutId id="2147483721" r:id="rId2"/>
    <p:sldLayoutId id="2147483722"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wwilliams2@mt.gov"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hyperlink" Target="http://opi.mt.gov/Leadership/Finance-Grants/E-Grants/Montana-State-and-Federal-Grants-Handbook"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opi.mt.gov/Leadership/Academic-Success/Title-Other-Federal-Programs/Title-IV-Part-A-Student-Support-Academic-Enrichment"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mailto:hmook2@mt.gov"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opi.mt.gov/Educators/Teaching-Learning/Career-Technical-Education"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70D371-DEF8-432D-B8A3-E1F467FEEE46}"/>
              </a:ext>
            </a:extLst>
          </p:cNvPr>
          <p:cNvSpPr>
            <a:spLocks noGrp="1"/>
          </p:cNvSpPr>
          <p:nvPr>
            <p:ph type="title"/>
          </p:nvPr>
        </p:nvSpPr>
        <p:spPr>
          <a:xfrm>
            <a:off x="1654468" y="2590185"/>
            <a:ext cx="9720072" cy="1499616"/>
          </a:xfrm>
        </p:spPr>
        <p:txBody>
          <a:bodyPr/>
          <a:lstStyle/>
          <a:p>
            <a:r>
              <a:rPr lang="en-US"/>
              <a:t>     2019 </a:t>
            </a:r>
            <a:r>
              <a:rPr lang="en-US" dirty="0"/>
              <a:t>Egrants Tour</a:t>
            </a:r>
          </a:p>
        </p:txBody>
      </p:sp>
    </p:spTree>
    <p:extLst>
      <p:ext uri="{BB962C8B-B14F-4D97-AF65-F5344CB8AC3E}">
        <p14:creationId xmlns:p14="http://schemas.microsoft.com/office/powerpoint/2010/main" val="2427826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718C3-C5E4-4282-9CFF-106A27A1A25D}"/>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How to Qualify for CEP</a:t>
            </a:r>
          </a:p>
        </p:txBody>
      </p:sp>
      <p:sp>
        <p:nvSpPr>
          <p:cNvPr id="4" name="Rectangle 3">
            <a:extLst>
              <a:ext uri="{FF2B5EF4-FFF2-40B4-BE49-F238E27FC236}">
                <a16:creationId xmlns:a16="http://schemas.microsoft.com/office/drawing/2014/main" id="{3732EF75-E125-47AE-AEAB-46CB97EBDC47}"/>
              </a:ext>
            </a:extLst>
          </p:cNvPr>
          <p:cNvSpPr/>
          <p:nvPr/>
        </p:nvSpPr>
        <p:spPr>
          <a:xfrm>
            <a:off x="1278128" y="1901740"/>
            <a:ext cx="10015514" cy="41036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CEP Eligibility</a:t>
            </a:r>
          </a:p>
          <a:p>
            <a:pPr marL="0" marR="0" lvl="0" indent="0" algn="l" defTabSz="914400" rtl="0" eaLnBrk="1" fontAlgn="auto" latinLnBrk="0" hangingPunct="1">
              <a:lnSpc>
                <a:spcPct val="100000"/>
              </a:lnSpc>
              <a:spcBef>
                <a:spcPts val="600"/>
              </a:spcBef>
              <a:spcAft>
                <a:spcPts val="800"/>
              </a:spcAft>
              <a:buClrTx/>
              <a:buSzTx/>
              <a:buFontTx/>
              <a:buNone/>
              <a:tabLst/>
              <a:defRPr/>
            </a:pPr>
            <a:r>
              <a:rPr kumimoji="0" lang="en-US" sz="2400" b="1"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At least 40% of the enrolled students must be identified as directly certified</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4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40% Identified Student Percentage (ISP) may be determined by: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individual school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a group of schools in the district (or)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district-wide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April 1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rPr>
              <a:t>ISP Snapshot data from DCA  determines CEP eligibility for the upcoming SY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2E2B2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18183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AAB1-AEF3-4640-9300-D8D9A1923AE5}"/>
              </a:ext>
            </a:extLst>
          </p:cNvPr>
          <p:cNvSpPr>
            <a:spLocks noGrp="1"/>
          </p:cNvSpPr>
          <p:nvPr>
            <p:ph type="title"/>
          </p:nvPr>
        </p:nvSpPr>
        <p:spPr/>
        <p:txBody>
          <a:bodyPr>
            <a:normAutofit/>
          </a:bodyPr>
          <a:lstStyle/>
          <a:p>
            <a:pPr algn="ctr"/>
            <a:r>
              <a:rPr lang="en-US" sz="3600" dirty="0">
                <a:solidFill>
                  <a:srgbClr val="C00000"/>
                </a:solidFill>
                <a:latin typeface="Gisha" panose="020B0502040204020203" pitchFamily="34" charset="-79"/>
                <a:cs typeface="Gisha" panose="020B0502040204020203" pitchFamily="34" charset="-79"/>
              </a:rPr>
              <a:t>ISP Changes during the 4-Year Cycle</a:t>
            </a:r>
            <a:endParaRPr lang="en-US" sz="3600" dirty="0">
              <a:solidFill>
                <a:srgbClr val="C00000"/>
              </a:solidFill>
            </a:endParaRPr>
          </a:p>
        </p:txBody>
      </p:sp>
      <p:sp>
        <p:nvSpPr>
          <p:cNvPr id="3" name="Content Placeholder 2">
            <a:extLst>
              <a:ext uri="{FF2B5EF4-FFF2-40B4-BE49-F238E27FC236}">
                <a16:creationId xmlns:a16="http://schemas.microsoft.com/office/drawing/2014/main" id="{CE682663-6B4A-4552-B99E-3D66090CFF00}"/>
              </a:ext>
            </a:extLst>
          </p:cNvPr>
          <p:cNvSpPr>
            <a:spLocks noGrp="1"/>
          </p:cNvSpPr>
          <p:nvPr>
            <p:ph idx="1"/>
          </p:nvPr>
        </p:nvSpPr>
        <p:spPr/>
        <p:txBody>
          <a:bodyPr/>
          <a:lstStyle/>
          <a:p>
            <a:pPr>
              <a:buFont typeface="Arial" panose="020B0604020202020204" pitchFamily="34" charset="0"/>
              <a:buChar char="•"/>
            </a:pPr>
            <a:r>
              <a:rPr lang="en-US" dirty="0">
                <a:latin typeface="Gisha" panose="020B0502040204020203" pitchFamily="34" charset="-79"/>
                <a:cs typeface="Gisha" panose="020B0502040204020203" pitchFamily="34" charset="-79"/>
              </a:rPr>
              <a:t> ISP claiming percentages are locked in for a four-year period </a:t>
            </a:r>
          </a:p>
          <a:p>
            <a:pPr marL="0" indent="0">
              <a:buNone/>
            </a:pPr>
            <a:endParaRPr lang="en-US" dirty="0">
              <a:latin typeface="Gisha" panose="020B0502040204020203" pitchFamily="34" charset="-79"/>
              <a:cs typeface="Gisha" panose="020B0502040204020203" pitchFamily="34" charset="-79"/>
            </a:endParaRPr>
          </a:p>
          <a:p>
            <a:pPr>
              <a:buFont typeface="Arial" panose="020B0604020202020204" pitchFamily="34" charset="0"/>
              <a:buChar char="•"/>
            </a:pPr>
            <a:r>
              <a:rPr lang="en-US" dirty="0">
                <a:latin typeface="Gisha" panose="020B0502040204020203" pitchFamily="34" charset="-79"/>
                <a:cs typeface="Gisha" panose="020B0502040204020203" pitchFamily="34" charset="-79"/>
              </a:rPr>
              <a:t> Participating CEP schools with a higher ISP rate may establish a new ISP and higher free meal reimbursement rate for the following school year</a:t>
            </a:r>
          </a:p>
          <a:p>
            <a:endParaRPr lang="en-US" dirty="0">
              <a:latin typeface="Gisha" panose="020B0502040204020203" pitchFamily="34" charset="-79"/>
              <a:cs typeface="Gisha" panose="020B0502040204020203" pitchFamily="34" charset="-79"/>
            </a:endParaRPr>
          </a:p>
          <a:p>
            <a:pPr>
              <a:buFont typeface="Arial" panose="020B0604020202020204" pitchFamily="34" charset="0"/>
              <a:buChar char="•"/>
            </a:pPr>
            <a:r>
              <a:rPr lang="en-US" dirty="0">
                <a:latin typeface="Gisha" panose="020B0502040204020203" pitchFamily="34" charset="-79"/>
                <a:cs typeface="Gisha" panose="020B0502040204020203" pitchFamily="34" charset="-79"/>
              </a:rPr>
              <a:t> Schools in year 4 with an ISP less than 40 percent but not less than 30 percent are permitted to elect an additional grace year</a:t>
            </a:r>
          </a:p>
          <a:p>
            <a:endParaRPr lang="en-US" dirty="0"/>
          </a:p>
        </p:txBody>
      </p:sp>
    </p:spTree>
    <p:extLst>
      <p:ext uri="{BB962C8B-B14F-4D97-AF65-F5344CB8AC3E}">
        <p14:creationId xmlns:p14="http://schemas.microsoft.com/office/powerpoint/2010/main" val="80440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Calibri" panose="020F0502020204030204" pitchFamily="34" charset="0"/>
                <a:cs typeface="Calibri" panose="020F0502020204030204" pitchFamily="34" charset="0"/>
              </a:rPr>
              <a:t>CEP Reimbursement</a:t>
            </a:r>
          </a:p>
        </p:txBody>
      </p:sp>
      <p:sp>
        <p:nvSpPr>
          <p:cNvPr id="3" name="Text Placeholder 2"/>
          <p:cNvSpPr>
            <a:spLocks noGrp="1"/>
          </p:cNvSpPr>
          <p:nvPr>
            <p:ph idx="1"/>
          </p:nvPr>
        </p:nvSpPr>
        <p:spPr/>
        <p:txBody>
          <a:bodyPr/>
          <a:lstStyle/>
          <a:p>
            <a:pPr algn="ctr"/>
            <a:r>
              <a:rPr lang="en-US" sz="2800" b="1" dirty="0">
                <a:solidFill>
                  <a:srgbClr val="C00000"/>
                </a:solidFill>
                <a:latin typeface="Calibri" panose="020F0502020204030204" pitchFamily="34" charset="0"/>
                <a:cs typeface="Calibri" panose="020F0502020204030204" pitchFamily="34" charset="0"/>
              </a:rPr>
              <a:t>ISP %  X  1.6 = CEP Reimbursement Rate</a:t>
            </a:r>
          </a:p>
          <a:p>
            <a:endParaRPr lang="en-US" sz="2400" dirty="0">
              <a:latin typeface="Calibri" panose="020F0502020204030204" pitchFamily="34" charset="0"/>
              <a:cs typeface="Calibri" panose="020F0502020204030204" pitchFamily="34" charset="0"/>
            </a:endParaRPr>
          </a:p>
          <a:p>
            <a:pPr algn="ctr">
              <a:spcBef>
                <a:spcPts val="600"/>
              </a:spcBef>
              <a:spcAft>
                <a:spcPts val="1200"/>
              </a:spcAft>
            </a:pPr>
            <a:r>
              <a:rPr lang="en-US" dirty="0">
                <a:latin typeface="Calibri" panose="020F0502020204030204" pitchFamily="34" charset="0"/>
                <a:cs typeface="Calibri" panose="020F0502020204030204" pitchFamily="34" charset="0"/>
              </a:rPr>
              <a:t>Direct certification ISP rates are multiplied by a factor of 1.6 to determine the percent of meals reimbursed at the Federal ‘Free’ rate.</a:t>
            </a:r>
          </a:p>
          <a:p>
            <a:pPr algn="ctr">
              <a:spcBef>
                <a:spcPts val="1200"/>
              </a:spcBef>
              <a:spcAft>
                <a:spcPts val="600"/>
              </a:spcAft>
            </a:pPr>
            <a:r>
              <a:rPr lang="en-US" dirty="0">
                <a:latin typeface="Calibri" panose="020F0502020204030204" pitchFamily="34" charset="0"/>
                <a:cs typeface="Calibri" panose="020F0502020204030204" pitchFamily="34" charset="0"/>
              </a:rPr>
              <a:t>Any remaining percent reimbursed at the Federal ‘Paid’ rate</a:t>
            </a:r>
          </a:p>
          <a:p>
            <a:pPr algn="ctr"/>
            <a:r>
              <a:rPr lang="en-US" sz="2000" i="1" dirty="0">
                <a:solidFill>
                  <a:schemeClr val="tx2">
                    <a:lumMod val="75000"/>
                  </a:schemeClr>
                </a:solidFill>
                <a:latin typeface="Calibri Light" panose="020F0302020204030204" pitchFamily="34" charset="0"/>
                <a:cs typeface="Calibri Light" panose="020F0302020204030204" pitchFamily="34" charset="0"/>
              </a:rPr>
              <a:t>Example: ISP of </a:t>
            </a:r>
            <a:r>
              <a:rPr lang="en-US" sz="2000" dirty="0">
                <a:solidFill>
                  <a:schemeClr val="tx2">
                    <a:lumMod val="75000"/>
                  </a:schemeClr>
                </a:solidFill>
                <a:latin typeface="Calibri Light" panose="020F0302020204030204" pitchFamily="34" charset="0"/>
                <a:cs typeface="Calibri Light" panose="020F0302020204030204" pitchFamily="34" charset="0"/>
              </a:rPr>
              <a:t>48% X 1.6 = 76.80% ‘Free’ reimbursement rate, remaining 23.2% ‘Paid’ rate.</a:t>
            </a:r>
          </a:p>
          <a:p>
            <a:pPr marL="0" indent="0" algn="ctr">
              <a:buNone/>
            </a:pPr>
            <a:r>
              <a:rPr lang="en-US" sz="1200" dirty="0">
                <a:latin typeface="Calibri Light" panose="020F0302020204030204" pitchFamily="34" charset="0"/>
                <a:cs typeface="Calibri Light" panose="020F0302020204030204" pitchFamily="34" charset="0"/>
              </a:rPr>
              <a:t>ISP rate of 62.5% &gt; = 100% Free Reimbursement </a:t>
            </a:r>
          </a:p>
          <a:p>
            <a:pPr marL="0" indent="0" algn="ctr">
              <a:buNone/>
            </a:pPr>
            <a:endParaRPr lang="en-US" sz="1200" dirty="0">
              <a:solidFill>
                <a:schemeClr val="tx2">
                  <a:lumMod val="7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7234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6ACC17-020C-45E8-A0D8-FA20FAEE7AC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
                    </a14:imgEffect>
                  </a14:imgLayer>
                </a14:imgProps>
              </a:ext>
            </a:extLst>
          </a:blip>
          <a:srcRect l="945" t="859" r="3160" b="3952"/>
          <a:stretch/>
        </p:blipFill>
        <p:spPr>
          <a:xfrm>
            <a:off x="1399662" y="131445"/>
            <a:ext cx="9392675" cy="6595110"/>
          </a:xfrm>
          <a:prstGeom prst="rect">
            <a:avLst/>
          </a:prstGeom>
        </p:spPr>
      </p:pic>
    </p:spTree>
    <p:extLst>
      <p:ext uri="{BB962C8B-B14F-4D97-AF65-F5344CB8AC3E}">
        <p14:creationId xmlns:p14="http://schemas.microsoft.com/office/powerpoint/2010/main" val="1197129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302435-F603-4E29-BD3B-FE1DCEDC67FB}"/>
              </a:ext>
            </a:extLst>
          </p:cNvPr>
          <p:cNvPicPr>
            <a:picLocks noChangeAspect="1"/>
          </p:cNvPicPr>
          <p:nvPr/>
        </p:nvPicPr>
        <p:blipFill rotWithShape="1">
          <a:blip r:embed="rId2"/>
          <a:srcRect t="865" b="3134"/>
          <a:stretch/>
        </p:blipFill>
        <p:spPr>
          <a:xfrm>
            <a:off x="1240971" y="182150"/>
            <a:ext cx="10602687" cy="6493700"/>
          </a:xfrm>
          <a:prstGeom prst="rect">
            <a:avLst/>
          </a:prstGeom>
        </p:spPr>
      </p:pic>
    </p:spTree>
    <p:extLst>
      <p:ext uri="{BB962C8B-B14F-4D97-AF65-F5344CB8AC3E}">
        <p14:creationId xmlns:p14="http://schemas.microsoft.com/office/powerpoint/2010/main" val="2199473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E4564E11-5091-43ED-8575-EB723C96DB14}"/>
              </a:ext>
            </a:extLst>
          </p:cNvPr>
          <p:cNvPicPr>
            <a:picLocks noChangeAspect="1"/>
          </p:cNvPicPr>
          <p:nvPr/>
        </p:nvPicPr>
        <p:blipFill>
          <a:blip r:embed="rId2"/>
          <a:stretch>
            <a:fillRect/>
          </a:stretch>
        </p:blipFill>
        <p:spPr>
          <a:xfrm>
            <a:off x="286773" y="272066"/>
            <a:ext cx="11618454" cy="5154916"/>
          </a:xfrm>
          <a:prstGeom prst="rect">
            <a:avLst/>
          </a:prstGeom>
        </p:spPr>
      </p:pic>
      <p:pic>
        <p:nvPicPr>
          <p:cNvPr id="3" name="Picture 2" descr="Avocados and peppers on a cutting board">
            <a:extLst>
              <a:ext uri="{FF2B5EF4-FFF2-40B4-BE49-F238E27FC236}">
                <a16:creationId xmlns:a16="http://schemas.microsoft.com/office/drawing/2014/main" id="{BF128086-04C8-4E68-A119-E47E68E8502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0"/>
            <a:ext cx="12191980" cy="6857989"/>
          </a:xfrm>
          <a:prstGeom prst="rect">
            <a:avLst/>
          </a:prstGeom>
        </p:spPr>
      </p:pic>
      <p:sp>
        <p:nvSpPr>
          <p:cNvPr id="4" name="Rectangle 3">
            <a:extLst>
              <a:ext uri="{FF2B5EF4-FFF2-40B4-BE49-F238E27FC236}">
                <a16:creationId xmlns:a16="http://schemas.microsoft.com/office/drawing/2014/main" id="{F22E64E5-ABAF-45DE-A22B-DE2E548D7634}"/>
              </a:ext>
            </a:extLst>
          </p:cNvPr>
          <p:cNvSpPr/>
          <p:nvPr/>
        </p:nvSpPr>
        <p:spPr>
          <a:xfrm>
            <a:off x="511289" y="469049"/>
            <a:ext cx="6017847"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Arial" panose="020B0604020202020204"/>
                <a:ea typeface="+mn-ea"/>
                <a:cs typeface="+mn-cs"/>
              </a:rPr>
              <a:t>Questions?</a:t>
            </a:r>
            <a:endParaRPr kumimoji="0" lang="en-US" sz="6600" b="0" i="0" u="none" strike="noStrike" kern="1200" cap="none" spc="0" normalizeH="0" baseline="0" noProof="0" dirty="0">
              <a:ln>
                <a:noFill/>
              </a:ln>
              <a:solidFill>
                <a:srgbClr val="2E2B21"/>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D08E3EB4-C55A-493A-935E-31B58DEF8E37}"/>
              </a:ext>
            </a:extLst>
          </p:cNvPr>
          <p:cNvSpPr/>
          <p:nvPr/>
        </p:nvSpPr>
        <p:spPr>
          <a:xfrm>
            <a:off x="996807" y="2603392"/>
            <a:ext cx="6096000" cy="1923604"/>
          </a:xfrm>
          <a:prstGeom prst="rect">
            <a:avLst/>
          </a:prstGeom>
        </p:spPr>
        <p:txBody>
          <a:bodyPr>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OPI – School Nutrition Programs</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444-2501</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Alie</a:t>
            </a: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Wolf  </a:t>
            </a: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(406) 444-4413 or AlieW@mt.gov</a:t>
            </a:r>
          </a:p>
        </p:txBody>
      </p:sp>
    </p:spTree>
    <p:extLst>
      <p:ext uri="{BB962C8B-B14F-4D97-AF65-F5344CB8AC3E}">
        <p14:creationId xmlns:p14="http://schemas.microsoft.com/office/powerpoint/2010/main" val="2257789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67823" y="4699591"/>
            <a:ext cx="3824177" cy="1573618"/>
          </a:xfrm>
        </p:spPr>
        <p:txBody>
          <a:bodyPr>
            <a:normAutofit/>
          </a:bodyPr>
          <a:lstStyle/>
          <a:p>
            <a:r>
              <a:rPr lang="en-US" sz="1600" dirty="0"/>
              <a:t>OPI Staff</a:t>
            </a:r>
          </a:p>
          <a:p>
            <a:r>
              <a:rPr lang="en-US" sz="1600" dirty="0"/>
              <a:t>406-444-5660</a:t>
            </a:r>
          </a:p>
          <a:p>
            <a:r>
              <a:rPr lang="en-US" sz="1600" dirty="0"/>
              <a:t>Sharlow@mt.gov</a:t>
            </a:r>
          </a:p>
        </p:txBody>
      </p:sp>
      <p:pic>
        <p:nvPicPr>
          <p:cNvPr id="5" name="Picture 4"/>
          <p:cNvPicPr>
            <a:picLocks noChangeAspect="1"/>
          </p:cNvPicPr>
          <p:nvPr/>
        </p:nvPicPr>
        <p:blipFill>
          <a:blip r:embed="rId3"/>
          <a:stretch>
            <a:fillRect/>
          </a:stretch>
        </p:blipFill>
        <p:spPr>
          <a:xfrm>
            <a:off x="2286001" y="-36786"/>
            <a:ext cx="8277226" cy="4305298"/>
          </a:xfrm>
          <a:prstGeom prst="rect">
            <a:avLst/>
          </a:prstGeom>
        </p:spPr>
      </p:pic>
      <p:sp>
        <p:nvSpPr>
          <p:cNvPr id="8" name="TextBox 7"/>
          <p:cNvSpPr txBox="1"/>
          <p:nvPr/>
        </p:nvSpPr>
        <p:spPr>
          <a:xfrm>
            <a:off x="1435395" y="5071730"/>
            <a:ext cx="5050465" cy="1107996"/>
          </a:xfrm>
          <a:prstGeom prst="rect">
            <a:avLst/>
          </a:prstGeom>
          <a:noFill/>
        </p:spPr>
        <p:txBody>
          <a:bodyPr wrap="square" rtlCol="0">
            <a:spAutoFit/>
          </a:bodyPr>
          <a:lstStyle/>
          <a:p>
            <a:r>
              <a:rPr lang="en-US" sz="6600" b="1" dirty="0"/>
              <a:t>E-Grants</a:t>
            </a:r>
          </a:p>
        </p:txBody>
      </p:sp>
    </p:spTree>
    <p:extLst>
      <p:ext uri="{BB962C8B-B14F-4D97-AF65-F5344CB8AC3E}">
        <p14:creationId xmlns:p14="http://schemas.microsoft.com/office/powerpoint/2010/main" val="4263438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603358"/>
            <a:ext cx="8589772" cy="1095154"/>
          </a:xfrm>
        </p:spPr>
        <p:txBody>
          <a:bodyPr>
            <a:normAutofit/>
          </a:bodyPr>
          <a:lstStyle/>
          <a:p>
            <a:r>
              <a:rPr lang="en-US" sz="4400" dirty="0"/>
              <a:t>E-Grants: An Overview</a:t>
            </a:r>
          </a:p>
        </p:txBody>
      </p:sp>
      <p:sp>
        <p:nvSpPr>
          <p:cNvPr id="3" name="Content Placeholder 2"/>
          <p:cNvSpPr>
            <a:spLocks noGrp="1"/>
          </p:cNvSpPr>
          <p:nvPr>
            <p:ph idx="1"/>
          </p:nvPr>
        </p:nvSpPr>
        <p:spPr>
          <a:xfrm>
            <a:off x="1278128" y="723014"/>
            <a:ext cx="8589772" cy="4580823"/>
          </a:xfrm>
        </p:spPr>
        <p:txBody>
          <a:bodyPr>
            <a:normAutofit/>
          </a:bodyPr>
          <a:lstStyle/>
          <a:p>
            <a:pPr>
              <a:buFont typeface="Arial" panose="020B0604020202020204" pitchFamily="34" charset="0"/>
              <a:buChar char="•"/>
            </a:pPr>
            <a:r>
              <a:rPr lang="en-US" b="1" dirty="0"/>
              <a:t>The E-Grants System </a:t>
            </a:r>
            <a:r>
              <a:rPr lang="en-US" dirty="0"/>
              <a:t>is a web-enabled system for PK-12 education in the State of Montana. </a:t>
            </a:r>
          </a:p>
          <a:p>
            <a:pPr marL="0" indent="0">
              <a:buNone/>
            </a:pPr>
            <a:endParaRPr lang="en-US" dirty="0"/>
          </a:p>
          <a:p>
            <a:pPr lvl="2">
              <a:buClr>
                <a:srgbClr val="C00000"/>
              </a:buClr>
              <a:buFont typeface="Arial" panose="020B0604020202020204" pitchFamily="34" charset="0"/>
              <a:buChar char="•"/>
            </a:pPr>
            <a:r>
              <a:rPr lang="en-US" sz="1800" dirty="0"/>
              <a:t>The system supports the grant application from the allocation of funds and application for funding, through payment accountability, reporting to the grantor, and grant close-out. </a:t>
            </a:r>
          </a:p>
          <a:p>
            <a:pPr lvl="2">
              <a:buClr>
                <a:srgbClr val="C00000"/>
              </a:buClr>
              <a:buFont typeface="Arial" panose="020B0604020202020204" pitchFamily="34" charset="0"/>
              <a:buChar char="•"/>
            </a:pPr>
            <a:r>
              <a:rPr lang="en-US" sz="1800" dirty="0"/>
              <a:t>The system hosts both state and federal grants.</a:t>
            </a:r>
          </a:p>
          <a:p>
            <a:pPr lvl="2">
              <a:buClr>
                <a:srgbClr val="C00000"/>
              </a:buClr>
              <a:buFont typeface="Arial" panose="020B0604020202020204" pitchFamily="34" charset="0"/>
              <a:buChar char="•"/>
            </a:pPr>
            <a:r>
              <a:rPr lang="en-US" sz="1800" dirty="0"/>
              <a:t>E-Grants is accessible to all </a:t>
            </a:r>
            <a:r>
              <a:rPr lang="en-US" sz="1800" dirty="0" err="1"/>
              <a:t>subgrantees</a:t>
            </a:r>
            <a:r>
              <a:rPr lang="en-US" sz="1800" dirty="0"/>
              <a:t> via the Internet, without the need for installing special software or hardware.</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245098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44304" y="0"/>
            <a:ext cx="10428646" cy="6677247"/>
          </a:xfrm>
          <a:prstGeom prst="rect">
            <a:avLst/>
          </a:prstGeom>
        </p:spPr>
      </p:pic>
    </p:spTree>
    <p:extLst>
      <p:ext uri="{BB962C8B-B14F-4D97-AF65-F5344CB8AC3E}">
        <p14:creationId xmlns:p14="http://schemas.microsoft.com/office/powerpoint/2010/main" val="3911707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377" y="5334000"/>
            <a:ext cx="9434623" cy="1385776"/>
          </a:xfrm>
        </p:spPr>
        <p:txBody>
          <a:bodyPr>
            <a:noAutofit/>
          </a:bodyPr>
          <a:lstStyle/>
          <a:p>
            <a:r>
              <a:rPr lang="en-US" sz="4400" dirty="0"/>
              <a:t>Current Available  E-Grant Applications</a:t>
            </a:r>
          </a:p>
        </p:txBody>
      </p:sp>
      <p:pic>
        <p:nvPicPr>
          <p:cNvPr id="7" name="Content Placeholder 6">
            <a:extLst>
              <a:ext uri="{FF2B5EF4-FFF2-40B4-BE49-F238E27FC236}">
                <a16:creationId xmlns:a16="http://schemas.microsoft.com/office/drawing/2014/main" id="{8E6C4ABE-6CDB-4ED3-BEAA-BF28A2C40EAD}"/>
              </a:ext>
            </a:extLst>
          </p:cNvPr>
          <p:cNvPicPr>
            <a:picLocks noGrp="1" noChangeAspect="1"/>
          </p:cNvPicPr>
          <p:nvPr>
            <p:ph idx="1"/>
          </p:nvPr>
        </p:nvPicPr>
        <p:blipFill>
          <a:blip r:embed="rId3"/>
          <a:stretch>
            <a:fillRect/>
          </a:stretch>
        </p:blipFill>
        <p:spPr>
          <a:xfrm>
            <a:off x="2835479" y="606623"/>
            <a:ext cx="4838598" cy="3017997"/>
          </a:xfrm>
          <a:prstGeom prst="rect">
            <a:avLst/>
          </a:prstGeom>
        </p:spPr>
      </p:pic>
      <p:pic>
        <p:nvPicPr>
          <p:cNvPr id="8" name="Picture 7">
            <a:extLst>
              <a:ext uri="{FF2B5EF4-FFF2-40B4-BE49-F238E27FC236}">
                <a16:creationId xmlns:a16="http://schemas.microsoft.com/office/drawing/2014/main" id="{A4A54851-D2C3-418C-9607-95844E413787}"/>
              </a:ext>
            </a:extLst>
          </p:cNvPr>
          <p:cNvPicPr>
            <a:picLocks noChangeAspect="1"/>
          </p:cNvPicPr>
          <p:nvPr/>
        </p:nvPicPr>
        <p:blipFill>
          <a:blip r:embed="rId4"/>
          <a:stretch>
            <a:fillRect/>
          </a:stretch>
        </p:blipFill>
        <p:spPr>
          <a:xfrm>
            <a:off x="2858902" y="3624620"/>
            <a:ext cx="4882287" cy="1484275"/>
          </a:xfrm>
          <a:prstGeom prst="rect">
            <a:avLst/>
          </a:prstGeom>
        </p:spPr>
      </p:pic>
    </p:spTree>
    <p:extLst>
      <p:ext uri="{BB962C8B-B14F-4D97-AF65-F5344CB8AC3E}">
        <p14:creationId xmlns:p14="http://schemas.microsoft.com/office/powerpoint/2010/main" val="909226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161F19-D375-403C-A737-3367B2F21929}"/>
              </a:ext>
            </a:extLst>
          </p:cNvPr>
          <p:cNvSpPr/>
          <p:nvPr/>
        </p:nvSpPr>
        <p:spPr>
          <a:xfrm>
            <a:off x="0" y="2964758"/>
            <a:ext cx="12192000" cy="3893241"/>
          </a:xfrm>
          <a:prstGeom prst="rect">
            <a:avLst/>
          </a:prstGeom>
          <a:solidFill>
            <a:srgbClr val="216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707962DD-AB12-45B2-A195-920BCDC20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262" y="5263295"/>
            <a:ext cx="1408146" cy="1458799"/>
          </a:xfrm>
          <a:prstGeom prst="rect">
            <a:avLst/>
          </a:prstGeom>
        </p:spPr>
      </p:pic>
      <p:pic>
        <p:nvPicPr>
          <p:cNvPr id="7" name="Picture 6">
            <a:extLst>
              <a:ext uri="{FF2B5EF4-FFF2-40B4-BE49-F238E27FC236}">
                <a16:creationId xmlns:a16="http://schemas.microsoft.com/office/drawing/2014/main" id="{A136C2B2-F5E3-40D9-853C-FC5DB23620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40" y="6087922"/>
            <a:ext cx="3753807" cy="564509"/>
          </a:xfrm>
          <a:prstGeom prst="rect">
            <a:avLst/>
          </a:prstGeom>
        </p:spPr>
      </p:pic>
      <p:sp>
        <p:nvSpPr>
          <p:cNvPr id="9" name="Oval 8">
            <a:extLst>
              <a:ext uri="{FF2B5EF4-FFF2-40B4-BE49-F238E27FC236}">
                <a16:creationId xmlns:a16="http://schemas.microsoft.com/office/drawing/2014/main" id="{2D3107F1-EF3C-4DDE-94B3-8E3588166635}"/>
              </a:ext>
            </a:extLst>
          </p:cNvPr>
          <p:cNvSpPr/>
          <p:nvPr/>
        </p:nvSpPr>
        <p:spPr>
          <a:xfrm>
            <a:off x="2586902" y="337037"/>
            <a:ext cx="5607725" cy="5935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07A4C696-4100-45E2-85E8-257810979B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267" y="938784"/>
            <a:ext cx="8740256" cy="5334000"/>
          </a:xfrm>
          <a:prstGeom prst="rect">
            <a:avLst/>
          </a:prstGeom>
        </p:spPr>
      </p:pic>
      <p:sp>
        <p:nvSpPr>
          <p:cNvPr id="2" name="TextBox 1">
            <a:extLst>
              <a:ext uri="{FF2B5EF4-FFF2-40B4-BE49-F238E27FC236}">
                <a16:creationId xmlns:a16="http://schemas.microsoft.com/office/drawing/2014/main" id="{9EC2FA79-2E12-4CA4-9593-20DDDEDF532F}"/>
              </a:ext>
            </a:extLst>
          </p:cNvPr>
          <p:cNvSpPr txBox="1"/>
          <p:nvPr/>
        </p:nvSpPr>
        <p:spPr>
          <a:xfrm>
            <a:off x="1205305" y="205569"/>
            <a:ext cx="1019434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DD652F"/>
                </a:solidFill>
                <a:effectLst/>
                <a:uLnTx/>
                <a:uFillTx/>
                <a:latin typeface="Calibri" panose="020F0502020204030204" pitchFamily="34" charset="0"/>
                <a:ea typeface="+mn-ea"/>
                <a:cs typeface="Calibri" panose="020F0502020204030204" pitchFamily="34" charset="0"/>
              </a:rPr>
              <a:t>School Nutrition Programs</a:t>
            </a:r>
          </a:p>
        </p:txBody>
      </p:sp>
      <p:sp>
        <p:nvSpPr>
          <p:cNvPr id="10" name="Title 1">
            <a:extLst>
              <a:ext uri="{FF2B5EF4-FFF2-40B4-BE49-F238E27FC236}">
                <a16:creationId xmlns:a16="http://schemas.microsoft.com/office/drawing/2014/main" id="{345AE52B-67C2-4565-8562-D3515BDFC4B5}"/>
              </a:ext>
            </a:extLst>
          </p:cNvPr>
          <p:cNvSpPr txBox="1">
            <a:spLocks/>
          </p:cNvSpPr>
          <p:nvPr/>
        </p:nvSpPr>
        <p:spPr>
          <a:xfrm>
            <a:off x="8817518" y="3639052"/>
            <a:ext cx="3055864" cy="1323369"/>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5400" b="1" i="0" u="none" strike="noStrike" kern="1200" cap="all" spc="10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E-Grants</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5400" b="1" i="0" u="none" strike="noStrike" kern="1200" cap="all" spc="10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Training</a:t>
            </a:r>
          </a:p>
        </p:txBody>
      </p:sp>
    </p:spTree>
    <p:extLst>
      <p:ext uri="{BB962C8B-B14F-4D97-AF65-F5344CB8AC3E}">
        <p14:creationId xmlns:p14="http://schemas.microsoft.com/office/powerpoint/2010/main" val="3556735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190" y="5516562"/>
            <a:ext cx="9499009" cy="1192582"/>
          </a:xfrm>
        </p:spPr>
        <p:txBody>
          <a:bodyPr>
            <a:normAutofit/>
          </a:bodyPr>
          <a:lstStyle/>
          <a:p>
            <a:r>
              <a:rPr lang="en-US" sz="4400" dirty="0"/>
              <a:t>E-Grants</a:t>
            </a:r>
          </a:p>
        </p:txBody>
      </p:sp>
      <p:sp>
        <p:nvSpPr>
          <p:cNvPr id="3" name="Content Placeholder 2"/>
          <p:cNvSpPr>
            <a:spLocks noGrp="1"/>
          </p:cNvSpPr>
          <p:nvPr>
            <p:ph idx="1"/>
          </p:nvPr>
        </p:nvSpPr>
        <p:spPr>
          <a:xfrm>
            <a:off x="1371600" y="457200"/>
            <a:ext cx="9626600" cy="5059362"/>
          </a:xfrm>
        </p:spPr>
        <p:txBody>
          <a:bodyPr>
            <a:normAutofit lnSpcReduction="10000"/>
          </a:bodyPr>
          <a:lstStyle/>
          <a:p>
            <a:pPr marL="0" indent="0">
              <a:buNone/>
            </a:pPr>
            <a:endParaRPr lang="en-US" b="1" dirty="0"/>
          </a:p>
          <a:p>
            <a:pPr marL="0" indent="0">
              <a:lnSpc>
                <a:spcPct val="100000"/>
              </a:lnSpc>
              <a:buNone/>
            </a:pPr>
            <a:r>
              <a:rPr lang="en-US" sz="1900" b="1" dirty="0"/>
              <a:t>Helpful Links &amp; Resources</a:t>
            </a:r>
            <a:r>
              <a:rPr lang="en-US" sz="1900" dirty="0"/>
              <a:t>. OPI has several User Guides that will help you while using E-Grants:</a:t>
            </a:r>
          </a:p>
          <a:p>
            <a:pPr marL="0" indent="0">
              <a:lnSpc>
                <a:spcPct val="100000"/>
              </a:lnSpc>
              <a:buNone/>
            </a:pPr>
            <a:endParaRPr lang="en-US" sz="1900" dirty="0"/>
          </a:p>
          <a:p>
            <a:pPr lvl="1">
              <a:buClr>
                <a:srgbClr val="C00000"/>
              </a:buClr>
              <a:buFont typeface="Arial" panose="020B0604020202020204" pitchFamily="34" charset="0"/>
              <a:buChar char="•"/>
            </a:pPr>
            <a:r>
              <a:rPr lang="en-US" sz="1900" b="1" dirty="0"/>
              <a:t>Getting Started With E-Grants.</a:t>
            </a:r>
            <a:r>
              <a:rPr lang="en-US" sz="1900" dirty="0"/>
              <a:t> Provides technical points to using the system.</a:t>
            </a:r>
          </a:p>
          <a:p>
            <a:pPr lvl="1">
              <a:buClr>
                <a:srgbClr val="C00000"/>
              </a:buClr>
              <a:buFont typeface="Arial" panose="020B0604020202020204" pitchFamily="34" charset="0"/>
              <a:buChar char="•"/>
            </a:pPr>
            <a:r>
              <a:rPr lang="en-US" sz="1900" b="1" dirty="0"/>
              <a:t>E-Grants Payment System User Guide</a:t>
            </a:r>
            <a:r>
              <a:rPr lang="en-US" sz="1900" dirty="0"/>
              <a:t>. Includes step-by-step instructions for basic fiscal processes in E-Grants.</a:t>
            </a:r>
          </a:p>
          <a:p>
            <a:pPr lvl="1">
              <a:buClr>
                <a:srgbClr val="C00000"/>
              </a:buClr>
              <a:buFont typeface="Arial" panose="020B0604020202020204" pitchFamily="34" charset="0"/>
              <a:buChar char="•"/>
            </a:pPr>
            <a:r>
              <a:rPr lang="en-US" sz="1900" b="1" dirty="0"/>
              <a:t>OPI State &amp; Federal Grant Handbook. </a:t>
            </a:r>
            <a:r>
              <a:rPr lang="en-US" sz="1900" dirty="0"/>
              <a:t>The best resource there is for all of the OPI’s fiscal policies!</a:t>
            </a:r>
            <a:endParaRPr lang="en-US" sz="1900" b="1" dirty="0"/>
          </a:p>
          <a:p>
            <a:pPr lvl="1">
              <a:buClr>
                <a:srgbClr val="C00000"/>
              </a:buClr>
              <a:buFont typeface="Arial" panose="020B0604020202020204" pitchFamily="34" charset="0"/>
              <a:buChar char="•"/>
            </a:pPr>
            <a:r>
              <a:rPr lang="en-US" sz="1900" b="1" dirty="0"/>
              <a:t>Creating Amendments User Guide</a:t>
            </a:r>
            <a:r>
              <a:rPr lang="en-US" sz="1900" dirty="0"/>
              <a:t>. Step-by-step instructions for creating an amendment following changes in allocation or program.</a:t>
            </a:r>
          </a:p>
          <a:p>
            <a:pPr lvl="1">
              <a:buClr>
                <a:srgbClr val="C00000"/>
              </a:buClr>
              <a:buFont typeface="Arial" panose="020B0604020202020204" pitchFamily="34" charset="0"/>
              <a:buChar char="•"/>
            </a:pPr>
            <a:r>
              <a:rPr lang="en-US" sz="1900" b="1" dirty="0"/>
              <a:t>Making Returned for Changes Modifications</a:t>
            </a:r>
            <a:r>
              <a:rPr lang="en-US" sz="1900" dirty="0"/>
              <a:t>. If your application has been returned for you to make changes, check out this publication to guide you through your next steps.</a:t>
            </a:r>
          </a:p>
          <a:p>
            <a:pPr lvl="1">
              <a:buClr>
                <a:srgbClr val="C00000"/>
              </a:buClr>
              <a:buFont typeface="Arial" panose="020B0604020202020204" pitchFamily="34" charset="0"/>
              <a:buChar char="•"/>
            </a:pPr>
            <a:r>
              <a:rPr lang="en-US" sz="1900" b="1" dirty="0"/>
              <a:t>Printing Applications And Grant Award Notices</a:t>
            </a:r>
            <a:r>
              <a:rPr lang="en-US" sz="1900" dirty="0"/>
              <a:t>. This user guide addresses the printing of GANs and applications for your files.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079566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1" y="5334001"/>
            <a:ext cx="8454571" cy="1171465"/>
          </a:xfrm>
        </p:spPr>
        <p:txBody>
          <a:bodyPr>
            <a:noAutofit/>
          </a:bodyPr>
          <a:lstStyle/>
          <a:p>
            <a:endParaRPr lang="en-US" sz="3600" b="1" dirty="0">
              <a:latin typeface="+mj-lt"/>
            </a:endParaRPr>
          </a:p>
          <a:p>
            <a:endParaRPr lang="en-US" sz="3600" b="1" dirty="0">
              <a:latin typeface="+mj-lt"/>
            </a:endParaRPr>
          </a:p>
          <a:p>
            <a:endParaRPr lang="en-US" sz="3600" b="1" dirty="0">
              <a:latin typeface="+mj-lt"/>
            </a:endParaRPr>
          </a:p>
          <a:p>
            <a:pPr marL="0" indent="0">
              <a:buNone/>
            </a:pPr>
            <a:r>
              <a:rPr lang="en-US" sz="4400" dirty="0">
                <a:latin typeface="+mj-lt"/>
              </a:rPr>
              <a:t>E-Grants Announcements &amp; Deadlines</a:t>
            </a:r>
          </a:p>
          <a:p>
            <a:endParaRPr lang="en-US" sz="3600" b="1" dirty="0">
              <a:latin typeface="+mj-lt"/>
            </a:endParaRPr>
          </a:p>
          <a:p>
            <a:endParaRPr lang="en-US" sz="3600" b="1" dirty="0">
              <a:latin typeface="+mj-lt"/>
            </a:endParaRPr>
          </a:p>
          <a:p>
            <a:endParaRPr lang="en-US" sz="3600" b="1" dirty="0">
              <a:latin typeface="+mj-lt"/>
            </a:endParaRPr>
          </a:p>
          <a:p>
            <a:endParaRPr lang="en-US" sz="3600" b="1" dirty="0">
              <a:latin typeface="+mj-lt"/>
            </a:endParaRPr>
          </a:p>
        </p:txBody>
      </p:sp>
      <p:pic>
        <p:nvPicPr>
          <p:cNvPr id="2" name="Picture 1">
            <a:extLst>
              <a:ext uri="{FF2B5EF4-FFF2-40B4-BE49-F238E27FC236}">
                <a16:creationId xmlns:a16="http://schemas.microsoft.com/office/drawing/2014/main" id="{80CF7304-FFA7-4338-9CD9-77B0BA080EB9}"/>
              </a:ext>
            </a:extLst>
          </p:cNvPr>
          <p:cNvPicPr>
            <a:picLocks noChangeAspect="1"/>
          </p:cNvPicPr>
          <p:nvPr/>
        </p:nvPicPr>
        <p:blipFill>
          <a:blip r:embed="rId3"/>
          <a:stretch>
            <a:fillRect/>
          </a:stretch>
        </p:blipFill>
        <p:spPr>
          <a:xfrm>
            <a:off x="0" y="543870"/>
            <a:ext cx="12192000" cy="5770260"/>
          </a:xfrm>
          <a:prstGeom prst="rect">
            <a:avLst/>
          </a:prstGeom>
        </p:spPr>
      </p:pic>
    </p:spTree>
    <p:extLst>
      <p:ext uri="{BB962C8B-B14F-4D97-AF65-F5344CB8AC3E}">
        <p14:creationId xmlns:p14="http://schemas.microsoft.com/office/powerpoint/2010/main" val="1466762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558" y="5784112"/>
            <a:ext cx="7579242" cy="925031"/>
          </a:xfrm>
        </p:spPr>
        <p:txBody>
          <a:bodyPr>
            <a:normAutofit/>
          </a:bodyPr>
          <a:lstStyle/>
          <a:p>
            <a:r>
              <a:rPr lang="en-US" sz="4400" dirty="0"/>
              <a:t>New Users</a:t>
            </a:r>
          </a:p>
        </p:txBody>
      </p:sp>
      <p:pic>
        <p:nvPicPr>
          <p:cNvPr id="9" name="Content Placeholder 8">
            <a:extLst>
              <a:ext uri="{FF2B5EF4-FFF2-40B4-BE49-F238E27FC236}">
                <a16:creationId xmlns:a16="http://schemas.microsoft.com/office/drawing/2014/main" id="{3A3C1C1D-3F36-4518-A192-1D85CAE1B802}"/>
              </a:ext>
            </a:extLst>
          </p:cNvPr>
          <p:cNvPicPr>
            <a:picLocks noGrp="1" noChangeAspect="1"/>
          </p:cNvPicPr>
          <p:nvPr>
            <p:ph idx="1"/>
          </p:nvPr>
        </p:nvPicPr>
        <p:blipFill>
          <a:blip r:embed="rId2"/>
          <a:stretch>
            <a:fillRect/>
          </a:stretch>
        </p:blipFill>
        <p:spPr>
          <a:xfrm>
            <a:off x="431767" y="541090"/>
            <a:ext cx="11328466" cy="4785919"/>
          </a:xfrm>
          <a:prstGeom prst="rect">
            <a:avLst/>
          </a:prstGeom>
        </p:spPr>
      </p:pic>
    </p:spTree>
    <p:extLst>
      <p:ext uri="{BB962C8B-B14F-4D97-AF65-F5344CB8AC3E}">
        <p14:creationId xmlns:p14="http://schemas.microsoft.com/office/powerpoint/2010/main" val="2034399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72" y="5263116"/>
            <a:ext cx="8456428" cy="1509824"/>
          </a:xfrm>
        </p:spPr>
        <p:txBody>
          <a:bodyPr>
            <a:normAutofit/>
          </a:bodyPr>
          <a:lstStyle/>
          <a:p>
            <a:r>
              <a:rPr lang="en-US" sz="4400" dirty="0"/>
              <a:t>Business Roles Within An Organization</a:t>
            </a:r>
          </a:p>
        </p:txBody>
      </p:sp>
      <p:sp>
        <p:nvSpPr>
          <p:cNvPr id="3" name="Content Placeholder 2"/>
          <p:cNvSpPr>
            <a:spLocks noGrp="1"/>
          </p:cNvSpPr>
          <p:nvPr>
            <p:ph idx="1"/>
          </p:nvPr>
        </p:nvSpPr>
        <p:spPr>
          <a:xfrm>
            <a:off x="754912" y="191387"/>
            <a:ext cx="11291776" cy="4901608"/>
          </a:xfrm>
        </p:spPr>
        <p:txBody>
          <a:bodyPr>
            <a:normAutofit fontScale="70000" lnSpcReduction="20000"/>
          </a:bodyPr>
          <a:lstStyle/>
          <a:p>
            <a:pPr>
              <a:buClr>
                <a:srgbClr val="C00000"/>
              </a:buClr>
            </a:pPr>
            <a:r>
              <a:rPr lang="en-US" dirty="0"/>
              <a:t>There are three primary roles recognized by OPI and the E-Grants system. These roles are assigned partially by statute and partially by one’s job duties.</a:t>
            </a:r>
          </a:p>
          <a:p>
            <a:pPr>
              <a:buClr>
                <a:srgbClr val="C00000"/>
              </a:buClr>
            </a:pPr>
            <a:endParaRPr lang="en-US" b="1" dirty="0"/>
          </a:p>
          <a:p>
            <a:pPr>
              <a:buClr>
                <a:srgbClr val="C00000"/>
              </a:buClr>
            </a:pPr>
            <a:r>
              <a:rPr lang="en-US" dirty="0"/>
              <a:t>The </a:t>
            </a:r>
            <a:r>
              <a:rPr lang="en-US" b="1" u="sng" dirty="0"/>
              <a:t>Authorized Representative (AR)</a:t>
            </a:r>
            <a:r>
              <a:rPr lang="en-US" b="1" dirty="0"/>
              <a:t> </a:t>
            </a:r>
            <a:r>
              <a:rPr lang="en-US" dirty="0"/>
              <a:t>is the person who legally acts on behalf of the organization. In school districts, this person is most often the district superintendent. In other organizations, the chief executive would be the AR. AR duties include:</a:t>
            </a:r>
          </a:p>
          <a:p>
            <a:pPr lvl="1">
              <a:buClr>
                <a:srgbClr val="C00000"/>
              </a:buClr>
            </a:pPr>
            <a:r>
              <a:rPr lang="en-US" sz="2200" dirty="0"/>
              <a:t>Signing off on grant assurances and submitting applications to OPI staff through E-Grants;</a:t>
            </a:r>
          </a:p>
          <a:p>
            <a:pPr lvl="1">
              <a:buClr>
                <a:srgbClr val="C00000"/>
              </a:buClr>
            </a:pPr>
            <a:r>
              <a:rPr lang="en-US" sz="2200" dirty="0"/>
              <a:t>Approving E-Grants Security Requests for their staff;</a:t>
            </a:r>
          </a:p>
          <a:p>
            <a:pPr lvl="1">
              <a:buClr>
                <a:srgbClr val="C00000"/>
              </a:buClr>
            </a:pPr>
            <a:r>
              <a:rPr lang="en-US" sz="2200" dirty="0"/>
              <a:t>Informing their </a:t>
            </a:r>
            <a:r>
              <a:rPr lang="en-US" sz="2200" i="1" dirty="0"/>
              <a:t>clerk/business manager/accountant </a:t>
            </a:r>
            <a:r>
              <a:rPr lang="en-US" sz="2200" dirty="0"/>
              <a:t>of applications, awards, applicable requirements, budget or program modification (i.e. amendments); and submitting timely, accurate program/fiscal reports.</a:t>
            </a:r>
          </a:p>
          <a:p>
            <a:pPr lvl="1">
              <a:buClr>
                <a:srgbClr val="C00000"/>
              </a:buClr>
            </a:pPr>
            <a:endParaRPr lang="en-US" sz="2200" dirty="0"/>
          </a:p>
          <a:p>
            <a:pPr>
              <a:buClr>
                <a:srgbClr val="C00000"/>
              </a:buClr>
            </a:pPr>
            <a:r>
              <a:rPr lang="en-US" dirty="0"/>
              <a:t>In a school district, the </a:t>
            </a:r>
            <a:r>
              <a:rPr lang="en-US" b="1" u="sng" dirty="0"/>
              <a:t>Clerk </a:t>
            </a:r>
            <a:r>
              <a:rPr lang="en-US" dirty="0"/>
              <a:t>is appointed by the Board; for other organizations, the Clerk would be the local fiscal or finance staff person (accountant, business manager, etc.). Duties include:</a:t>
            </a:r>
          </a:p>
          <a:p>
            <a:pPr lvl="1">
              <a:buClr>
                <a:srgbClr val="C00000"/>
              </a:buClr>
            </a:pPr>
            <a:r>
              <a:rPr lang="en-US" sz="2200" dirty="0"/>
              <a:t>Appropriately budgeting for funds within the E-Grants system;</a:t>
            </a:r>
          </a:p>
          <a:p>
            <a:pPr lvl="1">
              <a:buClr>
                <a:srgbClr val="C00000"/>
              </a:buClr>
            </a:pPr>
            <a:r>
              <a:rPr lang="en-US" sz="2200" dirty="0"/>
              <a:t>Using the E-Grants system to draw down funds; and</a:t>
            </a:r>
          </a:p>
          <a:p>
            <a:pPr lvl="1">
              <a:buClr>
                <a:srgbClr val="C00000"/>
              </a:buClr>
            </a:pPr>
            <a:r>
              <a:rPr lang="en-US" sz="2200" dirty="0"/>
              <a:t>Submitting expenditure reports to OPI grant accountants.</a:t>
            </a:r>
          </a:p>
          <a:p>
            <a:pPr lvl="1">
              <a:buClr>
                <a:srgbClr val="C00000"/>
              </a:buClr>
            </a:pPr>
            <a:endParaRPr lang="en-US" sz="2200" dirty="0"/>
          </a:p>
          <a:p>
            <a:pPr>
              <a:buClr>
                <a:srgbClr val="C00000"/>
              </a:buClr>
            </a:pPr>
            <a:r>
              <a:rPr lang="en-US" dirty="0"/>
              <a:t>The third role, </a:t>
            </a:r>
            <a:r>
              <a:rPr lang="en-US" b="1" u="sng" dirty="0"/>
              <a:t>Data Entry</a:t>
            </a:r>
            <a:r>
              <a:rPr lang="en-US" b="1" dirty="0"/>
              <a:t>, </a:t>
            </a:r>
            <a:r>
              <a:rPr lang="en-US" dirty="0"/>
              <a:t>applies to all other users who may need access to a given grant but do not fit within either of the previous two roles. This often applies to job titles like Grant Manager, Office Manager, Federal Programs Coordinator, Program Director, etc. Duties include:</a:t>
            </a:r>
          </a:p>
          <a:p>
            <a:pPr lvl="1">
              <a:buClr>
                <a:srgbClr val="C00000"/>
              </a:buClr>
            </a:pPr>
            <a:r>
              <a:rPr lang="en-US" sz="2200" dirty="0"/>
              <a:t>The ability to create and edit grant applications and amendments.</a:t>
            </a:r>
          </a:p>
          <a:p>
            <a:pPr lvl="1"/>
            <a:endParaRPr lang="en-US" dirty="0"/>
          </a:p>
        </p:txBody>
      </p:sp>
    </p:spTree>
    <p:extLst>
      <p:ext uri="{BB962C8B-B14F-4D97-AF65-F5344CB8AC3E}">
        <p14:creationId xmlns:p14="http://schemas.microsoft.com/office/powerpoint/2010/main" val="4063427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10" y="5201264"/>
            <a:ext cx="8622890" cy="1582994"/>
          </a:xfrm>
        </p:spPr>
        <p:txBody>
          <a:bodyPr>
            <a:noAutofit/>
          </a:bodyPr>
          <a:lstStyle/>
          <a:p>
            <a:r>
              <a:rPr lang="en-US" sz="4400" dirty="0"/>
              <a:t>General Administrative Requirements:</a:t>
            </a:r>
            <a:br>
              <a:rPr lang="en-US" sz="4400" dirty="0"/>
            </a:br>
            <a:r>
              <a:rPr lang="en-US" sz="4400" dirty="0"/>
              <a:t>Common Assurances</a:t>
            </a:r>
          </a:p>
        </p:txBody>
      </p:sp>
      <p:sp>
        <p:nvSpPr>
          <p:cNvPr id="3" name="Content Placeholder 2"/>
          <p:cNvSpPr>
            <a:spLocks noGrp="1"/>
          </p:cNvSpPr>
          <p:nvPr>
            <p:ph idx="1"/>
          </p:nvPr>
        </p:nvSpPr>
        <p:spPr>
          <a:xfrm>
            <a:off x="1435510" y="685799"/>
            <a:ext cx="8622890" cy="4240161"/>
          </a:xfrm>
        </p:spPr>
        <p:txBody>
          <a:bodyPr>
            <a:normAutofit/>
          </a:bodyPr>
          <a:lstStyle/>
          <a:p>
            <a:r>
              <a:rPr lang="en-US" dirty="0"/>
              <a:t>The </a:t>
            </a:r>
            <a:r>
              <a:rPr lang="en-US" b="1" dirty="0"/>
              <a:t>Common Assurances </a:t>
            </a:r>
            <a:r>
              <a:rPr lang="en-US" dirty="0"/>
              <a:t>apply to all programs administered by the U.S. Department of Education, through the Office of Public Instruction, including all programs found in the following Acts:</a:t>
            </a:r>
          </a:p>
          <a:p>
            <a:pPr lvl="1">
              <a:buClr>
                <a:srgbClr val="C00000"/>
              </a:buClr>
            </a:pPr>
            <a:r>
              <a:rPr lang="en-US" sz="2000" dirty="0"/>
              <a:t>ESEA, Reauthorized by the Every Student Succeeds Act of 2015</a:t>
            </a:r>
          </a:p>
          <a:p>
            <a:pPr lvl="1">
              <a:buClr>
                <a:srgbClr val="C00000"/>
              </a:buClr>
            </a:pPr>
            <a:r>
              <a:rPr lang="en-US" sz="2000" dirty="0"/>
              <a:t>Individuals with Disabilities Education Act (IDEA)</a:t>
            </a:r>
          </a:p>
          <a:p>
            <a:pPr lvl="1">
              <a:buClr>
                <a:srgbClr val="C00000"/>
              </a:buClr>
            </a:pPr>
            <a:r>
              <a:rPr lang="en-US" sz="2000" dirty="0"/>
              <a:t>Adult Education and Literacy</a:t>
            </a:r>
          </a:p>
          <a:p>
            <a:pPr lvl="1">
              <a:buClr>
                <a:srgbClr val="C00000"/>
              </a:buClr>
            </a:pPr>
            <a:r>
              <a:rPr lang="en-US" sz="2000" dirty="0"/>
              <a:t>Carl D. Perkins Vocation and Technical Education Act</a:t>
            </a:r>
          </a:p>
          <a:p>
            <a:pPr lvl="1">
              <a:buClr>
                <a:srgbClr val="C00000"/>
              </a:buClr>
            </a:pPr>
            <a:r>
              <a:rPr lang="en-US" sz="2000" dirty="0"/>
              <a:t>Workforce Investment Act</a:t>
            </a:r>
          </a:p>
          <a:p>
            <a:pPr lvl="1"/>
            <a:endParaRPr lang="en-US" sz="2400" dirty="0"/>
          </a:p>
          <a:p>
            <a:pPr marL="0" indent="0">
              <a:buNone/>
            </a:pPr>
            <a:endParaRPr lang="en-US" sz="2800" dirty="0"/>
          </a:p>
        </p:txBody>
      </p:sp>
    </p:spTree>
    <p:extLst>
      <p:ext uri="{BB962C8B-B14F-4D97-AF65-F5344CB8AC3E}">
        <p14:creationId xmlns:p14="http://schemas.microsoft.com/office/powerpoint/2010/main" val="426116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516" y="5329084"/>
            <a:ext cx="8491384" cy="1356851"/>
          </a:xfrm>
        </p:spPr>
        <p:txBody>
          <a:bodyPr>
            <a:normAutofit/>
          </a:bodyPr>
          <a:lstStyle/>
          <a:p>
            <a:r>
              <a:rPr lang="en-US" sz="4400" dirty="0"/>
              <a:t>E-Grants DOs &amp; DON’Ts</a:t>
            </a:r>
          </a:p>
        </p:txBody>
      </p:sp>
      <p:sp>
        <p:nvSpPr>
          <p:cNvPr id="3" name="Content Placeholder 2"/>
          <p:cNvSpPr>
            <a:spLocks noGrp="1"/>
          </p:cNvSpPr>
          <p:nvPr>
            <p:ph idx="1"/>
          </p:nvPr>
        </p:nvSpPr>
        <p:spPr>
          <a:xfrm>
            <a:off x="1071716" y="432618"/>
            <a:ext cx="9291484" cy="4977581"/>
          </a:xfrm>
        </p:spPr>
        <p:txBody>
          <a:bodyPr>
            <a:normAutofit/>
          </a:bodyPr>
          <a:lstStyle/>
          <a:p>
            <a:pPr>
              <a:lnSpc>
                <a:spcPct val="100000"/>
              </a:lnSpc>
            </a:pPr>
            <a:r>
              <a:rPr lang="en-US" sz="2000" b="1" dirty="0"/>
              <a:t>Basic Tips.</a:t>
            </a:r>
            <a:r>
              <a:rPr lang="en-US" sz="2000" dirty="0"/>
              <a:t> Please read the full list at “Getting Started With E-Grants.”</a:t>
            </a:r>
          </a:p>
          <a:p>
            <a:pPr>
              <a:lnSpc>
                <a:spcPct val="100000"/>
              </a:lnSpc>
            </a:pPr>
            <a:endParaRPr lang="en-US" dirty="0"/>
          </a:p>
          <a:p>
            <a:pPr lvl="1">
              <a:buClr>
                <a:srgbClr val="C00000"/>
              </a:buClr>
            </a:pPr>
            <a:r>
              <a:rPr lang="en-US" b="1" dirty="0"/>
              <a:t>Instructions. </a:t>
            </a:r>
            <a:r>
              <a:rPr lang="en-US" dirty="0"/>
              <a:t>Page-specific instructions are available at the top of each application page: </a:t>
            </a:r>
          </a:p>
          <a:p>
            <a:pPr lvl="1">
              <a:buClr>
                <a:srgbClr val="C00000"/>
              </a:buClr>
            </a:pPr>
            <a:r>
              <a:rPr lang="en-US" b="1" dirty="0"/>
              <a:t>Turn off Pop-up Blockers. </a:t>
            </a:r>
          </a:p>
          <a:p>
            <a:pPr lvl="1">
              <a:buClr>
                <a:srgbClr val="C00000"/>
              </a:buClr>
            </a:pPr>
            <a:r>
              <a:rPr lang="en-US" b="1" dirty="0"/>
              <a:t>Saving</a:t>
            </a:r>
            <a:r>
              <a:rPr lang="en-US" dirty="0"/>
              <a:t>. </a:t>
            </a:r>
          </a:p>
          <a:p>
            <a:pPr lvl="1">
              <a:buClr>
                <a:srgbClr val="C00000"/>
              </a:buClr>
            </a:pPr>
            <a:r>
              <a:rPr lang="en-US" b="1" dirty="0"/>
              <a:t>Clicking</a:t>
            </a:r>
            <a:r>
              <a:rPr lang="en-US" dirty="0"/>
              <a:t>. </a:t>
            </a:r>
          </a:p>
          <a:p>
            <a:pPr lvl="1">
              <a:buClr>
                <a:srgbClr val="C00000"/>
              </a:buClr>
            </a:pPr>
            <a:r>
              <a:rPr lang="en-US" b="1" dirty="0"/>
              <a:t>Do not use “Back” or “Refresh” buttons</a:t>
            </a:r>
            <a:r>
              <a:rPr lang="en-US" dirty="0"/>
              <a:t>. </a:t>
            </a:r>
          </a:p>
          <a:p>
            <a:pPr lvl="1">
              <a:buClr>
                <a:srgbClr val="C00000"/>
              </a:buClr>
            </a:pPr>
            <a:r>
              <a:rPr lang="en-US" b="1" dirty="0"/>
              <a:t>Do not copy-paste directly from Word</a:t>
            </a:r>
            <a:r>
              <a:rPr lang="en-US" dirty="0"/>
              <a:t>. </a:t>
            </a:r>
          </a:p>
          <a:p>
            <a:pPr lvl="1">
              <a:buClr>
                <a:srgbClr val="C00000"/>
              </a:buClr>
            </a:pPr>
            <a:r>
              <a:rPr lang="en-US" b="1" dirty="0"/>
              <a:t>Do not open more than one application at once</a:t>
            </a:r>
            <a:r>
              <a:rPr lang="en-US"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485" y="2232065"/>
            <a:ext cx="1787769" cy="270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167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342" y="5558129"/>
            <a:ext cx="8691716" cy="1181093"/>
          </a:xfrm>
        </p:spPr>
        <p:txBody>
          <a:bodyPr>
            <a:normAutofit/>
          </a:bodyPr>
          <a:lstStyle/>
          <a:p>
            <a:r>
              <a:rPr lang="en-US" sz="4400" dirty="0"/>
              <a:t>Status</a:t>
            </a:r>
          </a:p>
        </p:txBody>
      </p:sp>
      <p:sp>
        <p:nvSpPr>
          <p:cNvPr id="3" name="Content Placeholder 2"/>
          <p:cNvSpPr>
            <a:spLocks noGrp="1"/>
          </p:cNvSpPr>
          <p:nvPr>
            <p:ph idx="1"/>
          </p:nvPr>
        </p:nvSpPr>
        <p:spPr>
          <a:xfrm>
            <a:off x="1694195" y="466439"/>
            <a:ext cx="8875606" cy="5091691"/>
          </a:xfrm>
        </p:spPr>
        <p:txBody>
          <a:bodyPr>
            <a:normAutofit/>
          </a:bodyPr>
          <a:lstStyle/>
          <a:p>
            <a:r>
              <a:rPr lang="en-US" sz="1300" b="1" u="sng" dirty="0"/>
              <a:t>Not Submitted</a:t>
            </a:r>
            <a:r>
              <a:rPr lang="en-US" sz="1300" dirty="0"/>
              <a:t>: Application/Amendment has been created, but not completed.</a:t>
            </a:r>
          </a:p>
          <a:p>
            <a:pPr marL="0" indent="0">
              <a:buNone/>
            </a:pPr>
            <a:endParaRPr lang="en-US" sz="1300" dirty="0"/>
          </a:p>
          <a:p>
            <a:endParaRPr lang="en-US" sz="1300" b="1" u="sng" dirty="0"/>
          </a:p>
          <a:p>
            <a:r>
              <a:rPr lang="en-US" sz="1300" b="1" u="sng" dirty="0"/>
              <a:t>Submitted for Local Review</a:t>
            </a:r>
            <a:r>
              <a:rPr lang="en-US" sz="1300" dirty="0"/>
              <a:t>: Application/Amendment has been Submitted to the Authorized Representative for Approval.</a:t>
            </a:r>
          </a:p>
          <a:p>
            <a:pPr marL="0" indent="0">
              <a:buNone/>
            </a:pPr>
            <a:endParaRPr lang="en-US" sz="1300" dirty="0"/>
          </a:p>
          <a:p>
            <a:endParaRPr lang="en-US" sz="1300" dirty="0"/>
          </a:p>
          <a:p>
            <a:r>
              <a:rPr lang="en-US" sz="1300" b="1" u="sng" dirty="0"/>
              <a:t>Submitted to SEA</a:t>
            </a:r>
            <a:r>
              <a:rPr lang="en-US" sz="1300" dirty="0"/>
              <a:t>: Application/Amendment has been Submitted for OPI Approval.</a:t>
            </a:r>
          </a:p>
          <a:p>
            <a:pPr marL="0" indent="0">
              <a:buNone/>
            </a:pPr>
            <a:endParaRPr lang="en-US" sz="1300" dirty="0"/>
          </a:p>
          <a:p>
            <a:endParaRPr lang="en-US" sz="1300" dirty="0"/>
          </a:p>
          <a:p>
            <a:r>
              <a:rPr lang="en-US" sz="1300" b="1" u="sng" dirty="0"/>
              <a:t>Returned for Changes</a:t>
            </a:r>
            <a:r>
              <a:rPr lang="en-US" sz="1300" dirty="0"/>
              <a:t>: There was an issue with the Application/Amendment, further information or changes may be needed.</a:t>
            </a:r>
          </a:p>
          <a:p>
            <a:pPr marL="0" indent="0">
              <a:buNone/>
            </a:pPr>
            <a:endParaRPr lang="en-US" sz="1300" dirty="0"/>
          </a:p>
          <a:p>
            <a:endParaRPr lang="en-US" sz="1300" dirty="0"/>
          </a:p>
          <a:p>
            <a:r>
              <a:rPr lang="en-US" sz="1300" b="1" u="sng" dirty="0"/>
              <a:t>Final Approval</a:t>
            </a:r>
            <a:r>
              <a:rPr lang="en-US" sz="1300" dirty="0"/>
              <a:t>: Application/Amendment has been Approved by OPI</a:t>
            </a:r>
          </a:p>
          <a:p>
            <a:endParaRPr 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226" y="1515050"/>
            <a:ext cx="9051864" cy="412394"/>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635" y="2259175"/>
            <a:ext cx="9015524" cy="401679"/>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2402" y="2956855"/>
            <a:ext cx="8991933" cy="351983"/>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906" y="3681060"/>
            <a:ext cx="8923620" cy="378690"/>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9157" y="4382656"/>
            <a:ext cx="8960644" cy="473879"/>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1630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683" y="5486401"/>
            <a:ext cx="8721213" cy="1229032"/>
          </a:xfrm>
        </p:spPr>
        <p:txBody>
          <a:bodyPr>
            <a:normAutofit/>
          </a:bodyPr>
          <a:lstStyle/>
          <a:p>
            <a:r>
              <a:rPr lang="en-US" sz="4400" dirty="0"/>
              <a:t>Administrative Deadlines</a:t>
            </a:r>
          </a:p>
        </p:txBody>
      </p:sp>
      <p:sp>
        <p:nvSpPr>
          <p:cNvPr id="3" name="Content Placeholder 2"/>
          <p:cNvSpPr>
            <a:spLocks noGrp="1"/>
          </p:cNvSpPr>
          <p:nvPr>
            <p:ph idx="1"/>
          </p:nvPr>
        </p:nvSpPr>
        <p:spPr>
          <a:xfrm>
            <a:off x="1366684" y="685801"/>
            <a:ext cx="9123763" cy="4800600"/>
          </a:xfrm>
        </p:spPr>
        <p:txBody>
          <a:bodyPr>
            <a:normAutofit/>
          </a:bodyPr>
          <a:lstStyle/>
          <a:p>
            <a:pPr>
              <a:buFont typeface="Arial" panose="020B0604020202020204" pitchFamily="34" charset="0"/>
              <a:buChar char="•"/>
            </a:pPr>
            <a:r>
              <a:rPr lang="en-US" sz="2800" b="1" dirty="0"/>
              <a:t>Cash Requests </a:t>
            </a:r>
            <a:r>
              <a:rPr lang="en-US" sz="2800" dirty="0"/>
              <a:t>are due on the 25</a:t>
            </a:r>
            <a:r>
              <a:rPr lang="en-US" sz="2800" baseline="30000" dirty="0"/>
              <a:t>th</a:t>
            </a:r>
            <a:r>
              <a:rPr lang="en-US" sz="2800" dirty="0"/>
              <a:t> of each month and paid on the 10</a:t>
            </a:r>
            <a:r>
              <a:rPr lang="en-US" sz="2800" baseline="30000" dirty="0"/>
              <a:t>th</a:t>
            </a:r>
            <a:r>
              <a:rPr lang="en-US" sz="2800" dirty="0"/>
              <a:t> of the following month.</a:t>
            </a:r>
          </a:p>
          <a:p>
            <a:pPr lvl="2">
              <a:buClr>
                <a:srgbClr val="C00000"/>
              </a:buClr>
              <a:buFont typeface="Arial" panose="020B0604020202020204" pitchFamily="34" charset="0"/>
              <a:buChar char="•"/>
            </a:pPr>
            <a:r>
              <a:rPr lang="en-US" sz="1800" dirty="0"/>
              <a:t>June has two payments: 10</a:t>
            </a:r>
            <a:r>
              <a:rPr lang="en-US" sz="1800" baseline="30000" dirty="0"/>
              <a:t>th</a:t>
            </a:r>
            <a:r>
              <a:rPr lang="en-US" sz="1800" dirty="0"/>
              <a:t> and around the 27</a:t>
            </a:r>
            <a:r>
              <a:rPr lang="en-US" sz="1800" baseline="30000" dirty="0"/>
              <a:t>th</a:t>
            </a:r>
            <a:r>
              <a:rPr lang="en-US" sz="1800" dirty="0"/>
              <a:t> </a:t>
            </a:r>
          </a:p>
          <a:p>
            <a:pPr lvl="2">
              <a:buClr>
                <a:srgbClr val="C00000"/>
              </a:buClr>
            </a:pPr>
            <a:r>
              <a:rPr lang="en-US" sz="1800" dirty="0"/>
              <a:t>No payments made in the month of July. </a:t>
            </a:r>
          </a:p>
          <a:p>
            <a:pPr lvl="2">
              <a:buClr>
                <a:srgbClr val="C00000"/>
              </a:buClr>
            </a:pPr>
            <a:r>
              <a:rPr lang="en-US" sz="1800" dirty="0"/>
              <a:t>Separate cash requests must be submitted for each program.</a:t>
            </a:r>
          </a:p>
          <a:p>
            <a:pPr lvl="2">
              <a:buClr>
                <a:srgbClr val="C00000"/>
              </a:buClr>
            </a:pPr>
            <a:r>
              <a:rPr lang="en-US" sz="1800" dirty="0"/>
              <a:t>Cash requests are submitted monthly. </a:t>
            </a:r>
          </a:p>
          <a:p>
            <a:pPr>
              <a:buFont typeface="Arial" panose="020B0604020202020204" pitchFamily="34" charset="0"/>
              <a:buChar char="•"/>
            </a:pPr>
            <a:r>
              <a:rPr lang="en-US" sz="2800" b="1" dirty="0"/>
              <a:t>Final Expenditure Reports</a:t>
            </a:r>
            <a:r>
              <a:rPr lang="en-US" sz="2800" dirty="0"/>
              <a:t>:</a:t>
            </a:r>
          </a:p>
          <a:p>
            <a:pPr lvl="2">
              <a:buClr>
                <a:srgbClr val="C00000"/>
              </a:buClr>
              <a:buFont typeface="Arial" panose="020B0604020202020204" pitchFamily="34" charset="0"/>
              <a:buChar char="•"/>
            </a:pPr>
            <a:r>
              <a:rPr lang="en-US" sz="1800" dirty="0"/>
              <a:t>Grants Ending June 30</a:t>
            </a:r>
            <a:r>
              <a:rPr lang="en-US" sz="1800" baseline="30000" dirty="0"/>
              <a:t>th</a:t>
            </a:r>
            <a:r>
              <a:rPr lang="en-US" sz="1800" dirty="0"/>
              <a:t> are due August 10</a:t>
            </a:r>
            <a:r>
              <a:rPr lang="en-US" sz="1800" baseline="30000" dirty="0"/>
              <a:t>th</a:t>
            </a:r>
            <a:r>
              <a:rPr lang="en-US" sz="1800" dirty="0"/>
              <a:t> </a:t>
            </a:r>
          </a:p>
          <a:p>
            <a:pPr lvl="2">
              <a:buClr>
                <a:srgbClr val="C00000"/>
              </a:buClr>
              <a:buFont typeface="Arial" panose="020B0604020202020204" pitchFamily="34" charset="0"/>
              <a:buChar char="•"/>
            </a:pPr>
            <a:r>
              <a:rPr lang="en-US" sz="1800" dirty="0"/>
              <a:t>Grants Ending September 30</a:t>
            </a:r>
            <a:r>
              <a:rPr lang="en-US" sz="1800" baseline="30000" dirty="0"/>
              <a:t>th</a:t>
            </a:r>
            <a:r>
              <a:rPr lang="en-US" sz="1800" dirty="0"/>
              <a:t> are due November 10</a:t>
            </a:r>
            <a:r>
              <a:rPr lang="en-US" sz="1800" baseline="30000" dirty="0"/>
              <a:t>th</a:t>
            </a:r>
            <a:endParaRPr lang="en-US" sz="1800" dirty="0"/>
          </a:p>
          <a:p>
            <a:endParaRPr lang="en-US" sz="2800" dirty="0"/>
          </a:p>
          <a:p>
            <a:endParaRPr lang="en-US" dirty="0"/>
          </a:p>
        </p:txBody>
      </p:sp>
    </p:spTree>
    <p:extLst>
      <p:ext uri="{BB962C8B-B14F-4D97-AF65-F5344CB8AC3E}">
        <p14:creationId xmlns:p14="http://schemas.microsoft.com/office/powerpoint/2010/main" val="1195356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3566-C839-4FDF-9AF4-E5654563D1C3}"/>
              </a:ext>
            </a:extLst>
          </p:cNvPr>
          <p:cNvSpPr>
            <a:spLocks noGrp="1"/>
          </p:cNvSpPr>
          <p:nvPr>
            <p:ph type="title"/>
          </p:nvPr>
        </p:nvSpPr>
        <p:spPr/>
        <p:txBody>
          <a:bodyPr/>
          <a:lstStyle/>
          <a:p>
            <a:r>
              <a:rPr lang="en-US" dirty="0"/>
              <a:t>Important timelines</a:t>
            </a:r>
          </a:p>
        </p:txBody>
      </p:sp>
      <p:sp>
        <p:nvSpPr>
          <p:cNvPr id="3" name="Content Placeholder 2">
            <a:extLst>
              <a:ext uri="{FF2B5EF4-FFF2-40B4-BE49-F238E27FC236}">
                <a16:creationId xmlns:a16="http://schemas.microsoft.com/office/drawing/2014/main" id="{A59DF0E1-4869-4ECC-84B1-79CC6F370D25}"/>
              </a:ext>
            </a:extLst>
          </p:cNvPr>
          <p:cNvSpPr>
            <a:spLocks noGrp="1"/>
          </p:cNvSpPr>
          <p:nvPr>
            <p:ph idx="1"/>
          </p:nvPr>
        </p:nvSpPr>
        <p:spPr/>
        <p:txBody>
          <a:bodyPr/>
          <a:lstStyle/>
          <a:p>
            <a:r>
              <a:rPr lang="en-US" dirty="0"/>
              <a:t>September 15:  Egrant Consolidated Applications must be created/opened by this date.</a:t>
            </a:r>
          </a:p>
          <a:p>
            <a:r>
              <a:rPr lang="en-US" dirty="0"/>
              <a:t>October 31:  Egrant Consolidated Applications must be submitted and approved by this date.</a:t>
            </a:r>
          </a:p>
          <a:p>
            <a:r>
              <a:rPr lang="en-US" dirty="0"/>
              <a:t>Districts missing the deadlines must submit a letter to Jule </a:t>
            </a:r>
            <a:br>
              <a:rPr lang="en-US" dirty="0"/>
            </a:br>
            <a:r>
              <a:rPr lang="en-US" dirty="0"/>
              <a:t>Walker, deputy superintendent, stating why the timeline was missed, and then give a plan to meet the due date in the future-this must come from the district board chairperson.</a:t>
            </a:r>
          </a:p>
        </p:txBody>
      </p:sp>
    </p:spTree>
    <p:extLst>
      <p:ext uri="{BB962C8B-B14F-4D97-AF65-F5344CB8AC3E}">
        <p14:creationId xmlns:p14="http://schemas.microsoft.com/office/powerpoint/2010/main" val="3231258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684" y="5604387"/>
            <a:ext cx="8662219" cy="1071715"/>
          </a:xfrm>
        </p:spPr>
        <p:txBody>
          <a:bodyPr>
            <a:normAutofit/>
          </a:bodyPr>
          <a:lstStyle/>
          <a:p>
            <a:r>
              <a:rPr lang="en-US" sz="4400" dirty="0"/>
              <a:t>Cash Requests</a:t>
            </a:r>
          </a:p>
        </p:txBody>
      </p:sp>
      <p:pic>
        <p:nvPicPr>
          <p:cNvPr id="6" name="Picture 5"/>
          <p:cNvPicPr>
            <a:picLocks noChangeAspect="1"/>
          </p:cNvPicPr>
          <p:nvPr/>
        </p:nvPicPr>
        <p:blipFill>
          <a:blip r:embed="rId3"/>
          <a:stretch>
            <a:fillRect/>
          </a:stretch>
        </p:blipFill>
        <p:spPr>
          <a:xfrm>
            <a:off x="1022555" y="-108154"/>
            <a:ext cx="10314039" cy="5555226"/>
          </a:xfrm>
          <a:prstGeom prst="rect">
            <a:avLst/>
          </a:prstGeom>
        </p:spPr>
      </p:pic>
    </p:spTree>
    <p:extLst>
      <p:ext uri="{BB962C8B-B14F-4D97-AF65-F5344CB8AC3E}">
        <p14:creationId xmlns:p14="http://schemas.microsoft.com/office/powerpoint/2010/main" val="2585918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77" y="585216"/>
            <a:ext cx="10222023" cy="1499616"/>
          </a:xfrm>
        </p:spPr>
        <p:txBody>
          <a:bodyPr/>
          <a:lstStyle/>
          <a:p>
            <a:r>
              <a:rPr lang="en-US" dirty="0">
                <a:latin typeface="Calibri" panose="020F0502020204030204" pitchFamily="34" charset="0"/>
                <a:cs typeface="Calibri" panose="020F0502020204030204" pitchFamily="34" charset="0"/>
              </a:rPr>
              <a:t>AGENDA</a:t>
            </a:r>
          </a:p>
        </p:txBody>
      </p:sp>
      <p:sp>
        <p:nvSpPr>
          <p:cNvPr id="3" name="Content Placeholder 2"/>
          <p:cNvSpPr>
            <a:spLocks noGrp="1"/>
          </p:cNvSpPr>
          <p:nvPr>
            <p:ph idx="1"/>
          </p:nvPr>
        </p:nvSpPr>
        <p:spPr>
          <a:xfrm>
            <a:off x="1278128" y="2084832"/>
            <a:ext cx="10298176" cy="4507831"/>
          </a:xfrm>
        </p:spPr>
        <p:txBody>
          <a:bodyPr>
            <a:noAutofit/>
          </a:bodyPr>
          <a:lstStyle/>
          <a:p>
            <a:pPr marL="0" indent="0">
              <a:buClr>
                <a:schemeClr val="bg1">
                  <a:lumMod val="50000"/>
                </a:schemeClr>
              </a:buClr>
              <a:buNone/>
            </a:pPr>
            <a:endParaRPr lang="en-US" sz="3600" b="1" dirty="0">
              <a:latin typeface="Arial" panose="020B0604020202020204" pitchFamily="34" charset="0"/>
              <a:cs typeface="Arial" panose="020B0604020202020204" pitchFamily="34" charset="0"/>
            </a:endParaRPr>
          </a:p>
          <a:p>
            <a:pPr marL="128016" lvl="1" indent="0">
              <a:buNone/>
            </a:pPr>
            <a:endParaRPr lang="en-US" sz="24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1679665" y="2136648"/>
          <a:ext cx="7668590" cy="2895600"/>
        </p:xfrm>
        <a:graphic>
          <a:graphicData uri="http://schemas.openxmlformats.org/drawingml/2006/table">
            <a:tbl>
              <a:tblPr firstRow="1" bandRow="1">
                <a:tableStyleId>{5C22544A-7EE6-4342-B048-85BDC9FD1C3A}</a:tableStyleId>
              </a:tblPr>
              <a:tblGrid>
                <a:gridCol w="7668590">
                  <a:extLst>
                    <a:ext uri="{9D8B030D-6E8A-4147-A177-3AD203B41FA5}">
                      <a16:colId xmlns:a16="http://schemas.microsoft.com/office/drawing/2014/main" val="2101229320"/>
                    </a:ext>
                  </a:extLst>
                </a:gridCol>
              </a:tblGrid>
              <a:tr h="370840">
                <a:tc>
                  <a:txBody>
                    <a:bodyPr/>
                    <a:lstStyle/>
                    <a:p>
                      <a:r>
                        <a:rPr lang="en-US" sz="3200" dirty="0"/>
                        <a:t>School Nutrition Programs </a:t>
                      </a:r>
                    </a:p>
                  </a:txBody>
                  <a:tcPr>
                    <a:lnB w="38100" cmpd="sng">
                      <a:noFill/>
                    </a:lnB>
                    <a:solidFill>
                      <a:srgbClr val="C1272D"/>
                    </a:solidFill>
                  </a:tcPr>
                </a:tc>
                <a:extLst>
                  <a:ext uri="{0D108BD9-81ED-4DB2-BD59-A6C34878D82A}">
                    <a16:rowId xmlns:a16="http://schemas.microsoft.com/office/drawing/2014/main" val="1426893072"/>
                  </a:ext>
                </a:extLst>
              </a:tr>
              <a:tr h="370840">
                <a:tc>
                  <a:txBody>
                    <a:bodyPr/>
                    <a:lstStyle/>
                    <a:p>
                      <a:pPr algn="ctr"/>
                      <a:r>
                        <a:rPr lang="en-US" sz="3200" dirty="0">
                          <a:latin typeface="Calibri" panose="020F0502020204030204" pitchFamily="34" charset="0"/>
                          <a:cs typeface="Calibri" panose="020F0502020204030204" pitchFamily="34" charset="0"/>
                        </a:rPr>
                        <a:t>Free and Reduced Benefits</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634440"/>
                  </a:ext>
                </a:extLst>
              </a:tr>
              <a:tr h="370840">
                <a:tc>
                  <a:txBody>
                    <a:bodyPr/>
                    <a:lstStyle/>
                    <a:p>
                      <a:pPr algn="ctr"/>
                      <a:r>
                        <a:rPr lang="en-US" sz="3200" dirty="0">
                          <a:latin typeface="Calibri" panose="020F0502020204030204" pitchFamily="34" charset="0"/>
                          <a:cs typeface="Calibri" panose="020F0502020204030204" pitchFamily="34" charset="0"/>
                        </a:rPr>
                        <a:t>Direct Certification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5609222"/>
                  </a:ext>
                </a:extLst>
              </a:tr>
              <a:tr h="4139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libri" panose="020F0502020204030204" pitchFamily="34" charset="0"/>
                          <a:cs typeface="Calibri" panose="020F0502020204030204" pitchFamily="34" charset="0"/>
                        </a:rPr>
                        <a:t>Community Eligibility Provision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1432487"/>
                  </a:ext>
                </a:extLst>
              </a:tr>
              <a:tr h="4139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libri" panose="020F0502020204030204" pitchFamily="34" charset="0"/>
                          <a:cs typeface="Calibri" panose="020F0502020204030204" pitchFamily="34" charset="0"/>
                        </a:rPr>
                        <a:t>New DCA System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8052985"/>
                  </a:ext>
                </a:extLst>
              </a:tr>
            </a:tbl>
          </a:graphicData>
        </a:graphic>
      </p:graphicFrame>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4669"/>
          <a:stretch/>
        </p:blipFill>
        <p:spPr>
          <a:xfrm flipH="1">
            <a:off x="9044543" y="754913"/>
            <a:ext cx="3147456" cy="5688418"/>
          </a:xfrm>
          <a:prstGeom prst="rect">
            <a:avLst/>
          </a:prstGeom>
        </p:spPr>
      </p:pic>
    </p:spTree>
    <p:extLst>
      <p:ext uri="{BB962C8B-B14F-4D97-AF65-F5344CB8AC3E}">
        <p14:creationId xmlns:p14="http://schemas.microsoft.com/office/powerpoint/2010/main" val="582407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663380"/>
            <a:ext cx="8868762" cy="1042219"/>
          </a:xfrm>
        </p:spPr>
        <p:txBody>
          <a:bodyPr>
            <a:normAutofit/>
          </a:bodyPr>
          <a:lstStyle/>
          <a:p>
            <a:r>
              <a:rPr lang="en-US" sz="4400" dirty="0"/>
              <a:t>Cash Requests</a:t>
            </a:r>
          </a:p>
        </p:txBody>
      </p:sp>
      <p:pic>
        <p:nvPicPr>
          <p:cNvPr id="3" name="Picture 2"/>
          <p:cNvPicPr>
            <a:picLocks noChangeAspect="1"/>
          </p:cNvPicPr>
          <p:nvPr/>
        </p:nvPicPr>
        <p:blipFill>
          <a:blip r:embed="rId3"/>
          <a:stretch>
            <a:fillRect/>
          </a:stretch>
        </p:blipFill>
        <p:spPr>
          <a:xfrm>
            <a:off x="1130710" y="68826"/>
            <a:ext cx="10058400" cy="5388077"/>
          </a:xfrm>
          <a:prstGeom prst="rect">
            <a:avLst/>
          </a:prstGeom>
        </p:spPr>
      </p:pic>
    </p:spTree>
    <p:extLst>
      <p:ext uri="{BB962C8B-B14F-4D97-AF65-F5344CB8AC3E}">
        <p14:creationId xmlns:p14="http://schemas.microsoft.com/office/powerpoint/2010/main" val="2172129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E-Grants Processes</a:t>
            </a:r>
          </a:p>
        </p:txBody>
      </p:sp>
      <p:sp>
        <p:nvSpPr>
          <p:cNvPr id="3" name="Content Placeholder 2"/>
          <p:cNvSpPr>
            <a:spLocks noGrp="1"/>
          </p:cNvSpPr>
          <p:nvPr>
            <p:ph idx="1"/>
          </p:nvPr>
        </p:nvSpPr>
        <p:spPr/>
        <p:txBody>
          <a:bodyPr>
            <a:normAutofit/>
          </a:bodyPr>
          <a:lstStyle/>
          <a:p>
            <a:r>
              <a:rPr lang="en-US" sz="2000" b="1" dirty="0"/>
              <a:t>Amendments. </a:t>
            </a:r>
            <a:r>
              <a:rPr lang="en-US" sz="2000" dirty="0"/>
              <a:t>Any significant change to your E-Grant program, whether programmatic or fiscal, requires an “Amendment” to your Original Application.</a:t>
            </a:r>
          </a:p>
          <a:p>
            <a:pPr lvl="1"/>
            <a:r>
              <a:rPr lang="en-US" dirty="0"/>
              <a:t>Budget Modifications vs. Program Modifications</a:t>
            </a:r>
          </a:p>
          <a:p>
            <a:pPr lvl="1"/>
            <a:r>
              <a:rPr lang="en-US" dirty="0"/>
              <a:t>Which changes require an amendment?</a:t>
            </a:r>
          </a:p>
          <a:p>
            <a:pPr lvl="1"/>
            <a:r>
              <a:rPr lang="en-US" b="1" dirty="0">
                <a:solidFill>
                  <a:srgbClr val="FF0000"/>
                </a:solidFill>
              </a:rPr>
              <a:t>ESEA Amendments must be submitted to the OPI by September 1</a:t>
            </a:r>
            <a:r>
              <a:rPr lang="en-US" b="1" baseline="30000" dirty="0">
                <a:solidFill>
                  <a:srgbClr val="FF0000"/>
                </a:solidFill>
              </a:rPr>
              <a:t>st</a:t>
            </a:r>
            <a:r>
              <a:rPr lang="en-US" b="1" dirty="0">
                <a:solidFill>
                  <a:srgbClr val="FF0000"/>
                </a:solidFill>
              </a:rPr>
              <a:t>.</a:t>
            </a:r>
          </a:p>
          <a:p>
            <a:pPr lvl="1"/>
            <a:endParaRPr lang="en-US" sz="1600" b="1" dirty="0">
              <a:solidFill>
                <a:srgbClr val="FF0000"/>
              </a:solidFill>
            </a:endParaRPr>
          </a:p>
          <a:p>
            <a:pPr lvl="1"/>
            <a:endParaRPr lang="en-US" sz="1600" b="1" dirty="0">
              <a:solidFill>
                <a:srgbClr val="FF0000"/>
              </a:solidFill>
            </a:endParaRPr>
          </a:p>
          <a:p>
            <a:pPr lvl="1"/>
            <a:endParaRPr lang="en-US" sz="1600" b="1" dirty="0">
              <a:solidFill>
                <a:srgbClr val="FF0000"/>
              </a:solidFill>
            </a:endParaRPr>
          </a:p>
          <a:p>
            <a:pPr lvl="1"/>
            <a:endParaRPr lang="en-US" sz="1600" b="1"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132" y="3985469"/>
            <a:ext cx="8350033"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2341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865" y="5555226"/>
            <a:ext cx="8667135" cy="1229032"/>
          </a:xfrm>
        </p:spPr>
        <p:txBody>
          <a:bodyPr>
            <a:normAutofit/>
          </a:bodyPr>
          <a:lstStyle/>
          <a:p>
            <a:r>
              <a:rPr lang="en-US" sz="4400" dirty="0"/>
              <a:t>Budget  Amendments</a:t>
            </a:r>
          </a:p>
        </p:txBody>
      </p:sp>
      <p:sp>
        <p:nvSpPr>
          <p:cNvPr id="3" name="Content Placeholder 2"/>
          <p:cNvSpPr>
            <a:spLocks noGrp="1"/>
          </p:cNvSpPr>
          <p:nvPr>
            <p:ph idx="1"/>
          </p:nvPr>
        </p:nvSpPr>
        <p:spPr>
          <a:xfrm>
            <a:off x="1150374" y="1681316"/>
            <a:ext cx="10559845" cy="3703576"/>
          </a:xfrm>
        </p:spPr>
        <p:txBody>
          <a:bodyPr>
            <a:normAutofit/>
          </a:bodyPr>
          <a:lstStyle/>
          <a:p>
            <a:pPr marL="0" indent="0">
              <a:buNone/>
            </a:pPr>
            <a:r>
              <a:rPr lang="en-US" sz="3000" b="1" u="sng" dirty="0"/>
              <a:t>Reasons for Budget Amendments:</a:t>
            </a:r>
          </a:p>
          <a:p>
            <a:r>
              <a:rPr lang="en-US" sz="3000" dirty="0"/>
              <a:t>Budgeting for carryover.</a:t>
            </a:r>
          </a:p>
          <a:p>
            <a:r>
              <a:rPr lang="en-US" sz="3000" dirty="0"/>
              <a:t>Change the scope of the program.</a:t>
            </a:r>
          </a:p>
          <a:p>
            <a:r>
              <a:rPr lang="en-US" sz="3000" dirty="0"/>
              <a:t>Reallocation of funds.</a:t>
            </a:r>
          </a:p>
          <a:p>
            <a:r>
              <a:rPr lang="en-US" sz="3000" dirty="0"/>
              <a:t>Move funds from one object code to another. There is a user guide available in the “E-Grants User Guides” on the main menu screen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374" y="108155"/>
            <a:ext cx="9714271" cy="1453277"/>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8" name="Donut 7"/>
          <p:cNvSpPr/>
          <p:nvPr/>
        </p:nvSpPr>
        <p:spPr>
          <a:xfrm>
            <a:off x="3280611" y="1287378"/>
            <a:ext cx="1209174" cy="274055"/>
          </a:xfrm>
          <a:prstGeom prst="donut">
            <a:avLst>
              <a:gd name="adj" fmla="val 4878"/>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2001483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10865"/>
            <a:ext cx="8839266" cy="943895"/>
          </a:xfrm>
        </p:spPr>
        <p:txBody>
          <a:bodyPr>
            <a:normAutofit/>
          </a:bodyPr>
          <a:lstStyle/>
          <a:p>
            <a:r>
              <a:rPr lang="en-US" sz="4400" dirty="0"/>
              <a:t>E-Grants Processes</a:t>
            </a:r>
          </a:p>
        </p:txBody>
      </p:sp>
      <p:sp>
        <p:nvSpPr>
          <p:cNvPr id="3" name="Content Placeholder 2"/>
          <p:cNvSpPr>
            <a:spLocks noGrp="1"/>
          </p:cNvSpPr>
          <p:nvPr>
            <p:ph idx="1"/>
          </p:nvPr>
        </p:nvSpPr>
        <p:spPr>
          <a:xfrm>
            <a:off x="1140541" y="835742"/>
            <a:ext cx="9635613" cy="3913239"/>
          </a:xfrm>
        </p:spPr>
        <p:txBody>
          <a:bodyPr>
            <a:normAutofit/>
          </a:bodyPr>
          <a:lstStyle/>
          <a:p>
            <a:r>
              <a:rPr lang="en-US" b="1" dirty="0"/>
              <a:t>Carryover Funds</a:t>
            </a:r>
            <a:r>
              <a:rPr lang="en-US" dirty="0"/>
              <a:t>. Carryover funds from the previous year application will automatically appear in your current year application as soon as the previous year’s application has been “closed out.”</a:t>
            </a:r>
            <a:endParaRPr lang="en-US" sz="2800" b="1" dirty="0"/>
          </a:p>
          <a:p>
            <a:pPr>
              <a:buFont typeface="Arial" charset="0"/>
              <a:buChar char="•"/>
            </a:pPr>
            <a:r>
              <a:rPr lang="en-US" b="1" dirty="0">
                <a:solidFill>
                  <a:schemeClr val="tx1"/>
                </a:solidFill>
              </a:rPr>
              <a:t>15% Limitation.</a:t>
            </a:r>
          </a:p>
          <a:p>
            <a:pPr>
              <a:buFont typeface="Arial" charset="0"/>
              <a:buChar char="•"/>
            </a:pPr>
            <a:r>
              <a:rPr lang="en-US" b="1" dirty="0">
                <a:solidFill>
                  <a:schemeClr val="tx1"/>
                </a:solidFill>
              </a:rPr>
              <a:t>Excess Funds.</a:t>
            </a:r>
          </a:p>
          <a:p>
            <a:pPr>
              <a:buFont typeface="Arial" charset="0"/>
              <a:buChar char="•"/>
            </a:pPr>
            <a:endParaRPr lang="en-US" b="1" dirty="0">
              <a:solidFill>
                <a:schemeClr val="tx1"/>
              </a:solidFill>
            </a:endParaRPr>
          </a:p>
          <a:p>
            <a:pPr marL="0" indent="0">
              <a:buNone/>
            </a:pPr>
            <a:r>
              <a:rPr lang="en-US" b="1" dirty="0">
                <a:solidFill>
                  <a:schemeClr val="tx1"/>
                </a:solidFill>
              </a:rPr>
              <a:t>Contact: </a:t>
            </a:r>
          </a:p>
          <a:p>
            <a:pPr marL="594360" lvl="2" indent="0">
              <a:buNone/>
            </a:pPr>
            <a:r>
              <a:rPr lang="en-US" sz="1800" b="1" dirty="0"/>
              <a:t>Whitney Williams</a:t>
            </a:r>
            <a:r>
              <a:rPr lang="en-US" sz="1800" b="1" dirty="0">
                <a:solidFill>
                  <a:schemeClr val="tx1"/>
                </a:solidFill>
              </a:rPr>
              <a:t>, Federal Grant Accountant</a:t>
            </a:r>
          </a:p>
          <a:p>
            <a:pPr marL="594360" lvl="2" indent="0">
              <a:buNone/>
            </a:pPr>
            <a:r>
              <a:rPr lang="en-US" sz="1800" b="1" dirty="0">
                <a:hlinkClick r:id="rId3"/>
              </a:rPr>
              <a:t>wwilliams2@mt.gov</a:t>
            </a:r>
            <a:r>
              <a:rPr lang="en-US" sz="1800" b="1" dirty="0"/>
              <a:t> </a:t>
            </a:r>
            <a:r>
              <a:rPr lang="en-US" sz="1800" b="1" i="1" dirty="0"/>
              <a:t>or </a:t>
            </a:r>
            <a:r>
              <a:rPr lang="en-US" sz="1800" b="1" dirty="0"/>
              <a:t>(406)444-3408</a:t>
            </a:r>
          </a:p>
        </p:txBody>
      </p:sp>
    </p:spTree>
    <p:extLst>
      <p:ext uri="{BB962C8B-B14F-4D97-AF65-F5344CB8AC3E}">
        <p14:creationId xmlns:p14="http://schemas.microsoft.com/office/powerpoint/2010/main" val="1457891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469" y="5410201"/>
            <a:ext cx="8368531" cy="1344560"/>
          </a:xfrm>
        </p:spPr>
        <p:txBody>
          <a:bodyPr>
            <a:normAutofit/>
          </a:bodyPr>
          <a:lstStyle/>
          <a:p>
            <a:r>
              <a:rPr lang="en-US" sz="4400" dirty="0"/>
              <a:t>Grant Award Notices (GANs)</a:t>
            </a:r>
          </a:p>
        </p:txBody>
      </p:sp>
      <p:pic>
        <p:nvPicPr>
          <p:cNvPr id="4" name="Picture 3"/>
          <p:cNvPicPr>
            <a:picLocks noChangeAspect="1"/>
          </p:cNvPicPr>
          <p:nvPr/>
        </p:nvPicPr>
        <p:blipFill>
          <a:blip r:embed="rId3"/>
          <a:stretch>
            <a:fillRect/>
          </a:stretch>
        </p:blipFill>
        <p:spPr>
          <a:xfrm>
            <a:off x="1600200" y="457201"/>
            <a:ext cx="8896350" cy="2538107"/>
          </a:xfrm>
          <a:prstGeom prst="rect">
            <a:avLst/>
          </a:prstGeom>
        </p:spPr>
      </p:pic>
      <p:pic>
        <p:nvPicPr>
          <p:cNvPr id="5" name="Picture 4"/>
          <p:cNvPicPr>
            <a:picLocks noChangeAspect="1"/>
          </p:cNvPicPr>
          <p:nvPr/>
        </p:nvPicPr>
        <p:blipFill>
          <a:blip r:embed="rId4"/>
          <a:stretch>
            <a:fillRect/>
          </a:stretch>
        </p:blipFill>
        <p:spPr>
          <a:xfrm>
            <a:off x="1537469" y="3624499"/>
            <a:ext cx="9109814" cy="1156511"/>
          </a:xfrm>
          <a:prstGeom prst="rect">
            <a:avLst/>
          </a:prstGeom>
        </p:spPr>
      </p:pic>
      <p:sp>
        <p:nvSpPr>
          <p:cNvPr id="6" name="TextBox 5"/>
          <p:cNvSpPr txBox="1"/>
          <p:nvPr/>
        </p:nvSpPr>
        <p:spPr>
          <a:xfrm>
            <a:off x="1644239" y="3130866"/>
            <a:ext cx="9565696" cy="400110"/>
          </a:xfrm>
          <a:prstGeom prst="rect">
            <a:avLst/>
          </a:prstGeom>
          <a:noFill/>
        </p:spPr>
        <p:txBody>
          <a:bodyPr wrap="none" rtlCol="0">
            <a:spAutoFit/>
          </a:bodyPr>
          <a:lstStyle/>
          <a:p>
            <a:r>
              <a:rPr lang="en-US" sz="2000" dirty="0"/>
              <a:t>Click the radio button next to the application to view the GAN for that specific year. </a:t>
            </a:r>
          </a:p>
        </p:txBody>
      </p:sp>
    </p:spTree>
    <p:extLst>
      <p:ext uri="{BB962C8B-B14F-4D97-AF65-F5344CB8AC3E}">
        <p14:creationId xmlns:p14="http://schemas.microsoft.com/office/powerpoint/2010/main" val="2984979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7355" y="5574890"/>
            <a:ext cx="8711380" cy="1199536"/>
          </a:xfrm>
        </p:spPr>
        <p:txBody>
          <a:bodyPr>
            <a:normAutofit/>
          </a:bodyPr>
          <a:lstStyle/>
          <a:p>
            <a:r>
              <a:rPr lang="en-US" sz="4400" dirty="0"/>
              <a:t>Grant Award Notices (GANs)</a:t>
            </a:r>
          </a:p>
        </p:txBody>
      </p:sp>
      <p:pic>
        <p:nvPicPr>
          <p:cNvPr id="5" name="Picture 4"/>
          <p:cNvPicPr>
            <a:picLocks noChangeAspect="1"/>
          </p:cNvPicPr>
          <p:nvPr/>
        </p:nvPicPr>
        <p:blipFill>
          <a:blip r:embed="rId3"/>
          <a:stretch>
            <a:fillRect/>
          </a:stretch>
        </p:blipFill>
        <p:spPr>
          <a:xfrm>
            <a:off x="2015613" y="55205"/>
            <a:ext cx="7796981" cy="5323039"/>
          </a:xfrm>
          <a:prstGeom prst="rect">
            <a:avLst/>
          </a:prstGeom>
        </p:spPr>
      </p:pic>
    </p:spTree>
    <p:extLst>
      <p:ext uri="{BB962C8B-B14F-4D97-AF65-F5344CB8AC3E}">
        <p14:creationId xmlns:p14="http://schemas.microsoft.com/office/powerpoint/2010/main" val="2266015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683044"/>
            <a:ext cx="8809769" cy="1174956"/>
          </a:xfrm>
        </p:spPr>
        <p:txBody>
          <a:bodyPr>
            <a:noAutofit/>
          </a:bodyPr>
          <a:lstStyle/>
          <a:p>
            <a:r>
              <a:rPr lang="en-US" sz="4400" dirty="0"/>
              <a:t>Printing Applications For Records</a:t>
            </a:r>
          </a:p>
        </p:txBody>
      </p:sp>
      <p:sp>
        <p:nvSpPr>
          <p:cNvPr id="3" name="Content Placeholder 2"/>
          <p:cNvSpPr>
            <a:spLocks noGrp="1"/>
          </p:cNvSpPr>
          <p:nvPr>
            <p:ph idx="1"/>
          </p:nvPr>
        </p:nvSpPr>
        <p:spPr>
          <a:xfrm>
            <a:off x="1945482" y="1877961"/>
            <a:ext cx="8722518" cy="747252"/>
          </a:xfrm>
        </p:spPr>
        <p:txBody>
          <a:bodyPr>
            <a:normAutofit fontScale="70000" lnSpcReduction="20000"/>
          </a:bodyPr>
          <a:lstStyle/>
          <a:p>
            <a:endParaRPr lang="en-US" sz="2400" dirty="0"/>
          </a:p>
          <a:p>
            <a:pPr marL="0" indent="0">
              <a:buNone/>
            </a:pPr>
            <a:r>
              <a:rPr lang="en-US" sz="2400" dirty="0"/>
              <a:t>Navigate to the Application Print tab (above) and select the pages you wish to print.</a:t>
            </a:r>
          </a:p>
        </p:txBody>
      </p:sp>
      <p:pic>
        <p:nvPicPr>
          <p:cNvPr id="4" name="Picture 3"/>
          <p:cNvPicPr>
            <a:picLocks noChangeAspect="1"/>
          </p:cNvPicPr>
          <p:nvPr/>
        </p:nvPicPr>
        <p:blipFill>
          <a:blip r:embed="rId3"/>
          <a:stretch>
            <a:fillRect/>
          </a:stretch>
        </p:blipFill>
        <p:spPr>
          <a:xfrm>
            <a:off x="1160206" y="147484"/>
            <a:ext cx="10343536" cy="1897626"/>
          </a:xfrm>
          <a:prstGeom prst="rect">
            <a:avLst/>
          </a:prstGeom>
        </p:spPr>
      </p:pic>
      <p:pic>
        <p:nvPicPr>
          <p:cNvPr id="5" name="Picture 4"/>
          <p:cNvPicPr>
            <a:picLocks noChangeAspect="1"/>
          </p:cNvPicPr>
          <p:nvPr/>
        </p:nvPicPr>
        <p:blipFill>
          <a:blip r:embed="rId4"/>
          <a:stretch>
            <a:fillRect/>
          </a:stretch>
        </p:blipFill>
        <p:spPr>
          <a:xfrm>
            <a:off x="1160206" y="2517058"/>
            <a:ext cx="10569678" cy="3077497"/>
          </a:xfrm>
          <a:prstGeom prst="rect">
            <a:avLst/>
          </a:prstGeom>
        </p:spPr>
      </p:pic>
      <p:sp>
        <p:nvSpPr>
          <p:cNvPr id="6" name="Content Placeholder 2"/>
          <p:cNvSpPr txBox="1">
            <a:spLocks/>
          </p:cNvSpPr>
          <p:nvPr/>
        </p:nvSpPr>
        <p:spPr bwMode="auto">
          <a:xfrm>
            <a:off x="4038599" y="3215148"/>
            <a:ext cx="7887929" cy="21532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Click the “Request Print” button at the bottom of the page. Requested print jobs process each hour, on the hour. Following the appropriate amount of time, your application will appear in PDF form under the Completed Print Jobs section.</a:t>
            </a:r>
          </a:p>
        </p:txBody>
      </p:sp>
    </p:spTree>
    <p:extLst>
      <p:ext uri="{BB962C8B-B14F-4D97-AF65-F5344CB8AC3E}">
        <p14:creationId xmlns:p14="http://schemas.microsoft.com/office/powerpoint/2010/main" val="845099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5221" y="4684269"/>
            <a:ext cx="8669158" cy="923330"/>
          </a:xfrm>
          <a:prstGeom prst="rect">
            <a:avLst/>
          </a:prstGeom>
        </p:spPr>
        <p:txBody>
          <a:bodyPr wrap="square">
            <a:spAutoFit/>
          </a:bodyPr>
          <a:lstStyle/>
          <a:p>
            <a:pPr defTabSz="457200" fontAlgn="base">
              <a:spcBef>
                <a:spcPct val="0"/>
              </a:spcBef>
              <a:spcAft>
                <a:spcPct val="0"/>
              </a:spcAft>
            </a:pPr>
            <a:r>
              <a:rPr lang="en-US" dirty="0">
                <a:solidFill>
                  <a:prstClr val="black"/>
                </a:solidFill>
                <a:latin typeface="Arial" charset="0"/>
                <a:ea typeface="ＭＳ Ｐゴシック" pitchFamily="-111" charset="-128"/>
              </a:rPr>
              <a:t>As previously stated: </a:t>
            </a:r>
            <a:r>
              <a:rPr lang="en-US" b="1" dirty="0">
                <a:solidFill>
                  <a:prstClr val="black"/>
                </a:solidFill>
                <a:latin typeface="Arial" charset="0"/>
                <a:ea typeface="ＭＳ Ｐゴシック" pitchFamily="-111" charset="-128"/>
              </a:rPr>
              <a:t>State and Federal Grants Handbook:</a:t>
            </a:r>
          </a:p>
          <a:p>
            <a:pPr defTabSz="457200" fontAlgn="base">
              <a:spcBef>
                <a:spcPct val="0"/>
              </a:spcBef>
              <a:spcAft>
                <a:spcPct val="0"/>
              </a:spcAft>
            </a:pPr>
            <a:r>
              <a:rPr lang="en-US" dirty="0">
                <a:solidFill>
                  <a:prstClr val="black"/>
                </a:solidFill>
                <a:latin typeface="Arial" charset="0"/>
                <a:ea typeface="ＭＳ Ｐゴシック" pitchFamily="-111" charset="-128"/>
                <a:hlinkClick r:id="rId3"/>
              </a:rPr>
              <a:t>http://opi.mt.gov/Leadership/Finance-Grants/E-Grants/Montana-State-and-Federal-Grants-Handbook</a:t>
            </a:r>
            <a:r>
              <a:rPr lang="en-US" dirty="0">
                <a:solidFill>
                  <a:prstClr val="black"/>
                </a:solidFill>
                <a:latin typeface="Arial" charset="0"/>
                <a:ea typeface="ＭＳ Ｐゴシック" pitchFamily="-111" charset="-128"/>
              </a:rPr>
              <a:t> </a:t>
            </a:r>
          </a:p>
        </p:txBody>
      </p:sp>
      <p:pic>
        <p:nvPicPr>
          <p:cNvPr id="4" name="Picture 3"/>
          <p:cNvPicPr>
            <a:picLocks noChangeAspect="1"/>
          </p:cNvPicPr>
          <p:nvPr/>
        </p:nvPicPr>
        <p:blipFill rotWithShape="1">
          <a:blip r:embed="rId4"/>
          <a:srcRect l="22797" r="28142"/>
          <a:stretch/>
        </p:blipFill>
        <p:spPr>
          <a:xfrm>
            <a:off x="1685222" y="152401"/>
            <a:ext cx="4334579" cy="4343400"/>
          </a:xfrm>
          <a:prstGeom prst="rect">
            <a:avLst/>
          </a:prstGeom>
        </p:spPr>
      </p:pic>
      <p:sp>
        <p:nvSpPr>
          <p:cNvPr id="2" name="Title 1"/>
          <p:cNvSpPr>
            <a:spLocks noGrp="1"/>
          </p:cNvSpPr>
          <p:nvPr>
            <p:ph type="title"/>
          </p:nvPr>
        </p:nvSpPr>
        <p:spPr>
          <a:xfrm>
            <a:off x="1396182" y="5663380"/>
            <a:ext cx="8563896" cy="1081549"/>
          </a:xfrm>
        </p:spPr>
        <p:txBody>
          <a:bodyPr>
            <a:normAutofit/>
          </a:bodyPr>
          <a:lstStyle/>
          <a:p>
            <a:r>
              <a:rPr lang="en-US" sz="4400" dirty="0"/>
              <a:t>Resources</a:t>
            </a:r>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4120" y="1006094"/>
            <a:ext cx="3776196" cy="2636015"/>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5860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84903" y="228600"/>
            <a:ext cx="10245213" cy="3340510"/>
          </a:xfrm>
        </p:spPr>
        <p:txBody>
          <a:bodyPr>
            <a:noAutofit/>
          </a:bodyPr>
          <a:lstStyle/>
          <a:p>
            <a:pPr algn="l"/>
            <a:r>
              <a:rPr lang="en-US" sz="6000" dirty="0">
                <a:cs typeface="Aharoni" panose="02010803020104030203" pitchFamily="2" charset="-79"/>
              </a:rPr>
              <a:t>Title I Program Topics</a:t>
            </a:r>
          </a:p>
        </p:txBody>
      </p:sp>
    </p:spTree>
    <p:extLst>
      <p:ext uri="{BB962C8B-B14F-4D97-AF65-F5344CB8AC3E}">
        <p14:creationId xmlns:p14="http://schemas.microsoft.com/office/powerpoint/2010/main" val="4238621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8697" y="5562601"/>
            <a:ext cx="8839200" cy="1201993"/>
          </a:xfrm>
        </p:spPr>
        <p:txBody>
          <a:bodyPr>
            <a:noAutofit/>
          </a:bodyPr>
          <a:lstStyle/>
          <a:p>
            <a:r>
              <a:rPr lang="en-US" sz="4400" dirty="0">
                <a:cs typeface="Aharoni" panose="02010803020104030203" pitchFamily="2" charset="-79"/>
              </a:rPr>
              <a:t>Important items to remember</a:t>
            </a:r>
          </a:p>
        </p:txBody>
      </p:sp>
      <p:sp>
        <p:nvSpPr>
          <p:cNvPr id="5" name="Content Placeholder 4"/>
          <p:cNvSpPr>
            <a:spLocks noGrp="1"/>
          </p:cNvSpPr>
          <p:nvPr>
            <p:ph idx="1"/>
          </p:nvPr>
        </p:nvSpPr>
        <p:spPr>
          <a:xfrm>
            <a:off x="1022555" y="196645"/>
            <a:ext cx="10756490" cy="5240593"/>
          </a:xfrm>
        </p:spPr>
        <p:txBody>
          <a:bodyPr>
            <a:noAutofit/>
          </a:bodyPr>
          <a:lstStyle/>
          <a:p>
            <a:pPr marL="470916" lvl="1" indent="-342900">
              <a:lnSpc>
                <a:spcPct val="120000"/>
              </a:lnSpc>
              <a:buClr>
                <a:srgbClr val="C00000"/>
              </a:buClr>
              <a:buFont typeface="+mj-lt"/>
              <a:buAutoNum type="arabicPeriod"/>
            </a:pPr>
            <a:r>
              <a:rPr lang="en-US" dirty="0">
                <a:cs typeface="Aharoni" panose="02010803020104030203" pitchFamily="2" charset="-79"/>
              </a:rPr>
              <a:t>Contact your Title I specialist for program questions, and your grant accountant for budgetary information. </a:t>
            </a:r>
          </a:p>
          <a:p>
            <a:pPr marL="470916" lvl="1" indent="-342900">
              <a:lnSpc>
                <a:spcPct val="120000"/>
              </a:lnSpc>
              <a:buClr>
                <a:srgbClr val="C00000"/>
              </a:buClr>
              <a:buFont typeface="+mj-lt"/>
              <a:buAutoNum type="arabicPeriod"/>
            </a:pPr>
            <a:r>
              <a:rPr lang="en-US" dirty="0">
                <a:cs typeface="Aharoni" panose="02010803020104030203" pitchFamily="2" charset="-79"/>
              </a:rPr>
              <a:t>Do no use the back button, double-click, or refresh the page.</a:t>
            </a:r>
          </a:p>
          <a:p>
            <a:pPr marL="470916" lvl="1" indent="-342900">
              <a:lnSpc>
                <a:spcPct val="120000"/>
              </a:lnSpc>
              <a:buClr>
                <a:srgbClr val="C00000"/>
              </a:buClr>
              <a:buFont typeface="+mj-lt"/>
              <a:buAutoNum type="arabicPeriod"/>
            </a:pPr>
            <a:r>
              <a:rPr lang="en-US" dirty="0">
                <a:cs typeface="Aharoni" panose="02010803020104030203" pitchFamily="2" charset="-79"/>
              </a:rPr>
              <a:t>To get your funds, remember the cash request deadlines. </a:t>
            </a:r>
          </a:p>
          <a:p>
            <a:pPr marL="470916" lvl="1" indent="-342900">
              <a:lnSpc>
                <a:spcPct val="120000"/>
              </a:lnSpc>
              <a:buClr>
                <a:srgbClr val="C00000"/>
              </a:buClr>
              <a:buFont typeface="+mj-lt"/>
              <a:buAutoNum type="arabicPeriod"/>
            </a:pPr>
            <a:r>
              <a:rPr lang="en-US" dirty="0">
                <a:cs typeface="Aharoni" panose="02010803020104030203" pitchFamily="2" charset="-79"/>
              </a:rPr>
              <a:t>Do not cut and paste without reviewing this year’s questions for updates or changes.</a:t>
            </a:r>
          </a:p>
          <a:p>
            <a:pPr marL="470916" lvl="1" indent="-342900">
              <a:lnSpc>
                <a:spcPct val="120000"/>
              </a:lnSpc>
              <a:buClr>
                <a:srgbClr val="C00000"/>
              </a:buClr>
              <a:buFont typeface="+mj-lt"/>
              <a:buAutoNum type="arabicPeriod"/>
            </a:pPr>
            <a:r>
              <a:rPr lang="en-US" dirty="0">
                <a:cs typeface="Aharoni" panose="02010803020104030203" pitchFamily="2" charset="-79"/>
              </a:rPr>
              <a:t>Do not forget to set aside required funds.</a:t>
            </a:r>
            <a:endParaRPr lang="en-US" sz="1000" dirty="0">
              <a:cs typeface="Aharoni" panose="02010803020104030203" pitchFamily="2" charset="-79"/>
            </a:endParaRPr>
          </a:p>
          <a:p>
            <a:pPr marL="470916" lvl="1" indent="-342900">
              <a:lnSpc>
                <a:spcPct val="120000"/>
              </a:lnSpc>
              <a:buClr>
                <a:srgbClr val="C00000"/>
              </a:buClr>
              <a:buFont typeface="+mj-lt"/>
              <a:buAutoNum type="arabicPeriod"/>
            </a:pPr>
            <a:r>
              <a:rPr lang="en-US" dirty="0">
                <a:cs typeface="Aharoni" panose="02010803020104030203" pitchFamily="2" charset="-79"/>
              </a:rPr>
              <a:t>One sentence responses to the questions most often will not pass review.</a:t>
            </a:r>
          </a:p>
          <a:p>
            <a:pPr marL="470916" lvl="1" indent="-342900">
              <a:lnSpc>
                <a:spcPct val="120000"/>
              </a:lnSpc>
              <a:buClr>
                <a:srgbClr val="C00000"/>
              </a:buClr>
              <a:buFont typeface="+mj-lt"/>
              <a:buAutoNum type="arabicPeriod"/>
            </a:pPr>
            <a:r>
              <a:rPr lang="en-US" dirty="0">
                <a:cs typeface="Aharoni" panose="02010803020104030203" pitchFamily="2" charset="-79"/>
              </a:rPr>
              <a:t>Don’t forget the </a:t>
            </a:r>
            <a:r>
              <a:rPr lang="en-US" dirty="0" err="1">
                <a:cs typeface="Aharoni" panose="02010803020104030203" pitchFamily="2" charset="-79"/>
              </a:rPr>
              <a:t>Egrants</a:t>
            </a:r>
            <a:r>
              <a:rPr lang="en-US" dirty="0">
                <a:cs typeface="Aharoni" panose="02010803020104030203" pitchFamily="2" charset="-79"/>
              </a:rPr>
              <a:t> deadlines!</a:t>
            </a:r>
          </a:p>
        </p:txBody>
      </p:sp>
    </p:spTree>
    <p:extLst>
      <p:ext uri="{BB962C8B-B14F-4D97-AF65-F5344CB8AC3E}">
        <p14:creationId xmlns:p14="http://schemas.microsoft.com/office/powerpoint/2010/main" val="258003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2D28DB-DEF0-4682-9043-98FDDA781198}"/>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BC7ACC6A-0785-4C0C-AAD1-98699AFA2BCA}"/>
              </a:ext>
            </a:extLst>
          </p:cNvPr>
          <p:cNvSpPr/>
          <p:nvPr/>
        </p:nvSpPr>
        <p:spPr>
          <a:xfrm>
            <a:off x="3485535" y="1002890"/>
            <a:ext cx="5220929" cy="1991032"/>
          </a:xfrm>
          <a:prstGeom prst="roundRect">
            <a:avLst/>
          </a:prstGeom>
          <a:solidFill>
            <a:schemeClr val="bg1"/>
          </a:solidFill>
          <a:ln w="76200">
            <a:solidFill>
              <a:srgbClr val="C0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rgbClr val="2E2B21"/>
                </a:solidFill>
                <a:effectLst>
                  <a:outerShdw blurRad="38100" dist="19050" dir="2700000" algn="tl" rotWithShape="0">
                    <a:srgbClr val="2E2B21">
                      <a:alpha val="40000"/>
                    </a:srgbClr>
                  </a:outerShdw>
                </a:effectLst>
                <a:uLnTx/>
                <a:uFillTx/>
                <a:latin typeface="Calibri" panose="020F0502020204030204" pitchFamily="34" charset="0"/>
                <a:ea typeface="+mn-ea"/>
                <a:cs typeface="Calibri" panose="020F0502020204030204" pitchFamily="34" charset="0"/>
              </a:rPr>
              <a:t>Free and Reduced applications contribute to your </a:t>
            </a:r>
            <a:r>
              <a:rPr kumimoji="0" lang="en-US" sz="2800" b="1" i="0" u="none" strike="noStrike" kern="1200" cap="none" spc="0" normalizeH="0" baseline="0" noProof="0" dirty="0">
                <a:ln w="0"/>
                <a:solidFill>
                  <a:srgbClr val="2E2B21"/>
                </a:solidFill>
                <a:effectLst>
                  <a:outerShdw blurRad="38100" dist="19050" dir="2700000" algn="tl" rotWithShape="0">
                    <a:srgbClr val="2E2B21">
                      <a:alpha val="40000"/>
                    </a:srgbClr>
                  </a:outerShdw>
                </a:effectLst>
                <a:highlight>
                  <a:srgbClr val="FFFF00"/>
                </a:highlight>
                <a:uLnTx/>
                <a:uFillTx/>
                <a:latin typeface="Calibri" panose="020F0502020204030204" pitchFamily="34" charset="0"/>
                <a:ea typeface="+mn-ea"/>
                <a:cs typeface="Calibri" panose="020F0502020204030204" pitchFamily="34" charset="0"/>
              </a:rPr>
              <a:t>FREE/REDUCED PERCENTAGE </a:t>
            </a:r>
            <a:endParaRPr kumimoji="0" lang="en-US" sz="2800" b="1" i="0" u="none" strike="noStrike" kern="1200" cap="none" spc="0" normalizeH="0" baseline="0" noProof="0" dirty="0">
              <a:ln w="22225">
                <a:solidFill>
                  <a:srgbClr val="8F1D4D"/>
                </a:solidFill>
                <a:prstDash val="solid"/>
              </a:ln>
              <a:solidFill>
                <a:srgbClr val="8F1D4D">
                  <a:lumMod val="40000"/>
                  <a:lumOff val="60000"/>
                </a:srgbClr>
              </a:solidFill>
              <a:effectLst/>
              <a:highlight>
                <a:srgbClr val="FFFF00"/>
              </a:highlight>
              <a:uLnTx/>
              <a:uFillTx/>
              <a:latin typeface="Calibri" panose="020F0502020204030204" pitchFamily="34" charset="0"/>
              <a:ea typeface="+mn-ea"/>
              <a:cs typeface="Calibri" panose="020F0502020204030204" pitchFamily="34" charset="0"/>
            </a:endParaRPr>
          </a:p>
        </p:txBody>
      </p:sp>
      <p:sp>
        <p:nvSpPr>
          <p:cNvPr id="5" name="Rectangle: Rounded Corners 4">
            <a:extLst>
              <a:ext uri="{FF2B5EF4-FFF2-40B4-BE49-F238E27FC236}">
                <a16:creationId xmlns:a16="http://schemas.microsoft.com/office/drawing/2014/main" id="{AA455C35-2FA4-4AAC-B85B-2F2A2CD553A6}"/>
              </a:ext>
            </a:extLst>
          </p:cNvPr>
          <p:cNvSpPr/>
          <p:nvPr/>
        </p:nvSpPr>
        <p:spPr>
          <a:xfrm>
            <a:off x="6095999" y="3845968"/>
            <a:ext cx="4523875" cy="1991032"/>
          </a:xfrm>
          <a:prstGeom prst="roundRect">
            <a:avLst/>
          </a:prstGeom>
          <a:solidFill>
            <a:schemeClr val="bg1"/>
          </a:solidFill>
          <a:ln w="76200">
            <a:solidFill>
              <a:srgbClr val="C0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rgbClr val="2E2B21"/>
                </a:solidFill>
                <a:effectLst>
                  <a:outerShdw blurRad="38100" dist="19050" dir="2700000" algn="tl" rotWithShape="0">
                    <a:srgbClr val="2E2B21">
                      <a:alpha val="40000"/>
                    </a:srgbClr>
                  </a:outerShdw>
                </a:effectLst>
                <a:uLnTx/>
                <a:uFillTx/>
                <a:latin typeface="Calibri" panose="020F0502020204030204" pitchFamily="34" charset="0"/>
                <a:ea typeface="+mn-ea"/>
                <a:cs typeface="Calibri" panose="020F0502020204030204" pitchFamily="34" charset="0"/>
              </a:rPr>
              <a:t>Fun Fact:  43% of Free and Reduced students eligible via Direct Certification</a:t>
            </a:r>
            <a:r>
              <a:rPr kumimoji="0" lang="en-US" sz="2800" b="1" i="0" u="none" strike="noStrike" kern="1200" cap="none" spc="0" normalizeH="0" baseline="0" noProof="0" dirty="0">
                <a:ln w="0"/>
                <a:solidFill>
                  <a:srgbClr val="2E2B21"/>
                </a:solidFill>
                <a:effectLst>
                  <a:outerShdw blurRad="38100" dist="19050" dir="2700000" algn="tl" rotWithShape="0">
                    <a:srgbClr val="2E2B21">
                      <a:alpha val="40000"/>
                    </a:srgbClr>
                  </a:outerShdw>
                </a:effectLst>
                <a:highlight>
                  <a:srgbClr val="FFFF00"/>
                </a:highlight>
                <a:uLnTx/>
                <a:uFillTx/>
                <a:latin typeface="Calibri" panose="020F0502020204030204" pitchFamily="34" charset="0"/>
                <a:ea typeface="+mn-ea"/>
                <a:cs typeface="Calibri" panose="020F0502020204030204" pitchFamily="34" charset="0"/>
              </a:rPr>
              <a:t> </a:t>
            </a:r>
            <a:endParaRPr kumimoji="0" lang="en-US" sz="2800" b="1" i="0" u="none" strike="noStrike" kern="1200" cap="none" spc="0" normalizeH="0" baseline="0" noProof="0" dirty="0">
              <a:ln w="22225">
                <a:solidFill>
                  <a:srgbClr val="8F1D4D"/>
                </a:solidFill>
                <a:prstDash val="solid"/>
              </a:ln>
              <a:solidFill>
                <a:srgbClr val="8F1D4D">
                  <a:lumMod val="40000"/>
                  <a:lumOff val="60000"/>
                </a:srgbClr>
              </a:solidFill>
              <a:effectLst/>
              <a:highlight>
                <a:srgbClr val="FFFF00"/>
              </a:highligh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2862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844" y="5388077"/>
            <a:ext cx="8701549" cy="1344561"/>
          </a:xfrm>
        </p:spPr>
        <p:txBody>
          <a:bodyPr>
            <a:noAutofit/>
          </a:bodyPr>
          <a:lstStyle/>
          <a:p>
            <a:r>
              <a:rPr lang="en-US" sz="4400" dirty="0"/>
              <a:t>I Feel So Rejected….</a:t>
            </a:r>
            <a:br>
              <a:rPr lang="en-US" sz="4400" dirty="0"/>
            </a:br>
            <a:r>
              <a:rPr lang="en-US" sz="4400" dirty="0"/>
              <a:t>The Top 10 Reasons Why</a:t>
            </a:r>
          </a:p>
        </p:txBody>
      </p:sp>
      <p:sp>
        <p:nvSpPr>
          <p:cNvPr id="3" name="Content Placeholder 2"/>
          <p:cNvSpPr>
            <a:spLocks noGrp="1"/>
          </p:cNvSpPr>
          <p:nvPr>
            <p:ph idx="1"/>
          </p:nvPr>
        </p:nvSpPr>
        <p:spPr>
          <a:xfrm>
            <a:off x="1081548" y="491613"/>
            <a:ext cx="8862552" cy="4210003"/>
          </a:xfrm>
        </p:spPr>
        <p:txBody>
          <a:bodyPr>
            <a:normAutofit/>
          </a:bodyPr>
          <a:lstStyle/>
          <a:p>
            <a:pPr marL="385763" indent="-385763">
              <a:buFont typeface="+mj-lt"/>
              <a:buAutoNum type="arabicPeriod"/>
            </a:pPr>
            <a:r>
              <a:rPr lang="en-US" dirty="0"/>
              <a:t>Failure to put in a secondary email address at the bottom of the contact information page that is different from the AR’s address.</a:t>
            </a:r>
          </a:p>
          <a:p>
            <a:pPr marL="385763" indent="-385763">
              <a:buFont typeface="+mj-lt"/>
              <a:buAutoNum type="arabicPeriod"/>
            </a:pPr>
            <a:r>
              <a:rPr lang="en-US" dirty="0"/>
              <a:t>Failure to identify homeless students on Targeting Step 1, and not putting in a set aside on Targeting Step 4. (Remember to </a:t>
            </a:r>
            <a:r>
              <a:rPr lang="en-US"/>
              <a:t>budget set-aside funds </a:t>
            </a:r>
            <a:r>
              <a:rPr lang="en-US" dirty="0"/>
              <a:t>under Topic 9 on the budget pages.)</a:t>
            </a:r>
          </a:p>
          <a:p>
            <a:pPr marL="385763" indent="-385763">
              <a:buFont typeface="+mj-lt"/>
              <a:buAutoNum type="arabicPeriod"/>
            </a:pPr>
            <a:r>
              <a:rPr lang="en-US" dirty="0"/>
              <a:t>Failure to explain the district’s methodology on supplement, not supplant on Targeting Step4-new question.</a:t>
            </a:r>
          </a:p>
          <a:p>
            <a:pPr marL="385763" indent="-385763">
              <a:buFont typeface="+mj-lt"/>
              <a:buAutoNum type="arabicPeriod"/>
            </a:pPr>
            <a:r>
              <a:rPr lang="en-US" dirty="0"/>
              <a:t>Topic 1: Failure to give the names of the reading/math programs you will be using, or failure to explain an item that you checked.</a:t>
            </a:r>
          </a:p>
          <a:p>
            <a:pPr marL="385763" indent="-385763">
              <a:buFont typeface="+mj-lt"/>
              <a:buAutoNum type="arabicPeriod"/>
            </a:pPr>
            <a:r>
              <a:rPr lang="en-US" dirty="0"/>
              <a:t>Topic 2: Failure to answer both questions correctly. (1=teachers and 2=paraprofessionals)</a:t>
            </a:r>
          </a:p>
        </p:txBody>
      </p:sp>
    </p:spTree>
    <p:extLst>
      <p:ext uri="{BB962C8B-B14F-4D97-AF65-F5344CB8AC3E}">
        <p14:creationId xmlns:p14="http://schemas.microsoft.com/office/powerpoint/2010/main" val="2499394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852" y="570271"/>
            <a:ext cx="8930148" cy="4532671"/>
          </a:xfrm>
        </p:spPr>
        <p:txBody>
          <a:bodyPr>
            <a:normAutofit/>
          </a:bodyPr>
          <a:lstStyle/>
          <a:p>
            <a:pPr marL="385763" indent="-385763">
              <a:buFont typeface="+mj-lt"/>
              <a:buAutoNum type="arabicPeriod" startAt="6"/>
            </a:pPr>
            <a:r>
              <a:rPr lang="en-US" sz="2400" dirty="0"/>
              <a:t>Topic 3: Failure to answer the question correctly. (Even kindergartners need to hear that the goal is graduation.)</a:t>
            </a:r>
          </a:p>
          <a:p>
            <a:pPr marL="385763" indent="-385763">
              <a:buFont typeface="+mj-lt"/>
              <a:buAutoNum type="arabicPeriod" startAt="6"/>
            </a:pPr>
            <a:r>
              <a:rPr lang="en-US" sz="2400" dirty="0"/>
              <a:t>Topic 6: Using the same answer for multiple questions. </a:t>
            </a:r>
          </a:p>
          <a:p>
            <a:pPr marL="385763" indent="-385763">
              <a:buFont typeface="+mj-lt"/>
              <a:buAutoNum type="arabicPeriod" startAt="6"/>
            </a:pPr>
            <a:r>
              <a:rPr lang="en-US" sz="2400" dirty="0"/>
              <a:t>Topic 6: Failure to answer the questions correctly. (Failing to mention collaboration with your local Head Start program.)</a:t>
            </a:r>
          </a:p>
          <a:p>
            <a:pPr marL="385763" indent="-385763">
              <a:buFont typeface="+mj-lt"/>
              <a:buAutoNum type="arabicPeriod" startAt="6"/>
            </a:pPr>
            <a:r>
              <a:rPr lang="en-US" sz="2400" dirty="0"/>
              <a:t>FTEs: List the total FTEs you are paying for, not the total number of people you are paying.</a:t>
            </a:r>
          </a:p>
          <a:p>
            <a:pPr marL="385763" indent="-385763">
              <a:buFont typeface="+mj-lt"/>
              <a:buAutoNum type="arabicPeriod" startAt="6"/>
            </a:pPr>
            <a:r>
              <a:rPr lang="en-US" sz="2400" dirty="0"/>
              <a:t>Ensure that all set aside amounts have a corresponding line item on the budget pages.</a:t>
            </a:r>
          </a:p>
          <a:p>
            <a:pPr marL="0" indent="0">
              <a:buNone/>
            </a:pPr>
            <a:endParaRPr lang="en-US" sz="2400" dirty="0"/>
          </a:p>
          <a:p>
            <a:endParaRPr lang="en-US" sz="2400" dirty="0"/>
          </a:p>
          <a:p>
            <a:endParaRPr lang="en-US" sz="2400" dirty="0"/>
          </a:p>
        </p:txBody>
      </p:sp>
      <p:sp>
        <p:nvSpPr>
          <p:cNvPr id="5" name="TextBox 4"/>
          <p:cNvSpPr txBox="1"/>
          <p:nvPr/>
        </p:nvSpPr>
        <p:spPr>
          <a:xfrm>
            <a:off x="1569474" y="5411450"/>
            <a:ext cx="8504903" cy="1446550"/>
          </a:xfrm>
          <a:prstGeom prst="rect">
            <a:avLst/>
          </a:prstGeom>
          <a:noFill/>
        </p:spPr>
        <p:txBody>
          <a:bodyPr wrap="square" rtlCol="0">
            <a:spAutoFit/>
          </a:bodyPr>
          <a:lstStyle/>
          <a:p>
            <a:r>
              <a:rPr lang="en-US" sz="4400" dirty="0">
                <a:latin typeface="+mj-lt"/>
              </a:rPr>
              <a:t>I Feel So Rejected….</a:t>
            </a:r>
          </a:p>
          <a:p>
            <a:r>
              <a:rPr lang="en-US" sz="4400" dirty="0">
                <a:latin typeface="+mj-lt"/>
              </a:rPr>
              <a:t>The Top 10 Reasons Why</a:t>
            </a:r>
          </a:p>
        </p:txBody>
      </p:sp>
    </p:spTree>
    <p:extLst>
      <p:ext uri="{BB962C8B-B14F-4D97-AF65-F5344CB8AC3E}">
        <p14:creationId xmlns:p14="http://schemas.microsoft.com/office/powerpoint/2010/main" val="3030362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0F3A-9A8D-417F-990F-38D43C4F09A8}"/>
              </a:ext>
            </a:extLst>
          </p:cNvPr>
          <p:cNvSpPr>
            <a:spLocks noGrp="1"/>
          </p:cNvSpPr>
          <p:nvPr>
            <p:ph type="title"/>
          </p:nvPr>
        </p:nvSpPr>
        <p:spPr/>
        <p:txBody>
          <a:bodyPr/>
          <a:lstStyle/>
          <a:p>
            <a:r>
              <a:rPr lang="en-US" dirty="0"/>
              <a:t>Targeting Step 4 response</a:t>
            </a:r>
          </a:p>
        </p:txBody>
      </p:sp>
      <p:sp>
        <p:nvSpPr>
          <p:cNvPr id="3" name="Content Placeholder 2">
            <a:extLst>
              <a:ext uri="{FF2B5EF4-FFF2-40B4-BE49-F238E27FC236}">
                <a16:creationId xmlns:a16="http://schemas.microsoft.com/office/drawing/2014/main" id="{6E7BEB7E-A977-46C4-8BFE-83F1F9A50E59}"/>
              </a:ext>
            </a:extLst>
          </p:cNvPr>
          <p:cNvSpPr>
            <a:spLocks noGrp="1"/>
          </p:cNvSpPr>
          <p:nvPr>
            <p:ph idx="1"/>
          </p:nvPr>
        </p:nvSpPr>
        <p:spPr>
          <a:xfrm>
            <a:off x="1278128" y="2286000"/>
            <a:ext cx="9720071" cy="3703739"/>
          </a:xfrm>
        </p:spPr>
        <p:txBody>
          <a:bodyPr/>
          <a:lstStyle/>
          <a:p>
            <a:r>
              <a:rPr lang="en-US" dirty="0"/>
              <a:t>The district’s current internal controls over Supplement vs. Supplant were in compliance with NCLB regulations. As ESSA regulations are less restrictive in regards to Supplement vs. Supplant, the district attests that its current internal controls and methodology is in compliance with the stated regulations. Upon receipt of additional Department of Education guidance related to supplement vs supplant, the district will make adjustments to internal controls as deemed necessary to ensure compliance. </a:t>
            </a:r>
          </a:p>
          <a:p>
            <a:endParaRPr lang="en-US" dirty="0"/>
          </a:p>
        </p:txBody>
      </p:sp>
    </p:spTree>
    <p:extLst>
      <p:ext uri="{BB962C8B-B14F-4D97-AF65-F5344CB8AC3E}">
        <p14:creationId xmlns:p14="http://schemas.microsoft.com/office/powerpoint/2010/main" val="4049222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61C7-D406-4EF0-81C7-C42606A9174D}"/>
              </a:ext>
            </a:extLst>
          </p:cNvPr>
          <p:cNvSpPr>
            <a:spLocks noGrp="1"/>
          </p:cNvSpPr>
          <p:nvPr>
            <p:ph type="title"/>
          </p:nvPr>
        </p:nvSpPr>
        <p:spPr/>
        <p:txBody>
          <a:bodyPr/>
          <a:lstStyle/>
          <a:p>
            <a:r>
              <a:rPr lang="en-US" dirty="0"/>
              <a:t>Holly Mook, hmook2@mt.gov</a:t>
            </a:r>
          </a:p>
        </p:txBody>
      </p:sp>
      <p:sp>
        <p:nvSpPr>
          <p:cNvPr id="3" name="Text Placeholder 2">
            <a:extLst>
              <a:ext uri="{FF2B5EF4-FFF2-40B4-BE49-F238E27FC236}">
                <a16:creationId xmlns:a16="http://schemas.microsoft.com/office/drawing/2014/main" id="{8B6FAD8B-1D3C-4C38-B46F-932CA072CE84}"/>
              </a:ext>
            </a:extLst>
          </p:cNvPr>
          <p:cNvSpPr>
            <a:spLocks noGrp="1"/>
          </p:cNvSpPr>
          <p:nvPr>
            <p:ph type="body" idx="1"/>
          </p:nvPr>
        </p:nvSpPr>
        <p:spPr/>
        <p:txBody>
          <a:bodyPr/>
          <a:lstStyle/>
          <a:p>
            <a:r>
              <a:rPr lang="en-US" dirty="0"/>
              <a:t>406-444-0773</a:t>
            </a:r>
          </a:p>
        </p:txBody>
      </p:sp>
      <p:sp>
        <p:nvSpPr>
          <p:cNvPr id="4" name="TextBox 3">
            <a:extLst>
              <a:ext uri="{FF2B5EF4-FFF2-40B4-BE49-F238E27FC236}">
                <a16:creationId xmlns:a16="http://schemas.microsoft.com/office/drawing/2014/main" id="{19EE28FB-D62E-40BB-A327-5803790621DA}"/>
              </a:ext>
            </a:extLst>
          </p:cNvPr>
          <p:cNvSpPr txBox="1"/>
          <p:nvPr/>
        </p:nvSpPr>
        <p:spPr>
          <a:xfrm>
            <a:off x="1476462" y="1107347"/>
            <a:ext cx="7600426" cy="2308324"/>
          </a:xfrm>
          <a:prstGeom prst="rect">
            <a:avLst/>
          </a:prstGeom>
          <a:noFill/>
        </p:spPr>
        <p:txBody>
          <a:bodyPr wrap="square" rtlCol="0">
            <a:spAutoFit/>
          </a:bodyPr>
          <a:lstStyle/>
          <a:p>
            <a:r>
              <a:rPr lang="en-US" sz="4800" dirty="0"/>
              <a:t>Title IV Part A:</a:t>
            </a:r>
          </a:p>
          <a:p>
            <a:r>
              <a:rPr lang="en-US" sz="4800" dirty="0"/>
              <a:t> Student Support and Academic Enrichment</a:t>
            </a:r>
          </a:p>
        </p:txBody>
      </p:sp>
    </p:spTree>
    <p:extLst>
      <p:ext uri="{BB962C8B-B14F-4D97-AF65-F5344CB8AC3E}">
        <p14:creationId xmlns:p14="http://schemas.microsoft.com/office/powerpoint/2010/main" val="413872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Title IV, Part A: Student Support &amp; Academic Enrichment</a:t>
            </a:r>
          </a:p>
        </p:txBody>
      </p:sp>
      <p:sp>
        <p:nvSpPr>
          <p:cNvPr id="3" name="Content Placeholder 2"/>
          <p:cNvSpPr>
            <a:spLocks noGrp="1"/>
          </p:cNvSpPr>
          <p:nvPr>
            <p:ph idx="1"/>
          </p:nvPr>
        </p:nvSpPr>
        <p:spPr>
          <a:xfrm>
            <a:off x="1458686" y="2084832"/>
            <a:ext cx="10238013" cy="4187952"/>
          </a:xfrm>
        </p:spPr>
        <p:txBody>
          <a:bodyPr>
            <a:noAutofit/>
          </a:bodyPr>
          <a:lstStyle/>
          <a:p>
            <a:pPr fontAlgn="base"/>
            <a:r>
              <a:rPr lang="en-US" sz="1600" dirty="0">
                <a:solidFill>
                  <a:srgbClr val="111111"/>
                </a:solidFill>
                <a:latin typeface="Arial" panose="020B0604020202020204" pitchFamily="34" charset="0"/>
                <a:cs typeface="Arial" panose="020B0604020202020204" pitchFamily="34" charset="0"/>
              </a:rPr>
              <a:t>N</a:t>
            </a:r>
            <a:r>
              <a:rPr lang="en-US" sz="1600" dirty="0">
                <a:solidFill>
                  <a:srgbClr val="111111"/>
                </a:solidFill>
                <a:latin typeface="Mukta Vaani"/>
              </a:rPr>
              <a:t>ewly authorized under subpart 1 of Title IV, Part A of the ESEA is the Student Support and Academic Enrichment (SSAE) program. The SSAE program is intended to improve students’ academic achievement by increasing the capacity of state education agencies, local education agencies, and local communities to provide all students with:</a:t>
            </a:r>
          </a:p>
          <a:p>
            <a:pPr fontAlgn="base">
              <a:buFont typeface="Arial" panose="020B0604020202020204" pitchFamily="34" charset="0"/>
              <a:buChar char="•"/>
            </a:pPr>
            <a:r>
              <a:rPr lang="en-US" sz="1400" b="1" dirty="0">
                <a:solidFill>
                  <a:srgbClr val="111111"/>
                </a:solidFill>
                <a:latin typeface="inherit"/>
              </a:rPr>
              <a:t>Access to a well-rounded education</a:t>
            </a:r>
            <a:endParaRPr lang="en-US" sz="1400" dirty="0">
              <a:solidFill>
                <a:srgbClr val="111111"/>
              </a:solidFill>
              <a:latin typeface="Mukta Vaani"/>
            </a:endParaRPr>
          </a:p>
          <a:p>
            <a:pPr fontAlgn="base">
              <a:buFont typeface="Arial" panose="020B0604020202020204" pitchFamily="34" charset="0"/>
              <a:buChar char="•"/>
            </a:pPr>
            <a:r>
              <a:rPr lang="en-US" sz="1400" b="1" dirty="0">
                <a:solidFill>
                  <a:srgbClr val="111111"/>
                </a:solidFill>
                <a:latin typeface="inherit"/>
              </a:rPr>
              <a:t>Improve school conditions for student learning, and safe &amp; healthy students</a:t>
            </a:r>
            <a:endParaRPr lang="en-US" sz="1400" dirty="0">
              <a:solidFill>
                <a:srgbClr val="111111"/>
              </a:solidFill>
              <a:latin typeface="Mukta Vaani"/>
            </a:endParaRPr>
          </a:p>
          <a:p>
            <a:pPr fontAlgn="base">
              <a:buFont typeface="Arial" panose="020B0604020202020204" pitchFamily="34" charset="0"/>
              <a:buChar char="•"/>
            </a:pPr>
            <a:r>
              <a:rPr lang="en-US" sz="1400" b="1" dirty="0">
                <a:solidFill>
                  <a:srgbClr val="111111"/>
                </a:solidFill>
                <a:latin typeface="inherit"/>
              </a:rPr>
              <a:t>Improve the use of technology to improve the academic achievement &amp; digital literacy of all stude</a:t>
            </a:r>
            <a:r>
              <a:rPr lang="en-US" sz="1200" b="1" dirty="0">
                <a:solidFill>
                  <a:srgbClr val="111111"/>
                </a:solidFill>
                <a:latin typeface="inherit"/>
              </a:rPr>
              <a:t>nts</a:t>
            </a:r>
            <a:endParaRPr lang="en-US" sz="1200" dirty="0">
              <a:solidFill>
                <a:srgbClr val="111111"/>
              </a:solidFill>
              <a:latin typeface="Mukta Vaani"/>
            </a:endParaRPr>
          </a:p>
          <a:p>
            <a:pPr fontAlgn="base"/>
            <a:r>
              <a:rPr lang="en-US" sz="1400" dirty="0">
                <a:solidFill>
                  <a:srgbClr val="111111"/>
                </a:solidFill>
                <a:latin typeface="Mukta Vaani"/>
              </a:rPr>
              <a:t>Montana used a formulary grant to ensure all districts in MT that received Title I allocations received funding under Title IV Part A.</a:t>
            </a:r>
          </a:p>
          <a:p>
            <a:pPr fontAlgn="base"/>
            <a:r>
              <a:rPr lang="en-US" sz="1400" b="1" dirty="0">
                <a:solidFill>
                  <a:srgbClr val="111111"/>
                </a:solidFill>
                <a:latin typeface="Mukta Vaani"/>
              </a:rPr>
              <a:t>Learn more </a:t>
            </a:r>
            <a:r>
              <a:rPr lang="en-US" sz="1400" dirty="0">
                <a:solidFill>
                  <a:srgbClr val="111111"/>
                </a:solidFill>
                <a:latin typeface="Mukta Vaani"/>
              </a:rPr>
              <a:t>at: </a:t>
            </a:r>
            <a:r>
              <a:rPr lang="en-US" sz="1400" dirty="0">
                <a:solidFill>
                  <a:srgbClr val="111111"/>
                </a:solidFill>
                <a:latin typeface="Mukta Vaani"/>
                <a:hlinkClick r:id="rId2"/>
              </a:rPr>
              <a:t>http://opi.mt.gov/Leadership/Academic-Success/Title-Other-Federal-Programs/Title-IV-Part-A-Student-Support-Academic-Enrichment  </a:t>
            </a:r>
            <a:endParaRPr lang="en-US" sz="1400" dirty="0">
              <a:solidFill>
                <a:srgbClr val="111111"/>
              </a:solidFill>
              <a:latin typeface="Mukta Vaani"/>
            </a:endParaRPr>
          </a:p>
          <a:p>
            <a:pPr fontAlgn="base"/>
            <a:r>
              <a:rPr lang="en-US" sz="1400" dirty="0">
                <a:solidFill>
                  <a:srgbClr val="111111"/>
                </a:solidFill>
                <a:latin typeface="Mukta Vaani"/>
              </a:rPr>
              <a:t> </a:t>
            </a:r>
          </a:p>
          <a:p>
            <a:pPr>
              <a:buClr>
                <a:schemeClr val="bg1">
                  <a:lumMod val="50000"/>
                </a:schemeClr>
              </a:buClr>
              <a:buFont typeface="Wingdings" charset="2"/>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173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CBEF-3C3F-4CA1-AE0A-AA6ADE36F86B}"/>
              </a:ext>
            </a:extLst>
          </p:cNvPr>
          <p:cNvSpPr>
            <a:spLocks noGrp="1"/>
          </p:cNvSpPr>
          <p:nvPr>
            <p:ph type="title"/>
          </p:nvPr>
        </p:nvSpPr>
        <p:spPr/>
        <p:txBody>
          <a:bodyPr>
            <a:normAutofit/>
          </a:bodyPr>
          <a:lstStyle/>
          <a:p>
            <a:r>
              <a:rPr lang="en-US" sz="3600" dirty="0"/>
              <a:t>Title IV, Part a: Student supports &amp; Academic Enrichment</a:t>
            </a:r>
          </a:p>
        </p:txBody>
      </p:sp>
      <p:sp>
        <p:nvSpPr>
          <p:cNvPr id="3" name="Content Placeholder 2">
            <a:extLst>
              <a:ext uri="{FF2B5EF4-FFF2-40B4-BE49-F238E27FC236}">
                <a16:creationId xmlns:a16="http://schemas.microsoft.com/office/drawing/2014/main" id="{776C4BD7-5010-40BD-8612-D2110B7F4F25}"/>
              </a:ext>
            </a:extLst>
          </p:cNvPr>
          <p:cNvSpPr>
            <a:spLocks noGrp="1"/>
          </p:cNvSpPr>
          <p:nvPr>
            <p:ph idx="1"/>
          </p:nvPr>
        </p:nvSpPr>
        <p:spPr>
          <a:xfrm>
            <a:off x="1278128" y="2084832"/>
            <a:ext cx="9720071" cy="4224528"/>
          </a:xfrm>
        </p:spPr>
        <p:txBody>
          <a:bodyPr>
            <a:normAutofit fontScale="92500" lnSpcReduction="20000"/>
          </a:bodyPr>
          <a:lstStyle/>
          <a:p>
            <a:r>
              <a:rPr lang="en-US" dirty="0"/>
              <a:t>Things to remember:</a:t>
            </a:r>
          </a:p>
          <a:p>
            <a:pPr marL="457200" indent="-457200">
              <a:buFont typeface="+mj-lt"/>
              <a:buAutoNum type="arabicPeriod"/>
            </a:pPr>
            <a:r>
              <a:rPr lang="en-US" dirty="0"/>
              <a:t>If over $30,000 must do a needs assessment every 3 years.</a:t>
            </a:r>
          </a:p>
          <a:p>
            <a:pPr marL="457200" indent="-457200">
              <a:buFont typeface="+mj-lt"/>
              <a:buAutoNum type="arabicPeriod"/>
            </a:pPr>
            <a:r>
              <a:rPr lang="en-US" dirty="0"/>
              <a:t>If over $30,000 must spend 20% on safe and healthy school activities and 20% on activities to provide well-rounded education programs. The remaining 60% of the money can be spent on all three priorities, including technology. However, within technology there is a 15% cap on spending for devices, equipment, software and digital content. </a:t>
            </a:r>
          </a:p>
          <a:p>
            <a:pPr marL="457200" indent="-457200">
              <a:buFont typeface="+mj-lt"/>
              <a:buAutoNum type="arabicPeriod"/>
            </a:pPr>
            <a:r>
              <a:rPr lang="en-US" dirty="0"/>
              <a:t>If districts receive an allocation </a:t>
            </a:r>
            <a:r>
              <a:rPr lang="en-US" b="1" i="1" dirty="0"/>
              <a:t>below $30,000</a:t>
            </a:r>
            <a:r>
              <a:rPr lang="en-US" dirty="0"/>
              <a:t>, must spend on activities in at least one of the three categories. If districts chose to spend in the well-rounded and/or safe and healthy students’ programs, an allocation must not be less than 20% of the total allocation. If districts chose to spend in technology, once again there is a 15% cap on spending for devices, equipment, software and digital content. </a:t>
            </a:r>
          </a:p>
          <a:p>
            <a:pPr marL="457200" indent="-457200">
              <a:buFont typeface="+mj-lt"/>
              <a:buAutoNum type="arabicPeriod"/>
            </a:pPr>
            <a:r>
              <a:rPr lang="en-US" dirty="0"/>
              <a:t>Equitable share for private schools is applied after transferability rules applied.</a:t>
            </a:r>
          </a:p>
          <a:p>
            <a:pPr marL="457200" indent="-457200">
              <a:buFont typeface="+mj-lt"/>
              <a:buAutoNum type="arabicPeriod"/>
            </a:pPr>
            <a:endParaRPr lang="en-US" dirty="0"/>
          </a:p>
        </p:txBody>
      </p:sp>
    </p:spTree>
    <p:extLst>
      <p:ext uri="{BB962C8B-B14F-4D97-AF65-F5344CB8AC3E}">
        <p14:creationId xmlns:p14="http://schemas.microsoft.com/office/powerpoint/2010/main" val="1021422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5400-A3D5-447F-B94D-40BA027707C2}"/>
              </a:ext>
            </a:extLst>
          </p:cNvPr>
          <p:cNvSpPr>
            <a:spLocks noGrp="1"/>
          </p:cNvSpPr>
          <p:nvPr>
            <p:ph type="title"/>
          </p:nvPr>
        </p:nvSpPr>
        <p:spPr/>
        <p:txBody>
          <a:bodyPr/>
          <a:lstStyle/>
          <a:p>
            <a:r>
              <a:rPr lang="en-US" sz="3600" dirty="0">
                <a:solidFill>
                  <a:srgbClr val="2E2B21">
                    <a:lumMod val="90000"/>
                    <a:lumOff val="10000"/>
                  </a:srgbClr>
                </a:solidFill>
                <a:latin typeface="Arial" panose="020B0604020202020204" pitchFamily="34" charset="0"/>
                <a:cs typeface="Arial" panose="020B0604020202020204" pitchFamily="34" charset="0"/>
              </a:rPr>
              <a:t>Title IV, Part A: Student Support &amp; Academic Enrichment</a:t>
            </a:r>
            <a:endParaRPr lang="en-US" dirty="0"/>
          </a:p>
        </p:txBody>
      </p:sp>
      <p:sp>
        <p:nvSpPr>
          <p:cNvPr id="3" name="Content Placeholder 2">
            <a:extLst>
              <a:ext uri="{FF2B5EF4-FFF2-40B4-BE49-F238E27FC236}">
                <a16:creationId xmlns:a16="http://schemas.microsoft.com/office/drawing/2014/main" id="{127B9258-124E-4A94-8AD9-9ADF2ECB7B6D}"/>
              </a:ext>
            </a:extLst>
          </p:cNvPr>
          <p:cNvSpPr>
            <a:spLocks noGrp="1"/>
          </p:cNvSpPr>
          <p:nvPr>
            <p:ph idx="1"/>
          </p:nvPr>
        </p:nvSpPr>
        <p:spPr/>
        <p:txBody>
          <a:bodyPr/>
          <a:lstStyle/>
          <a:p>
            <a:r>
              <a:rPr lang="en-US" dirty="0"/>
              <a:t>Please consider running a Title IV A program, as the funding will go away if we can’t prove that we need it and will use it appropriately!</a:t>
            </a:r>
          </a:p>
          <a:p>
            <a:endParaRPr lang="en-US" dirty="0"/>
          </a:p>
          <a:p>
            <a:r>
              <a:rPr lang="en-US" dirty="0"/>
              <a:t>Questions &amp; Answers?</a:t>
            </a:r>
          </a:p>
          <a:p>
            <a:endParaRPr lang="en-US" dirty="0"/>
          </a:p>
          <a:p>
            <a:r>
              <a:rPr lang="en-US" dirty="0"/>
              <a:t>Holly Mook, Coordinated School Health Unit Director</a:t>
            </a:r>
            <a:r>
              <a:rPr lang="en-US"/>
              <a:t>, </a:t>
            </a:r>
            <a:r>
              <a:rPr lang="en-US">
                <a:hlinkClick r:id="rId2"/>
              </a:rPr>
              <a:t>hmook2@mt.gov</a:t>
            </a:r>
            <a:r>
              <a:rPr lang="en-US"/>
              <a:t>, (406) 444-0773</a:t>
            </a:r>
            <a:endParaRPr lang="en-US" dirty="0"/>
          </a:p>
          <a:p>
            <a:endParaRPr lang="en-US" dirty="0"/>
          </a:p>
        </p:txBody>
      </p:sp>
    </p:spTree>
    <p:extLst>
      <p:ext uri="{BB962C8B-B14F-4D97-AF65-F5344CB8AC3E}">
        <p14:creationId xmlns:p14="http://schemas.microsoft.com/office/powerpoint/2010/main" val="1816213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67147" y="457200"/>
            <a:ext cx="11533239" cy="2667000"/>
          </a:xfrm>
        </p:spPr>
        <p:txBody>
          <a:bodyPr/>
          <a:lstStyle/>
          <a:p>
            <a:br>
              <a:rPr lang="en-US" dirty="0"/>
            </a:br>
            <a:br>
              <a:rPr lang="en-US" dirty="0"/>
            </a:br>
            <a:r>
              <a:rPr lang="en-US" sz="6000" dirty="0"/>
              <a:t>Carl D. Perkins E-Grant</a:t>
            </a:r>
          </a:p>
        </p:txBody>
      </p:sp>
      <p:sp>
        <p:nvSpPr>
          <p:cNvPr id="3" name="Subtitle 2"/>
          <p:cNvSpPr>
            <a:spLocks noGrp="1"/>
          </p:cNvSpPr>
          <p:nvPr>
            <p:ph type="subTitle" idx="1"/>
          </p:nvPr>
        </p:nvSpPr>
        <p:spPr>
          <a:xfrm>
            <a:off x="2286000" y="4419600"/>
            <a:ext cx="6858000" cy="1676400"/>
          </a:xfrm>
        </p:spPr>
        <p:txBody>
          <a:bodyPr rtlCol="0">
            <a:normAutofit/>
          </a:bodyPr>
          <a:lstStyle/>
          <a:p>
            <a:pPr>
              <a:spcAft>
                <a:spcPts val="0"/>
              </a:spcAft>
              <a:defRPr/>
            </a:pPr>
            <a:r>
              <a:rPr lang="en-US" b="1" dirty="0"/>
              <a:t>Application Open: To be announced</a:t>
            </a:r>
          </a:p>
          <a:p>
            <a:pPr>
              <a:spcAft>
                <a:spcPts val="0"/>
              </a:spcAft>
              <a:defRPr/>
            </a:pPr>
            <a:r>
              <a:rPr lang="en-US" b="1" dirty="0"/>
              <a:t>Application Must Be Created no later than Sept. 15</a:t>
            </a:r>
            <a:r>
              <a:rPr lang="en-US" b="1" baseline="30000" dirty="0"/>
              <a:t>th</a:t>
            </a:r>
            <a:r>
              <a:rPr lang="en-US" b="1" dirty="0"/>
              <a:t>, 2019</a:t>
            </a:r>
          </a:p>
          <a:p>
            <a:pPr>
              <a:spcAft>
                <a:spcPts val="0"/>
              </a:spcAft>
              <a:defRPr/>
            </a:pPr>
            <a:r>
              <a:rPr lang="en-US" b="1" dirty="0"/>
              <a:t>Application Closes: Oct. 31, 2019</a:t>
            </a:r>
          </a:p>
          <a:p>
            <a:pPr>
              <a:spcAft>
                <a:spcPts val="0"/>
              </a:spcAft>
              <a:defRPr/>
            </a:pPr>
            <a:r>
              <a:rPr lang="en-US" b="1" dirty="0"/>
              <a:t>Last day to submit an amendment: May 31, 2020</a:t>
            </a:r>
          </a:p>
          <a:p>
            <a:pPr>
              <a:spcAft>
                <a:spcPts val="0"/>
              </a:spcAft>
              <a:defRPr/>
            </a:pPr>
            <a:endParaRPr lang="en-US" dirty="0">
              <a:ea typeface="+mn-ea"/>
            </a:endParaRPr>
          </a:p>
        </p:txBody>
      </p:sp>
    </p:spTree>
    <p:extLst>
      <p:ext uri="{BB962C8B-B14F-4D97-AF65-F5344CB8AC3E}">
        <p14:creationId xmlns:p14="http://schemas.microsoft.com/office/powerpoint/2010/main" val="2465313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858" y="5692877"/>
            <a:ext cx="7364361" cy="1042219"/>
          </a:xfrm>
        </p:spPr>
        <p:txBody>
          <a:bodyPr>
            <a:normAutofit/>
          </a:bodyPr>
          <a:lstStyle/>
          <a:p>
            <a:r>
              <a:rPr lang="en-US" sz="4400" b="1" dirty="0"/>
              <a:t>Perkins ASSISTANCE</a:t>
            </a:r>
            <a:endParaRPr lang="en-US" sz="4400" dirty="0"/>
          </a:p>
        </p:txBody>
      </p:sp>
      <p:sp>
        <p:nvSpPr>
          <p:cNvPr id="4" name="Content Placeholder 3"/>
          <p:cNvSpPr>
            <a:spLocks noGrp="1"/>
          </p:cNvSpPr>
          <p:nvPr>
            <p:ph sz="half" idx="1"/>
          </p:nvPr>
        </p:nvSpPr>
        <p:spPr>
          <a:xfrm>
            <a:off x="904568" y="698419"/>
            <a:ext cx="6155952" cy="3873581"/>
          </a:xfrm>
        </p:spPr>
        <p:txBody>
          <a:bodyPr/>
          <a:lstStyle/>
          <a:p>
            <a:r>
              <a:rPr lang="en-US" dirty="0"/>
              <a:t>Confused about the application?</a:t>
            </a:r>
          </a:p>
          <a:p>
            <a:pPr marL="0" indent="0">
              <a:lnSpc>
                <a:spcPct val="100000"/>
              </a:lnSpc>
              <a:buNone/>
            </a:pPr>
            <a:r>
              <a:rPr lang="en-US" dirty="0"/>
              <a:t>All Career &amp; Technical Education Specialists offer telephone assistance and can talk you through the process.</a:t>
            </a:r>
          </a:p>
          <a:p>
            <a:pPr>
              <a:lnSpc>
                <a:spcPct val="100000"/>
              </a:lnSpc>
            </a:pPr>
            <a:endParaRPr lang="en-US" dirty="0"/>
          </a:p>
          <a:p>
            <a:pPr>
              <a:lnSpc>
                <a:spcPct val="100000"/>
              </a:lnSpc>
            </a:pPr>
            <a:r>
              <a:rPr lang="en-US" dirty="0"/>
              <a:t>For Career &amp; Technical Education info, go to this link: </a:t>
            </a:r>
          </a:p>
          <a:p>
            <a:pPr>
              <a:lnSpc>
                <a:spcPct val="100000"/>
              </a:lnSpc>
            </a:pPr>
            <a:r>
              <a:rPr lang="en-US" dirty="0">
                <a:hlinkClick r:id="rId2"/>
              </a:rPr>
              <a:t>http://opi.mt.gov/Educators/Teaching-Learning/Career-Technical-Education</a:t>
            </a:r>
            <a:endParaRPr lang="en-US" dirty="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46884" y="1183727"/>
            <a:ext cx="2456413" cy="3721838"/>
          </a:xfrm>
        </p:spPr>
      </p:pic>
    </p:spTree>
    <p:extLst>
      <p:ext uri="{BB962C8B-B14F-4D97-AF65-F5344CB8AC3E}">
        <p14:creationId xmlns:p14="http://schemas.microsoft.com/office/powerpoint/2010/main" val="34685995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8128" y="4724400"/>
            <a:ext cx="9720072" cy="1258528"/>
          </a:xfrm>
        </p:spPr>
        <p:txBody>
          <a:bodyPr>
            <a:normAutofit/>
          </a:bodyPr>
          <a:lstStyle/>
          <a:p>
            <a:r>
              <a:rPr lang="en-US" sz="4400" b="1" dirty="0"/>
              <a:t>Perkins IV-the Law…</a:t>
            </a:r>
            <a:endParaRPr lang="en-US" sz="4400" dirty="0"/>
          </a:p>
        </p:txBody>
      </p:sp>
      <p:sp>
        <p:nvSpPr>
          <p:cNvPr id="6" name="Content Placeholder 5"/>
          <p:cNvSpPr>
            <a:spLocks noGrp="1"/>
          </p:cNvSpPr>
          <p:nvPr>
            <p:ph idx="1"/>
          </p:nvPr>
        </p:nvSpPr>
        <p:spPr>
          <a:xfrm>
            <a:off x="1278128" y="875072"/>
            <a:ext cx="9720071" cy="3048000"/>
          </a:xfrm>
        </p:spPr>
        <p:txBody>
          <a:bodyPr/>
          <a:lstStyle/>
          <a:p>
            <a:pPr>
              <a:buFont typeface="Arial" panose="020B0604020202020204" pitchFamily="34" charset="0"/>
              <a:buChar char="•"/>
            </a:pPr>
            <a:r>
              <a:rPr lang="en-US" sz="2400" dirty="0"/>
              <a:t>Perkins IV is more prescriptive (not an entitlement)</a:t>
            </a:r>
          </a:p>
          <a:p>
            <a:pPr>
              <a:buFont typeface="Arial" panose="020B0604020202020204" pitchFamily="34" charset="0"/>
              <a:buChar char="•"/>
            </a:pPr>
            <a:r>
              <a:rPr lang="en-US" sz="2400" dirty="0"/>
              <a:t>Each school must have at least one Montana Career Pathway</a:t>
            </a:r>
          </a:p>
          <a:p>
            <a:pPr>
              <a:buFont typeface="Arial" panose="020B0604020202020204" pitchFamily="34" charset="0"/>
              <a:buChar char="•"/>
            </a:pPr>
            <a:r>
              <a:rPr lang="en-US" sz="2400" dirty="0"/>
              <a:t>Must Address Required Uses of Funds</a:t>
            </a:r>
          </a:p>
          <a:p>
            <a:pPr>
              <a:buFont typeface="Arial" panose="020B0604020202020204" pitchFamily="34" charset="0"/>
              <a:buChar char="•"/>
            </a:pPr>
            <a:r>
              <a:rPr lang="en-US" sz="2400" dirty="0"/>
              <a:t>Accountability Measures Tracked</a:t>
            </a:r>
          </a:p>
          <a:p>
            <a:pPr>
              <a:buFont typeface="Arial" panose="020B0604020202020204" pitchFamily="34" charset="0"/>
              <a:buChar char="•"/>
            </a:pPr>
            <a:r>
              <a:rPr lang="en-US" sz="2400" dirty="0"/>
              <a:t>Must Establish an Advisory Committee</a:t>
            </a:r>
          </a:p>
          <a:p>
            <a:pPr marL="0" indent="0">
              <a:buNone/>
            </a:pPr>
            <a:endParaRPr lang="en-US" dirty="0"/>
          </a:p>
        </p:txBody>
      </p:sp>
    </p:spTree>
    <p:extLst>
      <p:ext uri="{BB962C8B-B14F-4D97-AF65-F5344CB8AC3E}">
        <p14:creationId xmlns:p14="http://schemas.microsoft.com/office/powerpoint/2010/main" val="32166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B4A8-31A1-47A4-9C32-472AD343AB97}"/>
              </a:ext>
            </a:extLst>
          </p:cNvPr>
          <p:cNvSpPr>
            <a:spLocks noGrp="1"/>
          </p:cNvSpPr>
          <p:nvPr>
            <p:ph type="title"/>
          </p:nvPr>
        </p:nvSpPr>
        <p:spPr>
          <a:xfrm>
            <a:off x="1278128" y="585216"/>
            <a:ext cx="10913872" cy="1499616"/>
          </a:xfrm>
        </p:spPr>
        <p:txBody>
          <a:bodyPr/>
          <a:lstStyle/>
          <a:p>
            <a:r>
              <a:rPr lang="en-US" dirty="0">
                <a:latin typeface="Calibri" panose="020F0502020204030204" pitchFamily="34" charset="0"/>
                <a:cs typeface="Calibri" panose="020F0502020204030204" pitchFamily="34" charset="0"/>
              </a:rPr>
              <a:t>What is Direct Certification?</a:t>
            </a:r>
          </a:p>
        </p:txBody>
      </p:sp>
      <p:sp>
        <p:nvSpPr>
          <p:cNvPr id="3" name="Subtitle 2">
            <a:extLst>
              <a:ext uri="{FF2B5EF4-FFF2-40B4-BE49-F238E27FC236}">
                <a16:creationId xmlns:a16="http://schemas.microsoft.com/office/drawing/2014/main" id="{68D6C072-D8E4-414C-BCB9-81473BCF5F90}"/>
              </a:ext>
            </a:extLst>
          </p:cNvPr>
          <p:cNvSpPr>
            <a:spLocks noGrp="1"/>
          </p:cNvSpPr>
          <p:nvPr>
            <p:ph idx="1"/>
          </p:nvPr>
        </p:nvSpPr>
        <p:spPr>
          <a:xfrm>
            <a:off x="1235964" y="2789511"/>
            <a:ext cx="9720071" cy="1961535"/>
          </a:xfrm>
        </p:spPr>
        <p:txBody>
          <a:bodyPr>
            <a:normAutofit/>
          </a:bodyPr>
          <a:lstStyle/>
          <a:p>
            <a:pPr algn="ctr"/>
            <a:r>
              <a:rPr lang="en-US" sz="2800" dirty="0">
                <a:solidFill>
                  <a:srgbClr val="C00000"/>
                </a:solidFill>
                <a:latin typeface="Calibri" panose="020F0502020204030204" pitchFamily="34" charset="0"/>
                <a:cs typeface="Calibri" panose="020F0502020204030204" pitchFamily="34" charset="0"/>
              </a:rPr>
              <a:t>Documentation (data) obtained directly from the appropriate State or local agency to confirm a student’s category of free meal benefits.</a:t>
            </a:r>
          </a:p>
        </p:txBody>
      </p:sp>
    </p:spTree>
    <p:extLst>
      <p:ext uri="{BB962C8B-B14F-4D97-AF65-F5344CB8AC3E}">
        <p14:creationId xmlns:p14="http://schemas.microsoft.com/office/powerpoint/2010/main" val="2221066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309419"/>
            <a:ext cx="9720072" cy="1445341"/>
          </a:xfrm>
        </p:spPr>
        <p:txBody>
          <a:bodyPr>
            <a:normAutofit/>
          </a:bodyPr>
          <a:lstStyle/>
          <a:p>
            <a:r>
              <a:rPr lang="en-US" sz="4400" b="1" dirty="0"/>
              <a:t>Formula Funding</a:t>
            </a:r>
            <a:endParaRPr lang="en-US" sz="4400" dirty="0"/>
          </a:p>
        </p:txBody>
      </p:sp>
      <p:sp>
        <p:nvSpPr>
          <p:cNvPr id="3" name="Content Placeholder 2"/>
          <p:cNvSpPr>
            <a:spLocks noGrp="1"/>
          </p:cNvSpPr>
          <p:nvPr>
            <p:ph idx="1"/>
          </p:nvPr>
        </p:nvSpPr>
        <p:spPr>
          <a:xfrm>
            <a:off x="1042219" y="806245"/>
            <a:ext cx="9955980" cy="3824749"/>
          </a:xfrm>
        </p:spPr>
        <p:txBody>
          <a:bodyPr/>
          <a:lstStyle/>
          <a:p>
            <a:r>
              <a:rPr lang="en-US" sz="2800" dirty="0"/>
              <a:t>Funding is determined by several factors including census data (school enrollment and poverty)</a:t>
            </a:r>
          </a:p>
          <a:p>
            <a:r>
              <a:rPr lang="en-US" sz="2800" dirty="0"/>
              <a:t>Districts may divide the funds as they see fit:</a:t>
            </a:r>
          </a:p>
          <a:p>
            <a:pPr lvl="2">
              <a:buClr>
                <a:srgbClr val="C00000"/>
              </a:buClr>
            </a:pPr>
            <a:r>
              <a:rPr lang="en-US" sz="2400" dirty="0"/>
              <a:t>Prioritize needs</a:t>
            </a:r>
          </a:p>
          <a:p>
            <a:pPr lvl="2">
              <a:buClr>
                <a:srgbClr val="C00000"/>
              </a:buClr>
            </a:pPr>
            <a:r>
              <a:rPr lang="en-US" sz="2400" dirty="0"/>
              <a:t>New/Emerging programs</a:t>
            </a:r>
          </a:p>
          <a:p>
            <a:pPr lvl="2">
              <a:buClr>
                <a:srgbClr val="C00000"/>
              </a:buClr>
            </a:pPr>
            <a:r>
              <a:rPr lang="en-US" sz="2400" dirty="0"/>
              <a:t>Equal division between CTE programs</a:t>
            </a:r>
          </a:p>
          <a:p>
            <a:pPr lvl="2">
              <a:buClr>
                <a:srgbClr val="C00000"/>
              </a:buClr>
            </a:pPr>
            <a:r>
              <a:rPr lang="en-US" sz="2400" dirty="0"/>
              <a:t>Other?</a:t>
            </a:r>
          </a:p>
          <a:p>
            <a:endParaRPr lang="en-US" sz="1800" dirty="0"/>
          </a:p>
        </p:txBody>
      </p:sp>
    </p:spTree>
    <p:extLst>
      <p:ext uri="{BB962C8B-B14F-4D97-AF65-F5344CB8AC3E}">
        <p14:creationId xmlns:p14="http://schemas.microsoft.com/office/powerpoint/2010/main" val="1086731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594554"/>
            <a:ext cx="8357485" cy="1170039"/>
          </a:xfrm>
        </p:spPr>
        <p:txBody>
          <a:bodyPr>
            <a:normAutofit/>
          </a:bodyPr>
          <a:lstStyle/>
          <a:p>
            <a:r>
              <a:rPr lang="en-US" sz="4400" b="1" dirty="0"/>
              <a:t>MT CAREER PATHWAYS</a:t>
            </a:r>
            <a:endParaRPr lang="en-US" sz="4400" dirty="0"/>
          </a:p>
        </p:txBody>
      </p:sp>
      <p:sp>
        <p:nvSpPr>
          <p:cNvPr id="3" name="Content Placeholder 2"/>
          <p:cNvSpPr>
            <a:spLocks noGrp="1"/>
          </p:cNvSpPr>
          <p:nvPr>
            <p:ph idx="1"/>
          </p:nvPr>
        </p:nvSpPr>
        <p:spPr>
          <a:xfrm>
            <a:off x="786582" y="688258"/>
            <a:ext cx="9930580" cy="4581832"/>
          </a:xfrm>
        </p:spPr>
        <p:txBody>
          <a:bodyPr/>
          <a:lstStyle/>
          <a:p>
            <a:pPr>
              <a:lnSpc>
                <a:spcPct val="100000"/>
              </a:lnSpc>
            </a:pPr>
            <a:r>
              <a:rPr lang="en-US" sz="2800" dirty="0"/>
              <a:t>We still have the requirement of one or more Programs of Study per school, based on the size of the school, scope of courses offered, and the quality of the program.</a:t>
            </a:r>
          </a:p>
          <a:p>
            <a:pPr marL="0" indent="0">
              <a:lnSpc>
                <a:spcPct val="100000"/>
              </a:lnSpc>
              <a:buNone/>
            </a:pPr>
            <a:r>
              <a:rPr lang="en-US" sz="2800" dirty="0"/>
              <a:t> </a:t>
            </a:r>
            <a:endParaRPr lang="en-US" sz="2000" dirty="0"/>
          </a:p>
          <a:p>
            <a:pPr marL="128016" lvl="1" indent="0">
              <a:lnSpc>
                <a:spcPct val="100000"/>
              </a:lnSpc>
              <a:buClr>
                <a:srgbClr val="C00000"/>
              </a:buClr>
              <a:buNone/>
            </a:pPr>
            <a:r>
              <a:rPr lang="en-US" sz="2800" dirty="0">
                <a:solidFill>
                  <a:srgbClr val="00B0F0"/>
                </a:solidFill>
              </a:rPr>
              <a:t>Perkins IV state plan counts student concentrators as a student that has 3 or more CTE credits in a single program of study by 12</a:t>
            </a:r>
            <a:r>
              <a:rPr lang="en-US" sz="2800" baseline="30000" dirty="0">
                <a:solidFill>
                  <a:srgbClr val="00B0F0"/>
                </a:solidFill>
              </a:rPr>
              <a:t>th</a:t>
            </a:r>
            <a:r>
              <a:rPr lang="en-US" sz="2800" dirty="0">
                <a:solidFill>
                  <a:srgbClr val="00B0F0"/>
                </a:solidFill>
              </a:rPr>
              <a:t> grade.  </a:t>
            </a:r>
          </a:p>
          <a:p>
            <a:pPr marL="128016" lvl="1" indent="0">
              <a:lnSpc>
                <a:spcPct val="100000"/>
              </a:lnSpc>
              <a:buNone/>
            </a:pPr>
            <a:endParaRPr lang="en-US" dirty="0"/>
          </a:p>
        </p:txBody>
      </p:sp>
    </p:spTree>
    <p:extLst>
      <p:ext uri="{BB962C8B-B14F-4D97-AF65-F5344CB8AC3E}">
        <p14:creationId xmlns:p14="http://schemas.microsoft.com/office/powerpoint/2010/main" val="1218489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7" y="5149937"/>
            <a:ext cx="9720072" cy="1263445"/>
          </a:xfrm>
        </p:spPr>
        <p:txBody>
          <a:bodyPr>
            <a:normAutofit/>
          </a:bodyPr>
          <a:lstStyle/>
          <a:p>
            <a:r>
              <a:rPr lang="en-US" sz="4400" b="1" dirty="0"/>
              <a:t>Perkins versus State Vo-Ed Funding</a:t>
            </a:r>
            <a:endParaRPr lang="en-US" sz="4400" dirty="0"/>
          </a:p>
        </p:txBody>
      </p:sp>
      <p:sp>
        <p:nvSpPr>
          <p:cNvPr id="3" name="Content Placeholder 2"/>
          <p:cNvSpPr>
            <a:spLocks noGrp="1"/>
          </p:cNvSpPr>
          <p:nvPr>
            <p:ph idx="1"/>
          </p:nvPr>
        </p:nvSpPr>
        <p:spPr>
          <a:xfrm>
            <a:off x="1376516" y="904568"/>
            <a:ext cx="9621683" cy="3805084"/>
          </a:xfrm>
        </p:spPr>
        <p:txBody>
          <a:bodyPr>
            <a:normAutofit lnSpcReduction="10000"/>
          </a:bodyPr>
          <a:lstStyle/>
          <a:p>
            <a:r>
              <a:rPr lang="en-US" sz="2800" b="1" dirty="0">
                <a:solidFill>
                  <a:srgbClr val="C00000"/>
                </a:solidFill>
              </a:rPr>
              <a:t>Perkins must be spent by June 30</a:t>
            </a:r>
            <a:r>
              <a:rPr lang="en-US" sz="2800" b="1" baseline="30000" dirty="0">
                <a:solidFill>
                  <a:srgbClr val="C00000"/>
                </a:solidFill>
              </a:rPr>
              <a:t>th</a:t>
            </a:r>
            <a:endParaRPr lang="en-US" sz="2800" b="1" dirty="0">
              <a:solidFill>
                <a:srgbClr val="C00000"/>
              </a:solidFill>
            </a:endParaRPr>
          </a:p>
          <a:p>
            <a:pPr lvl="1">
              <a:lnSpc>
                <a:spcPct val="100000"/>
              </a:lnSpc>
              <a:buClr>
                <a:srgbClr val="C00000"/>
              </a:buClr>
            </a:pPr>
            <a:r>
              <a:rPr lang="en-US" sz="2400" dirty="0"/>
              <a:t>Rule of thumb: Will funding Supplant vs. Supplement?</a:t>
            </a:r>
          </a:p>
          <a:p>
            <a:pPr lvl="1">
              <a:lnSpc>
                <a:spcPct val="100000"/>
              </a:lnSpc>
              <a:buClr>
                <a:srgbClr val="C00000"/>
              </a:buClr>
              <a:buFont typeface="Arial" panose="020B0604020202020204" pitchFamily="34" charset="0"/>
              <a:buChar char="•"/>
            </a:pPr>
            <a:r>
              <a:rPr lang="en-US" sz="2400" dirty="0"/>
              <a:t>No consumable items allowed</a:t>
            </a:r>
          </a:p>
          <a:p>
            <a:pPr lvl="1">
              <a:lnSpc>
                <a:spcPct val="100000"/>
              </a:lnSpc>
              <a:buClr>
                <a:srgbClr val="C00000"/>
              </a:buClr>
              <a:buFont typeface="Arial" panose="020B0604020202020204" pitchFamily="34" charset="0"/>
              <a:buChar char="•"/>
            </a:pPr>
            <a:r>
              <a:rPr lang="en-US" sz="2400" dirty="0"/>
              <a:t>NO CTSO student member spending</a:t>
            </a:r>
          </a:p>
          <a:p>
            <a:pPr lvl="1">
              <a:lnSpc>
                <a:spcPct val="100000"/>
              </a:lnSpc>
              <a:buClr>
                <a:srgbClr val="C00000"/>
              </a:buClr>
              <a:buFont typeface="Arial" panose="020B0604020202020204" pitchFamily="34" charset="0"/>
              <a:buChar char="•"/>
            </a:pPr>
            <a:r>
              <a:rPr lang="en-US" sz="2400" dirty="0"/>
              <a:t>10% of funds must be spent on CTE Teacher Professional Development</a:t>
            </a:r>
          </a:p>
          <a:p>
            <a:pPr lvl="1">
              <a:lnSpc>
                <a:spcPct val="100000"/>
              </a:lnSpc>
              <a:buClr>
                <a:srgbClr val="C00000"/>
              </a:buClr>
              <a:buFont typeface="Arial" panose="020B0604020202020204" pitchFamily="34" charset="0"/>
              <a:buChar char="•"/>
            </a:pPr>
            <a:r>
              <a:rPr lang="en-US" sz="2400" dirty="0"/>
              <a:t>Perkins cannot be carried over</a:t>
            </a:r>
          </a:p>
          <a:p>
            <a:r>
              <a:rPr lang="en-US" sz="2800" b="1" dirty="0">
                <a:solidFill>
                  <a:srgbClr val="C00000"/>
                </a:solidFill>
              </a:rPr>
              <a:t>State Vo-</a:t>
            </a:r>
            <a:r>
              <a:rPr lang="en-US" sz="2800" b="1" dirty="0" err="1">
                <a:solidFill>
                  <a:srgbClr val="C00000"/>
                </a:solidFill>
              </a:rPr>
              <a:t>ed</a:t>
            </a:r>
            <a:r>
              <a:rPr lang="en-US" sz="2800" b="1" dirty="0">
                <a:solidFill>
                  <a:srgbClr val="C00000"/>
                </a:solidFill>
              </a:rPr>
              <a:t> can be carried over</a:t>
            </a:r>
          </a:p>
          <a:p>
            <a:pPr lvl="1">
              <a:buClr>
                <a:srgbClr val="C00000"/>
              </a:buClr>
              <a:buFont typeface="Arial" panose="020B0604020202020204" pitchFamily="34" charset="0"/>
              <a:buChar char="•"/>
            </a:pPr>
            <a:r>
              <a:rPr lang="en-US" sz="2400" dirty="0"/>
              <a:t>No regulations on spending other than CTE programs only</a:t>
            </a:r>
          </a:p>
          <a:p>
            <a:endParaRPr lang="en-US" dirty="0"/>
          </a:p>
        </p:txBody>
      </p:sp>
    </p:spTree>
    <p:extLst>
      <p:ext uri="{BB962C8B-B14F-4D97-AF65-F5344CB8AC3E}">
        <p14:creationId xmlns:p14="http://schemas.microsoft.com/office/powerpoint/2010/main" val="35787453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Topics for consideration</a:t>
            </a:r>
          </a:p>
        </p:txBody>
      </p:sp>
      <p:sp>
        <p:nvSpPr>
          <p:cNvPr id="3" name="Content Placeholder 2"/>
          <p:cNvSpPr>
            <a:spLocks noGrp="1"/>
          </p:cNvSpPr>
          <p:nvPr>
            <p:ph sz="half" idx="1"/>
          </p:nvPr>
        </p:nvSpPr>
        <p:spPr/>
        <p:txBody>
          <a:bodyPr>
            <a:normAutofit/>
          </a:bodyPr>
          <a:lstStyle/>
          <a:p>
            <a:pPr marL="0" indent="0">
              <a:buNone/>
            </a:pPr>
            <a:r>
              <a:rPr lang="en-US" sz="3600" dirty="0">
                <a:latin typeface="Arial" panose="020B0604020202020204" pitchFamily="34" charset="0"/>
                <a:cs typeface="Arial" panose="020B0604020202020204" pitchFamily="34" charset="0"/>
              </a:rPr>
              <a:t>1. Define rigorous Montana Career Pathways aligned with Workforce needs (state, region)</a:t>
            </a:r>
          </a:p>
          <a:p>
            <a:pPr marL="0" indent="0">
              <a:buNone/>
            </a:pPr>
            <a:endParaRPr lang="en-US" sz="36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89638" y="2545977"/>
            <a:ext cx="4754562" cy="2743200"/>
          </a:xfrm>
        </p:spPr>
      </p:pic>
    </p:spTree>
    <p:extLst>
      <p:ext uri="{BB962C8B-B14F-4D97-AF65-F5344CB8AC3E}">
        <p14:creationId xmlns:p14="http://schemas.microsoft.com/office/powerpoint/2010/main" val="898938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Career </a:t>
            </a:r>
            <a:r>
              <a:rPr lang="en-US" dirty="0" err="1"/>
              <a:t>PAthway</a:t>
            </a:r>
            <a:endParaRPr lang="en-US" dirty="0"/>
          </a:p>
        </p:txBody>
      </p:sp>
      <p:sp>
        <p:nvSpPr>
          <p:cNvPr id="3" name="Content Placeholder 2"/>
          <p:cNvSpPr>
            <a:spLocks noGrp="1"/>
          </p:cNvSpPr>
          <p:nvPr>
            <p:ph idx="1"/>
          </p:nvPr>
        </p:nvSpPr>
        <p:spPr>
          <a:xfrm>
            <a:off x="1278128" y="2084832"/>
            <a:ext cx="9720071" cy="4495262"/>
          </a:xfrm>
        </p:spPr>
        <p:txBody>
          <a:bodyPr>
            <a:noAutofit/>
          </a:bodyPr>
          <a:lstStyle/>
          <a:p>
            <a:r>
              <a:rPr lang="en-US" sz="2800" dirty="0"/>
              <a:t>A Career Pathway is:</a:t>
            </a:r>
          </a:p>
          <a:p>
            <a:pPr>
              <a:buFont typeface="Wingdings" panose="05000000000000000000" pitchFamily="2" charset="2"/>
              <a:buChar char="v"/>
            </a:pPr>
            <a:r>
              <a:rPr lang="en-US" sz="2800" dirty="0"/>
              <a:t> A sequence of learning experiences that span secondary and post-secondary systems,</a:t>
            </a:r>
          </a:p>
          <a:p>
            <a:pPr>
              <a:buFont typeface="Wingdings" panose="05000000000000000000" pitchFamily="2" charset="2"/>
              <a:buChar char="v"/>
            </a:pPr>
            <a:r>
              <a:rPr lang="en-US" sz="2800" dirty="0"/>
              <a:t> Blend rigorous core academic and career &amp; technical instruction,</a:t>
            </a:r>
          </a:p>
          <a:p>
            <a:pPr>
              <a:buFont typeface="Wingdings" panose="05000000000000000000" pitchFamily="2" charset="2"/>
              <a:buChar char="v"/>
            </a:pPr>
            <a:r>
              <a:rPr lang="en-US" sz="2800" dirty="0"/>
              <a:t> Offer focused career guidance and advisement systems,</a:t>
            </a:r>
          </a:p>
          <a:p>
            <a:pPr>
              <a:buFont typeface="Wingdings" panose="05000000000000000000" pitchFamily="2" charset="2"/>
              <a:buChar char="v"/>
            </a:pPr>
            <a:r>
              <a:rPr lang="en-US" sz="2800" dirty="0"/>
              <a:t>Include high-quality work-based learning experiences, </a:t>
            </a:r>
          </a:p>
          <a:p>
            <a:pPr>
              <a:buFont typeface="Wingdings" panose="05000000000000000000" pitchFamily="2" charset="2"/>
              <a:buChar char="v"/>
            </a:pPr>
            <a:r>
              <a:rPr lang="en-US" sz="2800" dirty="0"/>
              <a:t> Culminate in postsecondary or industry credentials of value</a:t>
            </a:r>
          </a:p>
          <a:p>
            <a:pPr>
              <a:buFont typeface="Wingdings" panose="05000000000000000000" pitchFamily="2" charset="2"/>
              <a:buChar char="v"/>
            </a:pPr>
            <a:endParaRPr lang="en-US" sz="2800" dirty="0"/>
          </a:p>
        </p:txBody>
      </p:sp>
    </p:spTree>
    <p:extLst>
      <p:ext uri="{BB962C8B-B14F-4D97-AF65-F5344CB8AC3E}">
        <p14:creationId xmlns:p14="http://schemas.microsoft.com/office/powerpoint/2010/main" val="717499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LOCAL Needs Assessment</a:t>
            </a:r>
          </a:p>
        </p:txBody>
      </p:sp>
      <p:sp>
        <p:nvSpPr>
          <p:cNvPr id="3" name="Content Placeholder 2"/>
          <p:cNvSpPr>
            <a:spLocks noGrp="1"/>
          </p:cNvSpPr>
          <p:nvPr>
            <p:ph idx="1"/>
          </p:nvPr>
        </p:nvSpPr>
        <p:spPr>
          <a:xfrm>
            <a:off x="1278128" y="2285999"/>
            <a:ext cx="9720071" cy="4401671"/>
          </a:xfrm>
        </p:spPr>
        <p:txBody>
          <a:bodyPr>
            <a:normAutofit fontScale="92500" lnSpcReduction="10000"/>
          </a:bodyPr>
          <a:lstStyle/>
          <a:p>
            <a:pPr>
              <a:buFont typeface="Wingdings" panose="05000000000000000000" pitchFamily="2" charset="2"/>
              <a:buChar char="v"/>
            </a:pPr>
            <a:r>
              <a:rPr lang="en-US" sz="2400" dirty="0"/>
              <a:t>The reauthorization of Perkins V contains a new requirement.  Local recipients of Perkins funding must now complete a Local Needs Assessment which must be included in each local application with five requirements:</a:t>
            </a:r>
          </a:p>
          <a:p>
            <a:r>
              <a:rPr lang="en-US" sz="2400" dirty="0"/>
              <a:t>   1. Evaluation of student performance by subgroup on core indicators</a:t>
            </a:r>
          </a:p>
          <a:p>
            <a:r>
              <a:rPr lang="en-US" sz="2400" dirty="0"/>
              <a:t>   2. Description of CTE programs offered (size, scope, quality, alignment)</a:t>
            </a:r>
          </a:p>
          <a:p>
            <a:r>
              <a:rPr lang="en-US" sz="2400" dirty="0"/>
              <a:t>   3.Evaluation of progress</a:t>
            </a:r>
          </a:p>
          <a:p>
            <a:r>
              <a:rPr lang="en-US" sz="2400" dirty="0"/>
              <a:t>   4. Description of recruitment, retention and training for CTE educators and       	support professionals</a:t>
            </a:r>
          </a:p>
          <a:p>
            <a:r>
              <a:rPr lang="en-US" sz="2400" dirty="0"/>
              <a:t>   5. Description of progress in implementing equal access to CTE for all 	students</a:t>
            </a:r>
          </a:p>
          <a:p>
            <a:r>
              <a:rPr lang="en-US" sz="2400" dirty="0"/>
              <a:t>   </a:t>
            </a:r>
          </a:p>
          <a:p>
            <a:endParaRPr lang="en-US" dirty="0"/>
          </a:p>
        </p:txBody>
      </p:sp>
    </p:spTree>
    <p:extLst>
      <p:ext uri="{BB962C8B-B14F-4D97-AF65-F5344CB8AC3E}">
        <p14:creationId xmlns:p14="http://schemas.microsoft.com/office/powerpoint/2010/main" val="12744319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Expanding the Reach and Scope of Guidance &amp; Counseling</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44081" y="2084832"/>
            <a:ext cx="3476154" cy="3337107"/>
          </a:xfrm>
        </p:spPr>
      </p:pic>
      <p:sp>
        <p:nvSpPr>
          <p:cNvPr id="4" name="Content Placeholder 3"/>
          <p:cNvSpPr>
            <a:spLocks noGrp="1"/>
          </p:cNvSpPr>
          <p:nvPr>
            <p:ph sz="half" idx="2"/>
          </p:nvPr>
        </p:nvSpPr>
        <p:spPr/>
        <p:txBody>
          <a:bodyPr/>
          <a:lstStyle/>
          <a:p>
            <a:r>
              <a:rPr lang="en-US" dirty="0"/>
              <a:t>While Perkins V allows spending in middle school, how will this effect high school and college funding?</a:t>
            </a:r>
          </a:p>
          <a:p>
            <a:r>
              <a:rPr lang="en-US" dirty="0"/>
              <a:t>What strategies need to be implemented to recruit special populations (as defined by Perkins)</a:t>
            </a:r>
          </a:p>
          <a:p>
            <a:r>
              <a:rPr lang="en-US" dirty="0"/>
              <a:t>How do we inform parents and students about our CTE programs?</a:t>
            </a:r>
          </a:p>
          <a:p>
            <a:r>
              <a:rPr lang="en-US" dirty="0"/>
              <a:t>How do we cross-train with core subject teachers?</a:t>
            </a:r>
          </a:p>
          <a:p>
            <a:endParaRPr lang="en-US" dirty="0"/>
          </a:p>
          <a:p>
            <a:endParaRPr lang="en-US" dirty="0"/>
          </a:p>
        </p:txBody>
      </p:sp>
    </p:spTree>
    <p:extLst>
      <p:ext uri="{BB962C8B-B14F-4D97-AF65-F5344CB8AC3E}">
        <p14:creationId xmlns:p14="http://schemas.microsoft.com/office/powerpoint/2010/main" val="32626650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Promote Innovative </a:t>
            </a:r>
            <a:r>
              <a:rPr lang="en-US" dirty="0" err="1"/>
              <a:t>PRactices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endParaRPr lang="en-US" dirty="0"/>
          </a:p>
          <a:p>
            <a:pPr>
              <a:buFont typeface="Wingdings" panose="05000000000000000000" pitchFamily="2" charset="2"/>
              <a:buChar char="v"/>
            </a:pPr>
            <a:r>
              <a:rPr lang="en-US" dirty="0"/>
              <a:t>Defining Work-based Learning</a:t>
            </a:r>
          </a:p>
          <a:p>
            <a:pPr>
              <a:buFont typeface="Wingdings" panose="05000000000000000000" pitchFamily="2" charset="2"/>
              <a:buChar char="v"/>
            </a:pPr>
            <a:r>
              <a:rPr lang="en-US" dirty="0"/>
              <a:t>What is already being done in Work-based Learning in your community?</a:t>
            </a:r>
          </a:p>
          <a:p>
            <a:pPr>
              <a:buFont typeface="Wingdings" panose="05000000000000000000" pitchFamily="2" charset="2"/>
              <a:buChar char="v"/>
            </a:pPr>
            <a:r>
              <a:rPr lang="en-US" dirty="0"/>
              <a:t>Could we offer “non-seat time” course options?</a:t>
            </a:r>
          </a:p>
          <a:p>
            <a:pPr>
              <a:buFont typeface="Wingdings" panose="05000000000000000000" pitchFamily="2" charset="2"/>
              <a:buChar char="v"/>
            </a:pPr>
            <a:r>
              <a:rPr lang="en-US" dirty="0"/>
              <a:t>What are the dual and concurrent enrollment options in your school?</a:t>
            </a:r>
          </a:p>
          <a:p>
            <a:pPr>
              <a:buFont typeface="Wingdings" panose="05000000000000000000" pitchFamily="2" charset="2"/>
              <a:buChar char="v"/>
            </a:pPr>
            <a:r>
              <a:rPr lang="en-US" dirty="0"/>
              <a:t>Should summer “camp” or college summer programs be offered to expand opportunities for rural and other special populations?</a:t>
            </a:r>
          </a:p>
          <a:p>
            <a:pPr>
              <a:buFont typeface="Wingdings" panose="05000000000000000000" pitchFamily="2" charset="2"/>
              <a:buChar char="v"/>
            </a:pPr>
            <a:r>
              <a:rPr lang="en-US" dirty="0"/>
              <a:t>Other thoughts on innovative practices?</a:t>
            </a:r>
          </a:p>
        </p:txBody>
      </p:sp>
    </p:spTree>
    <p:extLst>
      <p:ext uri="{BB962C8B-B14F-4D97-AF65-F5344CB8AC3E}">
        <p14:creationId xmlns:p14="http://schemas.microsoft.com/office/powerpoint/2010/main" val="10927130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been accomplished to date?</a:t>
            </a:r>
          </a:p>
        </p:txBody>
      </p:sp>
      <p:sp>
        <p:nvSpPr>
          <p:cNvPr id="3" name="Content Placeholder 2"/>
          <p:cNvSpPr>
            <a:spLocks noGrp="1"/>
          </p:cNvSpPr>
          <p:nvPr>
            <p:ph sz="half" idx="1"/>
          </p:nvPr>
        </p:nvSpPr>
        <p:spPr/>
        <p:txBody>
          <a:bodyPr/>
          <a:lstStyle/>
          <a:p>
            <a:r>
              <a:rPr lang="en-US" dirty="0"/>
              <a:t>OCHE/OPI personnel attended three national Perkins V conferences</a:t>
            </a:r>
          </a:p>
          <a:p>
            <a:r>
              <a:rPr lang="en-US" dirty="0"/>
              <a:t>State Transition Plan written and approved by the Board of Regents</a:t>
            </a:r>
          </a:p>
          <a:p>
            <a:r>
              <a:rPr lang="en-US" dirty="0"/>
              <a:t>State Advisory Board meetings completed</a:t>
            </a:r>
          </a:p>
          <a:p>
            <a:r>
              <a:rPr lang="en-US" dirty="0"/>
              <a:t>Public Hearings: April 17 &amp; May 20- and MBI Focus Groups June 18-20</a:t>
            </a:r>
          </a:p>
        </p:txBody>
      </p:sp>
      <p:pic>
        <p:nvPicPr>
          <p:cNvPr id="8" name="Content Placeholder 7" descr="Why Partnerships are Essential in an Open Innovation World | Transmedia Newswire"/>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62165" y="2286001"/>
            <a:ext cx="3690610" cy="3690610"/>
          </a:xfrm>
        </p:spPr>
      </p:pic>
    </p:spTree>
    <p:extLst>
      <p:ext uri="{BB962C8B-B14F-4D97-AF65-F5344CB8AC3E}">
        <p14:creationId xmlns:p14="http://schemas.microsoft.com/office/powerpoint/2010/main" val="41048411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Will the Perkins grant remain the same for FY 2019-2020?</a:t>
            </a:r>
          </a:p>
        </p:txBody>
      </p:sp>
      <p:sp>
        <p:nvSpPr>
          <p:cNvPr id="3" name="Content Placeholder 2"/>
          <p:cNvSpPr>
            <a:spLocks noGrp="1"/>
          </p:cNvSpPr>
          <p:nvPr>
            <p:ph idx="1"/>
          </p:nvPr>
        </p:nvSpPr>
        <p:spPr>
          <a:xfrm>
            <a:off x="1278128" y="2528048"/>
            <a:ext cx="9720071" cy="3781312"/>
          </a:xfrm>
        </p:spPr>
        <p:txBody>
          <a:bodyPr>
            <a:normAutofit lnSpcReduction="10000"/>
          </a:bodyPr>
          <a:lstStyle/>
          <a:p>
            <a:endParaRPr lang="en-US" sz="3200" dirty="0"/>
          </a:p>
          <a:p>
            <a:r>
              <a:rPr lang="en-US" sz="3200" dirty="0"/>
              <a:t>YES!  During the Transition year, the Perkins funding and application will remain the same while the strategic plan is developed for July 2020-2024.</a:t>
            </a:r>
          </a:p>
          <a:p>
            <a:endParaRPr lang="en-US" sz="3200" dirty="0"/>
          </a:p>
          <a:p>
            <a:r>
              <a:rPr lang="en-US" sz="3200" dirty="0"/>
              <a:t>The Local Comprehensive Needs Assessment will be released soon in order for each LEA to work with their expanded Advisory committee</a:t>
            </a:r>
          </a:p>
        </p:txBody>
      </p:sp>
    </p:spTree>
    <p:extLst>
      <p:ext uri="{BB962C8B-B14F-4D97-AF65-F5344CB8AC3E}">
        <p14:creationId xmlns:p14="http://schemas.microsoft.com/office/powerpoint/2010/main" val="3768981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CD21-668F-4DDB-AE69-DD7441B21F43}"/>
              </a:ext>
            </a:extLst>
          </p:cNvPr>
          <p:cNvSpPr>
            <a:spLocks noGrp="1"/>
          </p:cNvSpPr>
          <p:nvPr>
            <p:ph type="title"/>
          </p:nvPr>
        </p:nvSpPr>
        <p:spPr>
          <a:xfrm>
            <a:off x="400476" y="496159"/>
            <a:ext cx="10660626" cy="1392514"/>
          </a:xfrm>
          <a:solidFill>
            <a:schemeClr val="tx2">
              <a:lumMod val="75000"/>
            </a:schemeClr>
          </a:solidFill>
        </p:spPr>
        <p:txBody>
          <a:bodyPr>
            <a:normAutofit/>
          </a:bodyPr>
          <a:lstStyle/>
          <a:p>
            <a:pPr algn="ctr"/>
            <a:r>
              <a:rPr lang="en-US" b="1" dirty="0">
                <a:solidFill>
                  <a:srgbClr val="FEF6F0"/>
                </a:solidFill>
                <a:latin typeface="Calibri" panose="020F0502020204030204" pitchFamily="34" charset="0"/>
                <a:cs typeface="Calibri" panose="020F0502020204030204" pitchFamily="34" charset="0"/>
              </a:rPr>
              <a:t>Direct Certification Sources</a:t>
            </a:r>
          </a:p>
        </p:txBody>
      </p:sp>
      <p:sp>
        <p:nvSpPr>
          <p:cNvPr id="3" name="Content Placeholder 2">
            <a:extLst>
              <a:ext uri="{FF2B5EF4-FFF2-40B4-BE49-F238E27FC236}">
                <a16:creationId xmlns:a16="http://schemas.microsoft.com/office/drawing/2014/main" id="{F714110D-52FB-49CE-8F0B-F1692BF6A32D}"/>
              </a:ext>
            </a:extLst>
          </p:cNvPr>
          <p:cNvSpPr>
            <a:spLocks noGrp="1"/>
          </p:cNvSpPr>
          <p:nvPr>
            <p:ph type="body" idx="1"/>
          </p:nvPr>
        </p:nvSpPr>
        <p:spPr>
          <a:xfrm>
            <a:off x="838200" y="1972690"/>
            <a:ext cx="5465319" cy="665642"/>
          </a:xfrm>
        </p:spPr>
        <p:txBody>
          <a:bodyPr>
            <a:normAutofit/>
          </a:bodyPr>
          <a:lstStyle/>
          <a:p>
            <a:pPr>
              <a:spcBef>
                <a:spcPts val="1800"/>
              </a:spcBef>
            </a:pPr>
            <a:r>
              <a:rPr lang="en-US" sz="3200" u="sng" dirty="0">
                <a:solidFill>
                  <a:schemeClr val="tx2">
                    <a:lumMod val="75000"/>
                  </a:schemeClr>
                </a:solidFill>
                <a:latin typeface="Calibri" panose="020F0502020204030204" pitchFamily="34" charset="0"/>
                <a:cs typeface="Calibri" panose="020F0502020204030204" pitchFamily="34" charset="0"/>
              </a:rPr>
              <a:t>Assistance Programs</a:t>
            </a:r>
          </a:p>
        </p:txBody>
      </p:sp>
      <p:sp>
        <p:nvSpPr>
          <p:cNvPr id="4" name="Content Placeholder 3">
            <a:extLst>
              <a:ext uri="{FF2B5EF4-FFF2-40B4-BE49-F238E27FC236}">
                <a16:creationId xmlns:a16="http://schemas.microsoft.com/office/drawing/2014/main" id="{1569E150-82B2-465B-AF21-EDB7E50747DB}"/>
              </a:ext>
            </a:extLst>
          </p:cNvPr>
          <p:cNvSpPr>
            <a:spLocks noGrp="1"/>
          </p:cNvSpPr>
          <p:nvPr>
            <p:ph sz="half" idx="2"/>
          </p:nvPr>
        </p:nvSpPr>
        <p:spPr>
          <a:xfrm>
            <a:off x="1099638" y="2638331"/>
            <a:ext cx="5465318" cy="3415527"/>
          </a:xfrm>
        </p:spPr>
        <p:txBody>
          <a:bodyPr>
            <a:normAutofit/>
          </a:bodyPr>
          <a:lstStyle/>
          <a:p>
            <a:pPr marL="0" indent="0">
              <a:buNone/>
            </a:pPr>
            <a:r>
              <a:rPr lang="en-US" sz="3200" dirty="0">
                <a:latin typeface="Calibri" panose="020F0502020204030204" pitchFamily="34" charset="0"/>
                <a:cs typeface="Calibri" panose="020F0502020204030204" pitchFamily="34" charset="0"/>
              </a:rPr>
              <a:t>SNAP </a:t>
            </a:r>
          </a:p>
          <a:p>
            <a:pPr marL="0" indent="0">
              <a:spcBef>
                <a:spcPts val="600"/>
              </a:spcBef>
              <a:buNone/>
            </a:pPr>
            <a:r>
              <a:rPr lang="en-US" sz="2000" dirty="0">
                <a:latin typeface="Calibri" panose="020F0502020204030204" pitchFamily="34" charset="0"/>
                <a:cs typeface="Calibri" panose="020F0502020204030204" pitchFamily="34" charset="0"/>
              </a:rPr>
              <a:t>Supplemental Nutrition Assistance Program</a:t>
            </a:r>
          </a:p>
          <a:p>
            <a:pPr marL="0" indent="0">
              <a:spcBef>
                <a:spcPts val="1800"/>
              </a:spcBef>
              <a:buNone/>
            </a:pPr>
            <a:r>
              <a:rPr lang="en-US" sz="3200" dirty="0">
                <a:latin typeface="Calibri" panose="020F0502020204030204" pitchFamily="34" charset="0"/>
                <a:cs typeface="Calibri" panose="020F0502020204030204" pitchFamily="34" charset="0"/>
              </a:rPr>
              <a:t>TANF </a:t>
            </a:r>
          </a:p>
          <a:p>
            <a:pPr marL="0" indent="0">
              <a:spcBef>
                <a:spcPts val="600"/>
              </a:spcBef>
              <a:buNone/>
            </a:pPr>
            <a:r>
              <a:rPr lang="en-US" sz="2000" dirty="0">
                <a:latin typeface="Calibri" panose="020F0502020204030204" pitchFamily="34" charset="0"/>
                <a:cs typeface="Calibri" panose="020F0502020204030204" pitchFamily="34" charset="0"/>
              </a:rPr>
              <a:t>Temporary Assistance for Needy Families</a:t>
            </a:r>
          </a:p>
          <a:p>
            <a:pPr marL="0" indent="0">
              <a:spcBef>
                <a:spcPts val="1800"/>
              </a:spcBef>
              <a:buNone/>
            </a:pPr>
            <a:r>
              <a:rPr lang="en-US" sz="3200" dirty="0">
                <a:latin typeface="Calibri" panose="020F0502020204030204" pitchFamily="34" charset="0"/>
                <a:cs typeface="Calibri" panose="020F0502020204030204" pitchFamily="34" charset="0"/>
              </a:rPr>
              <a:t>FDPIR</a:t>
            </a:r>
          </a:p>
          <a:p>
            <a:pPr marL="0" indent="0">
              <a:buNone/>
            </a:pPr>
            <a:r>
              <a:rPr lang="en-US" sz="2000" dirty="0">
                <a:latin typeface="Calibri" panose="020F0502020204030204" pitchFamily="34" charset="0"/>
                <a:cs typeface="Calibri" panose="020F0502020204030204" pitchFamily="34" charset="0"/>
              </a:rPr>
              <a:t>Food Distribution Programs on Indian Reservations</a:t>
            </a:r>
          </a:p>
          <a:p>
            <a:endParaRPr lang="en-US" dirty="0"/>
          </a:p>
        </p:txBody>
      </p:sp>
      <p:sp>
        <p:nvSpPr>
          <p:cNvPr id="5" name="Text Placeholder 4">
            <a:extLst>
              <a:ext uri="{FF2B5EF4-FFF2-40B4-BE49-F238E27FC236}">
                <a16:creationId xmlns:a16="http://schemas.microsoft.com/office/drawing/2014/main" id="{CD986375-19ED-46F7-B28F-4704E5FF5496}"/>
              </a:ext>
            </a:extLst>
          </p:cNvPr>
          <p:cNvSpPr>
            <a:spLocks noGrp="1"/>
          </p:cNvSpPr>
          <p:nvPr>
            <p:ph type="body" sz="quarter" idx="3"/>
          </p:nvPr>
        </p:nvSpPr>
        <p:spPr>
          <a:xfrm>
            <a:off x="6772474" y="1972690"/>
            <a:ext cx="4319888" cy="665641"/>
          </a:xfrm>
        </p:spPr>
        <p:txBody>
          <a:bodyPr>
            <a:normAutofit/>
          </a:bodyPr>
          <a:lstStyle/>
          <a:p>
            <a:r>
              <a:rPr lang="en-US" sz="3200" u="sng" dirty="0">
                <a:solidFill>
                  <a:schemeClr val="tx2">
                    <a:lumMod val="75000"/>
                  </a:schemeClr>
                </a:solidFill>
                <a:latin typeface="Calibri" panose="020F0502020204030204" pitchFamily="34" charset="0"/>
                <a:cs typeface="Calibri" panose="020F0502020204030204" pitchFamily="34" charset="0"/>
              </a:rPr>
              <a:t>Other Sources</a:t>
            </a:r>
          </a:p>
        </p:txBody>
      </p:sp>
      <p:sp>
        <p:nvSpPr>
          <p:cNvPr id="6" name="Content Placeholder 5">
            <a:extLst>
              <a:ext uri="{FF2B5EF4-FFF2-40B4-BE49-F238E27FC236}">
                <a16:creationId xmlns:a16="http://schemas.microsoft.com/office/drawing/2014/main" id="{FCEFC6A0-C9BA-43DE-8410-289D37B7552B}"/>
              </a:ext>
            </a:extLst>
          </p:cNvPr>
          <p:cNvSpPr>
            <a:spLocks noGrp="1"/>
          </p:cNvSpPr>
          <p:nvPr>
            <p:ph sz="quarter" idx="4"/>
          </p:nvPr>
        </p:nvSpPr>
        <p:spPr>
          <a:xfrm>
            <a:off x="7033913" y="2722348"/>
            <a:ext cx="4319887" cy="3415528"/>
          </a:xfrm>
        </p:spPr>
        <p:txBody>
          <a:bodyPr>
            <a:normAutofit/>
          </a:bodyPr>
          <a:lstStyle/>
          <a:p>
            <a:pPr marL="0" indent="0">
              <a:spcBef>
                <a:spcPts val="4800"/>
              </a:spcBef>
              <a:buNone/>
            </a:pPr>
            <a:r>
              <a:rPr lang="en-US" sz="3200" dirty="0">
                <a:latin typeface="Calibri" panose="020F0502020204030204" pitchFamily="34" charset="0"/>
                <a:cs typeface="Calibri" panose="020F0502020204030204" pitchFamily="34" charset="0"/>
              </a:rPr>
              <a:t>Foster Care</a:t>
            </a:r>
          </a:p>
          <a:p>
            <a:pPr marL="0" indent="0">
              <a:spcBef>
                <a:spcPts val="4800"/>
              </a:spcBef>
              <a:buNone/>
            </a:pPr>
            <a:r>
              <a:rPr lang="en-US" sz="3200" dirty="0">
                <a:latin typeface="Calibri" panose="020F0502020204030204" pitchFamily="34" charset="0"/>
                <a:cs typeface="Calibri" panose="020F0502020204030204" pitchFamily="34" charset="0"/>
              </a:rPr>
              <a:t>Homeless</a:t>
            </a:r>
          </a:p>
          <a:p>
            <a:pPr marL="0" indent="0">
              <a:spcBef>
                <a:spcPts val="4800"/>
              </a:spcBef>
              <a:buNone/>
            </a:pPr>
            <a:r>
              <a:rPr lang="en-US" sz="3200" dirty="0">
                <a:latin typeface="Calibri" panose="020F0502020204030204" pitchFamily="34" charset="0"/>
                <a:cs typeface="Calibri" panose="020F0502020204030204" pitchFamily="34" charset="0"/>
              </a:rPr>
              <a:t>Migrant</a:t>
            </a:r>
          </a:p>
          <a:p>
            <a:pPr marL="0" indent="0">
              <a:buNone/>
            </a:pPr>
            <a:endParaRPr lang="en-US" dirty="0"/>
          </a:p>
        </p:txBody>
      </p:sp>
    </p:spTree>
    <p:extLst>
      <p:ext uri="{BB962C8B-B14F-4D97-AF65-F5344CB8AC3E}">
        <p14:creationId xmlns:p14="http://schemas.microsoft.com/office/powerpoint/2010/main" val="39480314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DEEPER DIVE ON Rigorous Career Pathways</a:t>
            </a:r>
          </a:p>
        </p:txBody>
      </p:sp>
      <p:sp>
        <p:nvSpPr>
          <p:cNvPr id="3" name="Content Placeholder 2"/>
          <p:cNvSpPr>
            <a:spLocks noGrp="1"/>
          </p:cNvSpPr>
          <p:nvPr>
            <p:ph sz="half" idx="1"/>
          </p:nvPr>
        </p:nvSpPr>
        <p:spPr>
          <a:xfrm>
            <a:off x="1024127" y="2286000"/>
            <a:ext cx="5161519" cy="4023360"/>
          </a:xfrm>
        </p:spPr>
        <p:txBody>
          <a:bodyPr/>
          <a:lstStyle/>
          <a:p>
            <a:r>
              <a:rPr lang="en-US" dirty="0"/>
              <a:t>How are “foundation” courses determined?</a:t>
            </a:r>
          </a:p>
          <a:p>
            <a:r>
              <a:rPr lang="en-US" dirty="0"/>
              <a:t>What common guidelines inform a foundations course?</a:t>
            </a:r>
          </a:p>
          <a:p>
            <a:r>
              <a:rPr lang="en-US" dirty="0"/>
              <a:t>Where is MT Workforce data located?</a:t>
            </a:r>
          </a:p>
          <a:p>
            <a:r>
              <a:rPr lang="en-US" dirty="0"/>
              <a:t>What is the definition of high demand, high skill, high wage employment?</a:t>
            </a:r>
          </a:p>
          <a:p>
            <a:r>
              <a:rPr lang="en-US" dirty="0"/>
              <a:t>Do all Pathways need to have a transition to a college pathway?</a:t>
            </a:r>
          </a:p>
          <a:p>
            <a:endParaRPr lang="en-US" dirty="0"/>
          </a:p>
        </p:txBody>
      </p:sp>
      <p:pic>
        <p:nvPicPr>
          <p:cNvPr id="6" name="Content Placeholder 5" descr="Alabama School Connection » 2013 » April » 2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85646" y="2286000"/>
            <a:ext cx="4754562" cy="3176400"/>
          </a:xfrm>
        </p:spPr>
      </p:pic>
    </p:spTree>
    <p:extLst>
      <p:ext uri="{BB962C8B-B14F-4D97-AF65-F5344CB8AC3E}">
        <p14:creationId xmlns:p14="http://schemas.microsoft.com/office/powerpoint/2010/main" val="1678042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questions regarding perkins v?</a:t>
            </a:r>
          </a:p>
        </p:txBody>
      </p:sp>
      <p:pic>
        <p:nvPicPr>
          <p:cNvPr id="4" name="Content Placeholder 3" descr="Learning a New Language – Don’t Let Ignorance Discourage You | Akosmopoli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8094" y="2084832"/>
            <a:ext cx="6686550" cy="2943225"/>
          </a:xfrm>
        </p:spPr>
      </p:pic>
      <p:sp>
        <p:nvSpPr>
          <p:cNvPr id="3" name="TextBox 2"/>
          <p:cNvSpPr txBox="1"/>
          <p:nvPr/>
        </p:nvSpPr>
        <p:spPr>
          <a:xfrm>
            <a:off x="2235200" y="5524500"/>
            <a:ext cx="7475123" cy="369332"/>
          </a:xfrm>
          <a:prstGeom prst="rect">
            <a:avLst/>
          </a:prstGeom>
          <a:noFill/>
        </p:spPr>
        <p:txBody>
          <a:bodyPr wrap="none" rtlCol="0">
            <a:spAutoFit/>
          </a:bodyPr>
          <a:lstStyle/>
          <a:p>
            <a:r>
              <a:rPr lang="en-US" dirty="0"/>
              <a:t>Contact Renee Erlandsen at: </a:t>
            </a:r>
            <a:r>
              <a:rPr lang="en-US" u="sng" dirty="0"/>
              <a:t>rerlandsen@mt.gov </a:t>
            </a:r>
            <a:r>
              <a:rPr lang="en-US" dirty="0"/>
              <a:t>for further information</a:t>
            </a:r>
          </a:p>
        </p:txBody>
      </p:sp>
    </p:spTree>
    <p:extLst>
      <p:ext uri="{BB962C8B-B14F-4D97-AF65-F5344CB8AC3E}">
        <p14:creationId xmlns:p14="http://schemas.microsoft.com/office/powerpoint/2010/main" val="28749271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506064"/>
            <a:ext cx="7452917" cy="1278193"/>
          </a:xfrm>
        </p:spPr>
        <p:txBody>
          <a:bodyPr/>
          <a:lstStyle/>
          <a:p>
            <a:r>
              <a:rPr lang="en-US" dirty="0"/>
              <a:t>Q &amp; A:</a:t>
            </a:r>
          </a:p>
        </p:txBody>
      </p:sp>
      <p:pic>
        <p:nvPicPr>
          <p:cNvPr id="1030" name="Picture 6" descr="http://www.newyorker.com/online/blogs/newsdesk/Loren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335" y="235973"/>
            <a:ext cx="9694607" cy="545690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91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516" y="5334000"/>
            <a:ext cx="8131278" cy="1524000"/>
          </a:xfrm>
        </p:spPr>
        <p:txBody>
          <a:bodyPr/>
          <a:lstStyle/>
          <a:p>
            <a:r>
              <a:rPr lang="en-US" dirty="0"/>
              <a:t>Work Time</a:t>
            </a:r>
          </a:p>
        </p:txBody>
      </p:sp>
      <p:sp>
        <p:nvSpPr>
          <p:cNvPr id="3" name="Content Placeholder 2"/>
          <p:cNvSpPr>
            <a:spLocks noGrp="1"/>
          </p:cNvSpPr>
          <p:nvPr>
            <p:ph idx="1"/>
          </p:nvPr>
        </p:nvSpPr>
        <p:spPr>
          <a:xfrm>
            <a:off x="2298524" y="685800"/>
            <a:ext cx="7543800" cy="4648200"/>
          </a:xfrm>
        </p:spPr>
        <p:txBody>
          <a:bodyPr>
            <a:normAutofit/>
          </a:bodyPr>
          <a:lstStyle/>
          <a:p>
            <a:pPr marL="0" indent="0" algn="ctr">
              <a:buNone/>
            </a:pPr>
            <a:r>
              <a:rPr lang="en-US" sz="2400" dirty="0"/>
              <a:t>Please let us know if you have any questions!</a:t>
            </a:r>
          </a:p>
          <a:p>
            <a:pPr marL="0" indent="0" algn="ctr">
              <a:buNone/>
            </a:pPr>
            <a:endParaRPr lang="en-US" sz="2400" dirty="0"/>
          </a:p>
          <a:p>
            <a:pPr marL="0" indent="0" algn="ctr">
              <a:buNone/>
            </a:pPr>
            <a:endParaRPr lang="en-US" sz="2400" b="1" dirty="0"/>
          </a:p>
          <a:p>
            <a:endParaRPr lang="en-US" sz="2400" dirty="0"/>
          </a:p>
          <a:p>
            <a:endParaRPr lang="en-US" sz="600" dirty="0"/>
          </a:p>
          <a:p>
            <a:endParaRPr lang="en-US" sz="2400" dirty="0"/>
          </a:p>
          <a:p>
            <a:endParaRPr lang="en-US" sz="2400" dirty="0"/>
          </a:p>
          <a:p>
            <a:endParaRPr lang="en-US" sz="2400" dirty="0"/>
          </a:p>
          <a:p>
            <a:endParaRPr lang="en-US" sz="2400" dirty="0"/>
          </a:p>
          <a:p>
            <a:endParaRPr lang="en-US" sz="2400" dirty="0"/>
          </a:p>
          <a:p>
            <a:endParaRPr lang="en-US" sz="2400" dirty="0">
              <a:solidFill>
                <a:srgbClr val="C00000"/>
              </a:solidFill>
            </a:endParaRPr>
          </a:p>
          <a:p>
            <a:endParaRPr lang="en-US" sz="2400" dirty="0"/>
          </a:p>
        </p:txBody>
      </p:sp>
      <p:pic>
        <p:nvPicPr>
          <p:cNvPr id="3074" name="Picture 2" descr="http://sphotos-a.xx.fbcdn.net/hphotos-snc6/181331_10100455390805243_1488251451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616" y="1604303"/>
            <a:ext cx="5278677" cy="351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8974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043948"/>
            <a:ext cx="8357485" cy="1710813"/>
          </a:xfrm>
        </p:spPr>
        <p:txBody>
          <a:bodyPr/>
          <a:lstStyle/>
          <a:p>
            <a:r>
              <a:rPr lang="en-US" dirty="0"/>
              <a:t>Thank you!</a:t>
            </a:r>
          </a:p>
        </p:txBody>
      </p:sp>
      <p:pic>
        <p:nvPicPr>
          <p:cNvPr id="1026" name="Picture 2" descr="http://imgc.allpostersimages.com/images/P-473-488-90/60/6064/XRCD100Z/posters/sam-gross-thank-you-you-ve-been-a-great-audience-new-yorker-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773" y="117987"/>
            <a:ext cx="7973961" cy="514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21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95384-B30C-4644-946A-19307DD1F3E1}"/>
              </a:ext>
            </a:extLst>
          </p:cNvPr>
          <p:cNvSpPr>
            <a:spLocks noGrp="1"/>
          </p:cNvSpPr>
          <p:nvPr>
            <p:ph type="title"/>
          </p:nvPr>
        </p:nvSpPr>
        <p:spPr>
          <a:xfrm>
            <a:off x="1021080" y="426085"/>
            <a:ext cx="11109960" cy="1870075"/>
          </a:xfrm>
        </p:spPr>
        <p:txBody>
          <a:bodyPr>
            <a:normAutofit/>
          </a:bodyPr>
          <a:lstStyle/>
          <a:p>
            <a:r>
              <a:rPr lang="en-US" b="1" dirty="0">
                <a:latin typeface="Calibri" panose="020F0502020204030204" pitchFamily="34" charset="0"/>
                <a:cs typeface="Calibri" panose="020F0502020204030204" pitchFamily="34" charset="0"/>
              </a:rPr>
              <a:t>Why Direct Certification Matters</a:t>
            </a:r>
          </a:p>
        </p:txBody>
      </p:sp>
      <p:sp>
        <p:nvSpPr>
          <p:cNvPr id="3" name="Content Placeholder 2">
            <a:extLst>
              <a:ext uri="{FF2B5EF4-FFF2-40B4-BE49-F238E27FC236}">
                <a16:creationId xmlns:a16="http://schemas.microsoft.com/office/drawing/2014/main" id="{F7AD04CE-1EA7-404E-8CC4-DF3651DE3BF0}"/>
              </a:ext>
            </a:extLst>
          </p:cNvPr>
          <p:cNvSpPr>
            <a:spLocks noGrp="1"/>
          </p:cNvSpPr>
          <p:nvPr>
            <p:ph idx="1"/>
          </p:nvPr>
        </p:nvSpPr>
        <p:spPr>
          <a:xfrm>
            <a:off x="1021080" y="2122560"/>
            <a:ext cx="10515600" cy="4724682"/>
          </a:xfrm>
        </p:spPr>
        <p:txBody>
          <a:bodyPr/>
          <a:lstStyle/>
          <a:p>
            <a:pPr>
              <a:buClr>
                <a:srgbClr val="C00000"/>
              </a:buClr>
              <a:buFont typeface="Wingdings" panose="05000000000000000000" pitchFamily="2" charset="2"/>
              <a:buChar char="q"/>
            </a:pPr>
            <a:r>
              <a:rPr lang="en-US" sz="2800" dirty="0">
                <a:latin typeface="Calibri" panose="020F0502020204030204" pitchFamily="34" charset="0"/>
                <a:cs typeface="Calibri" panose="020F0502020204030204" pitchFamily="34" charset="0"/>
              </a:rPr>
              <a:t> Qualifies students free meal eligibility status</a:t>
            </a:r>
          </a:p>
          <a:p>
            <a:pPr>
              <a:spcBef>
                <a:spcPts val="1800"/>
              </a:spcBef>
              <a:buClr>
                <a:srgbClr val="C00000"/>
              </a:buClr>
              <a:buFont typeface="Wingdings" panose="05000000000000000000" pitchFamily="2" charset="2"/>
              <a:buChar char="q"/>
            </a:pPr>
            <a:r>
              <a:rPr lang="en-US" sz="2800" dirty="0">
                <a:latin typeface="Calibri" panose="020F0502020204030204" pitchFamily="34" charset="0"/>
                <a:cs typeface="Calibri" panose="020F0502020204030204" pitchFamily="34" charset="0"/>
              </a:rPr>
              <a:t> Streamlines eligibility without F/R application</a:t>
            </a:r>
          </a:p>
          <a:p>
            <a:pPr>
              <a:spcBef>
                <a:spcPts val="1800"/>
              </a:spcBef>
              <a:buClr>
                <a:srgbClr val="C00000"/>
              </a:buClr>
              <a:buFont typeface="Wingdings" panose="05000000000000000000" pitchFamily="2" charset="2"/>
              <a:buChar char="q"/>
            </a:pPr>
            <a:r>
              <a:rPr lang="en-US" sz="2800" dirty="0">
                <a:latin typeface="Calibri" panose="020F0502020204030204" pitchFamily="34" charset="0"/>
                <a:cs typeface="Calibri" panose="020F0502020204030204" pitchFamily="34" charset="0"/>
              </a:rPr>
              <a:t> Decreases the number of applications subject to verification </a:t>
            </a:r>
          </a:p>
          <a:p>
            <a:pPr>
              <a:spcBef>
                <a:spcPts val="1800"/>
              </a:spcBef>
              <a:buClr>
                <a:srgbClr val="C00000"/>
              </a:buClr>
              <a:buFont typeface="Wingdings" panose="05000000000000000000" pitchFamily="2" charset="2"/>
              <a:buChar char="q"/>
            </a:pPr>
            <a:r>
              <a:rPr lang="en-US" sz="2800" dirty="0">
                <a:latin typeface="Calibri" panose="020F0502020204030204" pitchFamily="34" charset="0"/>
                <a:cs typeface="Calibri" panose="020F0502020204030204" pitchFamily="34" charset="0"/>
              </a:rPr>
              <a:t> Helps maximize F/R rates</a:t>
            </a:r>
          </a:p>
          <a:p>
            <a:pPr>
              <a:spcBef>
                <a:spcPts val="1800"/>
              </a:spcBef>
              <a:buClr>
                <a:srgbClr val="C00000"/>
              </a:buClr>
              <a:buFont typeface="Wingdings" panose="05000000000000000000" pitchFamily="2" charset="2"/>
              <a:buChar char="q"/>
            </a:pPr>
            <a:r>
              <a:rPr lang="en-US" sz="2800" dirty="0">
                <a:latin typeface="Calibri" panose="020F0502020204030204" pitchFamily="34" charset="0"/>
                <a:cs typeface="Calibri" panose="020F0502020204030204" pitchFamily="34" charset="0"/>
              </a:rPr>
              <a:t> More students have access to healthy meals – Ready to Learn!</a:t>
            </a:r>
          </a:p>
          <a:p>
            <a:pPr>
              <a:spcBef>
                <a:spcPts val="1800"/>
              </a:spcBef>
              <a:buClr>
                <a:srgbClr val="C00000"/>
              </a:buClr>
              <a:buFont typeface="Wingdings" panose="05000000000000000000" pitchFamily="2" charset="2"/>
              <a:buChar char="q"/>
            </a:pPr>
            <a:r>
              <a:rPr lang="en-US" sz="2800" dirty="0">
                <a:latin typeface="Calibri" panose="020F0502020204030204" pitchFamily="34" charset="0"/>
                <a:cs typeface="Calibri" panose="020F0502020204030204" pitchFamily="34" charset="0"/>
              </a:rPr>
              <a:t> </a:t>
            </a:r>
            <a:r>
              <a:rPr lang="en-US" sz="2800" dirty="0">
                <a:highlight>
                  <a:srgbClr val="FFFF00"/>
                </a:highlight>
                <a:latin typeface="Calibri" panose="020F0502020204030204" pitchFamily="34" charset="0"/>
                <a:cs typeface="Calibri" panose="020F0502020204030204" pitchFamily="34" charset="0"/>
              </a:rPr>
              <a:t>DCA data qualifies schools for CEP</a:t>
            </a:r>
          </a:p>
          <a:p>
            <a:pPr marL="0" indent="0">
              <a:spcBef>
                <a:spcPts val="1800"/>
              </a:spcBef>
              <a:buNone/>
            </a:pPr>
            <a:endParaRPr lang="en-US" sz="2800" dirty="0">
              <a:latin typeface="Calibri" panose="020F0502020204030204" pitchFamily="34" charset="0"/>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310115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5" descr="image006">
            <a:extLst>
              <a:ext uri="{FF2B5EF4-FFF2-40B4-BE49-F238E27FC236}">
                <a16:creationId xmlns:a16="http://schemas.microsoft.com/office/drawing/2014/main" id="{B6F70C87-A560-476F-B45B-22AA3CEE8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213" y="185767"/>
            <a:ext cx="9336405" cy="648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A3A9E0B0-75FC-4EF8-B94F-5B96028507BB}"/>
              </a:ext>
            </a:extLst>
          </p:cNvPr>
          <p:cNvSpPr txBox="1"/>
          <p:nvPr/>
        </p:nvSpPr>
        <p:spPr>
          <a:xfrm>
            <a:off x="201168" y="2705725"/>
            <a:ext cx="208483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2E2B21"/>
                </a:solidFill>
                <a:effectLst/>
                <a:uLnTx/>
                <a:uFillTx/>
                <a:latin typeface="Arial" panose="020B0604020202020204"/>
                <a:ea typeface="+mn-ea"/>
                <a:cs typeface="+mn-cs"/>
              </a:rPr>
              <a:t>*</a:t>
            </a:r>
            <a:r>
              <a:rPr kumimoji="0" lang="en-US" sz="4400" b="0" i="0" u="none" strike="noStrike" kern="1200" cap="none" spc="0" normalizeH="0" baseline="0" noProof="0" dirty="0">
                <a:ln>
                  <a:noFill/>
                </a:ln>
                <a:solidFill>
                  <a:srgbClr val="C00000"/>
                </a:solidFill>
                <a:effectLst/>
                <a:uLnTx/>
                <a:uFillTx/>
                <a:latin typeface="Arial" panose="020B0604020202020204"/>
                <a:ea typeface="+mn-ea"/>
                <a:cs typeface="+mn-cs"/>
              </a:rPr>
              <a:t>NEW</a:t>
            </a:r>
            <a:r>
              <a:rPr kumimoji="0" lang="en-US" sz="4400" b="0" i="0" u="none" strike="noStrike" kern="1200" cap="none" spc="0" normalizeH="0" baseline="0" noProof="0" dirty="0">
                <a:ln>
                  <a:noFill/>
                </a:ln>
                <a:solidFill>
                  <a:srgbClr val="2E2B21"/>
                </a:solidFill>
                <a:effectLst/>
                <a:uLnTx/>
                <a:uFillTx/>
                <a:latin typeface="Arial" panose="020B0604020202020204"/>
                <a:ea typeface="+mn-ea"/>
                <a:cs typeface="+mn-cs"/>
              </a:rPr>
              <a:t>* DCA!</a:t>
            </a:r>
          </a:p>
        </p:txBody>
      </p:sp>
      <p:sp>
        <p:nvSpPr>
          <p:cNvPr id="4" name="Rectangle: Rounded Corners 3">
            <a:extLst>
              <a:ext uri="{FF2B5EF4-FFF2-40B4-BE49-F238E27FC236}">
                <a16:creationId xmlns:a16="http://schemas.microsoft.com/office/drawing/2014/main" id="{81202BA5-39B9-4132-9BF1-9734F62B584F}"/>
              </a:ext>
            </a:extLst>
          </p:cNvPr>
          <p:cNvSpPr/>
          <p:nvPr/>
        </p:nvSpPr>
        <p:spPr>
          <a:xfrm>
            <a:off x="2285999" y="184556"/>
            <a:ext cx="6975987" cy="2632385"/>
          </a:xfrm>
          <a:prstGeom prst="roundRect">
            <a:avLst/>
          </a:prstGeom>
          <a:solidFill>
            <a:schemeClr val="bg1"/>
          </a:solidFill>
          <a:ln w="76200">
            <a:solidFill>
              <a:srgbClr val="C0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w="0"/>
              <a:solidFill>
                <a:srgbClr val="2E2B21"/>
              </a:solidFill>
              <a:effectLst>
                <a:outerShdw blurRad="38100" dist="19050" dir="2700000" algn="tl" rotWithShape="0">
                  <a:srgbClr val="2E2B21">
                    <a:alpha val="40000"/>
                  </a:srgbClr>
                </a:outerShdw>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rgbClr val="2E2B21"/>
                </a:solidFill>
                <a:effectLst>
                  <a:outerShdw blurRad="38100" dist="19050" dir="2700000" algn="tl" rotWithShape="0">
                    <a:srgbClr val="2E2B21">
                      <a:alpha val="40000"/>
                    </a:srgbClr>
                  </a:outerShdw>
                </a:effectLst>
                <a:uLnTx/>
                <a:uFillTx/>
                <a:latin typeface="Calibri" panose="020F0502020204030204" pitchFamily="34" charset="0"/>
                <a:ea typeface="+mn-ea"/>
                <a:cs typeface="Calibri" panose="020F0502020204030204" pitchFamily="34" charset="0"/>
              </a:rPr>
              <a:t>Direct Certification contributes to your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2E2B21"/>
                </a:solidFill>
                <a:effectLst>
                  <a:outerShdw blurRad="38100" dist="19050" dir="2700000" algn="tl" rotWithShape="0">
                    <a:srgbClr val="2E2B21">
                      <a:alpha val="40000"/>
                    </a:srgbClr>
                  </a:outerShdw>
                </a:effectLst>
                <a:uLnTx/>
                <a:uFillTx/>
                <a:latin typeface="Calibri" panose="020F0502020204030204" pitchFamily="34" charset="0"/>
                <a:ea typeface="+mn-ea"/>
                <a:cs typeface="Calibri" panose="020F0502020204030204" pitchFamily="34" charset="0"/>
              </a:rPr>
              <a:t>FREE/REDUCED PERCENTAGE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rgbClr val="2E2B21"/>
                </a:solidFill>
                <a:effectLst>
                  <a:outerShdw blurRad="38100" dist="19050" dir="2700000" algn="tl" rotWithShape="0">
                    <a:srgbClr val="2E2B21">
                      <a:alpha val="40000"/>
                    </a:srgbClr>
                  </a:outerShdw>
                </a:effectLst>
                <a:uLnTx/>
                <a:uFillTx/>
                <a:latin typeface="Calibri" panose="020F0502020204030204" pitchFamily="34" charset="0"/>
                <a:ea typeface="+mn-ea"/>
                <a:cs typeface="Calibri" panose="020F0502020204030204" pitchFamily="34" charset="0"/>
              </a:rPr>
              <a:t>and determines your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2E2B21"/>
                </a:solidFill>
                <a:effectLst>
                  <a:outerShdw blurRad="38100" dist="19050" dir="2700000" algn="tl" rotWithShape="0">
                    <a:srgbClr val="2E2B21">
                      <a:alpha val="40000"/>
                    </a:srgbClr>
                  </a:outerShdw>
                </a:effectLst>
                <a:highlight>
                  <a:srgbClr val="FFFF00"/>
                </a:highlight>
                <a:uLnTx/>
                <a:uFillTx/>
                <a:latin typeface="Calibri" panose="020F0502020204030204" pitchFamily="34" charset="0"/>
                <a:ea typeface="+mn-ea"/>
                <a:cs typeface="Calibri" panose="020F0502020204030204" pitchFamily="34" charset="0"/>
              </a:rPr>
              <a:t>IDENTIFIED STUDENT PERCENTAGE (ISP)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w="0"/>
              <a:solidFill>
                <a:srgbClr val="2E2B21"/>
              </a:solidFill>
              <a:effectLst>
                <a:outerShdw blurRad="38100" dist="19050" dir="2700000" algn="tl" rotWithShape="0">
                  <a:srgbClr val="2E2B21">
                    <a:alpha val="40000"/>
                  </a:srgbClr>
                </a:outerShdw>
              </a:effectLst>
              <a:uLnTx/>
              <a:uFillTx/>
              <a:latin typeface="Calibri" panose="020F0502020204030204" pitchFamily="34" charset="0"/>
              <a:ea typeface="+mn-ea"/>
              <a:cs typeface="Calibri" panose="020F0502020204030204" pitchFamily="34" charset="0"/>
            </a:endParaRPr>
          </a:p>
        </p:txBody>
      </p:sp>
      <p:sp>
        <p:nvSpPr>
          <p:cNvPr id="5" name="Rectangle: Rounded Corners 4">
            <a:extLst>
              <a:ext uri="{FF2B5EF4-FFF2-40B4-BE49-F238E27FC236}">
                <a16:creationId xmlns:a16="http://schemas.microsoft.com/office/drawing/2014/main" id="{246DAC13-9297-4363-8377-BE4C5AD31619}"/>
              </a:ext>
            </a:extLst>
          </p:cNvPr>
          <p:cNvSpPr/>
          <p:nvPr/>
        </p:nvSpPr>
        <p:spPr>
          <a:xfrm>
            <a:off x="5779443" y="3034782"/>
            <a:ext cx="5968181" cy="2234986"/>
          </a:xfrm>
          <a:prstGeom prst="roundRect">
            <a:avLst/>
          </a:prstGeom>
          <a:solidFill>
            <a:schemeClr val="bg1"/>
          </a:solidFill>
          <a:ln w="76200">
            <a:solidFill>
              <a:srgbClr val="C0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2E2B21"/>
                </a:solidFill>
                <a:effectLst>
                  <a:outerShdw blurRad="38100" dist="19050" dir="2700000" algn="tl" rotWithShape="0">
                    <a:srgbClr val="2E2B21">
                      <a:alpha val="40000"/>
                    </a:srgbClr>
                  </a:outerShdw>
                </a:effectLst>
                <a:uLnTx/>
                <a:uFillTx/>
                <a:latin typeface="Calibri" panose="020F0502020204030204" pitchFamily="34" charset="0"/>
                <a:ea typeface="+mn-ea"/>
                <a:cs typeface="Calibri" panose="020F0502020204030204" pitchFamily="34" charset="0"/>
              </a:rPr>
              <a:t>IDENTIFIED STUDENT PERCENTAGE (ISP)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rgbClr val="2E2B21"/>
                </a:solidFill>
                <a:effectLst>
                  <a:outerShdw blurRad="38100" dist="19050" dir="2700000" algn="tl" rotWithShape="0">
                    <a:srgbClr val="2E2B21">
                      <a:alpha val="40000"/>
                    </a:srgbClr>
                  </a:outerShdw>
                </a:effectLst>
                <a:uLnTx/>
                <a:uFillTx/>
                <a:latin typeface="Calibri" panose="020F0502020204030204" pitchFamily="34" charset="0"/>
                <a:ea typeface="+mn-ea"/>
                <a:cs typeface="Calibri" panose="020F0502020204030204" pitchFamily="34" charset="0"/>
              </a:rPr>
              <a:t>determines eligibility for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2E2B21"/>
                </a:solidFill>
                <a:effectLst>
                  <a:outerShdw blurRad="38100" dist="19050" dir="2700000" algn="tl" rotWithShape="0">
                    <a:srgbClr val="2E2B21">
                      <a:alpha val="40000"/>
                    </a:srgbClr>
                  </a:outerShdw>
                </a:effectLst>
                <a:highlight>
                  <a:srgbClr val="FFFF00"/>
                </a:highlight>
                <a:uLnTx/>
                <a:uFillTx/>
                <a:latin typeface="Calibri" panose="020F0502020204030204" pitchFamily="34" charset="0"/>
                <a:ea typeface="+mn-ea"/>
                <a:cs typeface="Calibri" panose="020F0502020204030204" pitchFamily="34" charset="0"/>
              </a:rPr>
              <a:t>Community Eligibility Provision</a:t>
            </a:r>
            <a:endParaRPr kumimoji="0" lang="en-US" sz="2800" b="1" i="0" u="none" strike="noStrike" kern="1200" cap="none" spc="0" normalizeH="0" baseline="0" noProof="0" dirty="0">
              <a:ln w="22225">
                <a:solidFill>
                  <a:srgbClr val="8F1D4D"/>
                </a:solidFill>
                <a:prstDash val="solid"/>
              </a:ln>
              <a:solidFill>
                <a:srgbClr val="8F1D4D">
                  <a:lumMod val="40000"/>
                  <a:lumOff val="60000"/>
                </a:srgbClr>
              </a:solidFill>
              <a:effectLst>
                <a:outerShdw blurRad="38100" dist="19050" dir="2700000" algn="tl" rotWithShape="0">
                  <a:srgbClr val="2E2B21">
                    <a:alpha val="40000"/>
                  </a:srgbClr>
                </a:outerShdw>
              </a:effectLst>
              <a:highlight>
                <a:srgbClr val="FFFF00"/>
              </a:highligh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4912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93FA-2140-45C6-9C97-B7D4558BF4C3}"/>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What is the Community Eligibility Provision (CEP)?</a:t>
            </a:r>
          </a:p>
        </p:txBody>
      </p:sp>
      <p:sp>
        <p:nvSpPr>
          <p:cNvPr id="7" name="Content Placeholder 6">
            <a:extLst>
              <a:ext uri="{FF2B5EF4-FFF2-40B4-BE49-F238E27FC236}">
                <a16:creationId xmlns:a16="http://schemas.microsoft.com/office/drawing/2014/main" id="{7BC18738-C051-4007-9BBD-722C9FB25A88}"/>
              </a:ext>
            </a:extLst>
          </p:cNvPr>
          <p:cNvSpPr>
            <a:spLocks noGrp="1"/>
          </p:cNvSpPr>
          <p:nvPr>
            <p:ph idx="1"/>
          </p:nvPr>
        </p:nvSpPr>
        <p:spPr>
          <a:xfrm>
            <a:off x="1088480" y="3038168"/>
            <a:ext cx="9720071" cy="1735001"/>
          </a:xfrm>
        </p:spPr>
        <p:txBody>
          <a:bodyPr/>
          <a:lstStyle/>
          <a:p>
            <a:pPr algn="ctr"/>
            <a:r>
              <a:rPr lang="en-US" sz="3200" dirty="0">
                <a:solidFill>
                  <a:srgbClr val="C00000"/>
                </a:solidFill>
                <a:latin typeface="Calibri" panose="020F0502020204030204" pitchFamily="34" charset="0"/>
              </a:rPr>
              <a:t>CEP allows eligible schools to provide free meals to all enrolled students without collecting applications.</a:t>
            </a:r>
          </a:p>
          <a:p>
            <a:endParaRPr lang="en-US" dirty="0"/>
          </a:p>
        </p:txBody>
      </p:sp>
    </p:spTree>
    <p:extLst>
      <p:ext uri="{BB962C8B-B14F-4D97-AF65-F5344CB8AC3E}">
        <p14:creationId xmlns:p14="http://schemas.microsoft.com/office/powerpoint/2010/main" val="32493680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PI Template">
      <a:dk1>
        <a:srgbClr val="2E2B21"/>
      </a:dk1>
      <a:lt1>
        <a:srgbClr val="FFFFFF"/>
      </a:lt1>
      <a:dk2>
        <a:srgbClr val="605B4F"/>
      </a:dk2>
      <a:lt2>
        <a:srgbClr val="FFFFFF"/>
      </a:lt2>
      <a:accent1>
        <a:srgbClr val="FBB040"/>
      </a:accent1>
      <a:accent2>
        <a:srgbClr val="8F1D4D"/>
      </a:accent2>
      <a:accent3>
        <a:srgbClr val="073763"/>
      </a:accent3>
      <a:accent4>
        <a:srgbClr val="8CA221"/>
      </a:accent4>
      <a:accent5>
        <a:srgbClr val="8F1D4D"/>
      </a:accent5>
      <a:accent6>
        <a:srgbClr val="FBB040"/>
      </a:accent6>
      <a:hlink>
        <a:srgbClr val="8CA221"/>
      </a:hlink>
      <a:folHlink>
        <a:srgbClr val="8CA2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5" id="{68E00E3D-A77C-1741-BC9E-8A73079B037E}" vid="{8C512E34-964D-B84D-9C0B-BE53207C5D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icture" ma:contentTypeID="0x01010200E036147281672746ABE25831E7D7E6B1" ma:contentTypeVersion="0" ma:contentTypeDescription="Upload an image or a photograph." ma:contentTypeScope="" ma:versionID="51deca0fb153f947b9711417cd940bf9">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1c211168f7f9dc9c01bde21ac8dc318f" ns1:_="" ns2:_="">
    <xsd:import namespace="http://schemas.microsoft.com/sharepoint/v3"/>
    <xsd:import namespace="http://schemas.microsoft.com/sharepoint/v3/fields"/>
    <xsd:element name="properties">
      <xsd:complexType>
        <xsd:sequence>
          <xsd:element name="documentManagement">
            <xsd:complexType>
              <xsd:all>
                <xsd:element ref="ns2:ImageWidth" minOccurs="0"/>
                <xsd:element ref="ns2: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CreateDate" ma:index="13" nillable="true" ma:displayName="Date Picture Taken" ma:descriptio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description=""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Description xmlns="http://schemas.microsoft.com/sharepoint/v3" xsi:nil="true"/>
    <ImageCreate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D4A748-D19E-4B26-88AA-60300E029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F29E68-59EA-4748-B564-D718F3AFEF7A}">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9781A8FF-3C5B-423D-8A88-3274CE7FF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1476</TotalTime>
  <Words>4746</Words>
  <Application>Microsoft Office PowerPoint</Application>
  <PresentationFormat>Widescreen</PresentationFormat>
  <Paragraphs>437</Paragraphs>
  <Slides>64</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64</vt:i4>
      </vt:variant>
    </vt:vector>
  </HeadingPairs>
  <TitlesOfParts>
    <vt:vector size="77" baseType="lpstr">
      <vt:lpstr>ＭＳ Ｐゴシック</vt:lpstr>
      <vt:lpstr>Aharoni</vt:lpstr>
      <vt:lpstr>Arial</vt:lpstr>
      <vt:lpstr>Calibri</vt:lpstr>
      <vt:lpstr>Calibri Light</vt:lpstr>
      <vt:lpstr>Courier New</vt:lpstr>
      <vt:lpstr>Gisha</vt:lpstr>
      <vt:lpstr>inherit</vt:lpstr>
      <vt:lpstr>Mukta Vaani</vt:lpstr>
      <vt:lpstr>Tw Cen MT</vt:lpstr>
      <vt:lpstr>Wingdings</vt:lpstr>
      <vt:lpstr>Wingdings 3</vt:lpstr>
      <vt:lpstr>Integral</vt:lpstr>
      <vt:lpstr>     2019 Egrants Tour</vt:lpstr>
      <vt:lpstr>PowerPoint Presentation</vt:lpstr>
      <vt:lpstr>AGENDA</vt:lpstr>
      <vt:lpstr>PowerPoint Presentation</vt:lpstr>
      <vt:lpstr>What is Direct Certification?</vt:lpstr>
      <vt:lpstr>Direct Certification Sources</vt:lpstr>
      <vt:lpstr>Why Direct Certification Matters</vt:lpstr>
      <vt:lpstr>PowerPoint Presentation</vt:lpstr>
      <vt:lpstr>What is the Community Eligibility Provision (CEP)?</vt:lpstr>
      <vt:lpstr>How to Qualify for CEP</vt:lpstr>
      <vt:lpstr>ISP Changes during the 4-Year Cycle</vt:lpstr>
      <vt:lpstr>CEP Reimbursement</vt:lpstr>
      <vt:lpstr>PowerPoint Presentation</vt:lpstr>
      <vt:lpstr>PowerPoint Presentation</vt:lpstr>
      <vt:lpstr>PowerPoint Presentation</vt:lpstr>
      <vt:lpstr>PowerPoint Presentation</vt:lpstr>
      <vt:lpstr>E-Grants: An Overview</vt:lpstr>
      <vt:lpstr>PowerPoint Presentation</vt:lpstr>
      <vt:lpstr>Current Available  E-Grant Applications</vt:lpstr>
      <vt:lpstr>E-Grants</vt:lpstr>
      <vt:lpstr>PowerPoint Presentation</vt:lpstr>
      <vt:lpstr>New Users</vt:lpstr>
      <vt:lpstr>Business Roles Within An Organization</vt:lpstr>
      <vt:lpstr>General Administrative Requirements: Common Assurances</vt:lpstr>
      <vt:lpstr>E-Grants DOs &amp; DON’Ts</vt:lpstr>
      <vt:lpstr>Status</vt:lpstr>
      <vt:lpstr>Administrative Deadlines</vt:lpstr>
      <vt:lpstr>Important timelines</vt:lpstr>
      <vt:lpstr>Cash Requests</vt:lpstr>
      <vt:lpstr>Cash Requests</vt:lpstr>
      <vt:lpstr>E-Grants Processes</vt:lpstr>
      <vt:lpstr>Budget  Amendments</vt:lpstr>
      <vt:lpstr>E-Grants Processes</vt:lpstr>
      <vt:lpstr>Grant Award Notices (GANs)</vt:lpstr>
      <vt:lpstr>Grant Award Notices (GANs)</vt:lpstr>
      <vt:lpstr>Printing Applications For Records</vt:lpstr>
      <vt:lpstr>Resources</vt:lpstr>
      <vt:lpstr>Title I Program Topics</vt:lpstr>
      <vt:lpstr>Important items to remember</vt:lpstr>
      <vt:lpstr>I Feel So Rejected…. The Top 10 Reasons Why</vt:lpstr>
      <vt:lpstr>PowerPoint Presentation</vt:lpstr>
      <vt:lpstr>Targeting Step 4 response</vt:lpstr>
      <vt:lpstr>Holly Mook, hmook2@mt.gov</vt:lpstr>
      <vt:lpstr>Title IV, Part A: Student Support &amp; Academic Enrichment</vt:lpstr>
      <vt:lpstr>Title IV, Part a: Student supports &amp; Academic Enrichment</vt:lpstr>
      <vt:lpstr>Title IV, Part A: Student Support &amp; Academic Enrichment</vt:lpstr>
      <vt:lpstr>  Carl D. Perkins E-Grant</vt:lpstr>
      <vt:lpstr>Perkins ASSISTANCE</vt:lpstr>
      <vt:lpstr>Perkins IV-the Law…</vt:lpstr>
      <vt:lpstr>Formula Funding</vt:lpstr>
      <vt:lpstr>MT CAREER PATHWAYS</vt:lpstr>
      <vt:lpstr>Perkins versus State Vo-Ed Funding</vt:lpstr>
      <vt:lpstr>Topics for consideration</vt:lpstr>
      <vt:lpstr>Definition of Career PAthway</vt:lpstr>
      <vt:lpstr>Comprehensive LOCAL Needs Assessment</vt:lpstr>
      <vt:lpstr>Expanding the Reach and Scope of Guidance &amp; Counseling</vt:lpstr>
      <vt:lpstr>Promote Innovative PRactices</vt:lpstr>
      <vt:lpstr>What’s been accomplished to date?</vt:lpstr>
      <vt:lpstr>Will the Perkins grant remain the same for FY 2019-2020?</vt:lpstr>
      <vt:lpstr>DEEPER DIVE ON Rigorous Career Pathways</vt:lpstr>
      <vt:lpstr>Other questions regarding perkins v?</vt:lpstr>
      <vt:lpstr>Q &amp; A:</vt:lpstr>
      <vt:lpstr>Work Time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Pieske, Shawna</dc:creator>
  <cp:lastModifiedBy>O'Connor, Jack</cp:lastModifiedBy>
  <cp:revision>43</cp:revision>
  <dcterms:created xsi:type="dcterms:W3CDTF">2017-06-07T18:58:51Z</dcterms:created>
  <dcterms:modified xsi:type="dcterms:W3CDTF">2019-07-19T14:48:58Z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0x01010200E036147281672746ABE25831E7D7E6B1</vt:lpwstr>
  </property>
</Properties>
</file>