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sldIdLst>
    <p:sldId id="256" r:id="rId5"/>
    <p:sldId id="25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25D11F-9B78-4943-BDD1-2B5E8D8A7889}">
          <p14:sldIdLst>
            <p14:sldId id="256"/>
            <p14:sldId id="258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5628" y="4960137"/>
            <a:ext cx="6633972" cy="1463040"/>
          </a:xfrm>
        </p:spPr>
        <p:txBody>
          <a:bodyPr anchor="ctr">
            <a:normAutofit/>
          </a:bodyPr>
          <a:lstStyle>
            <a:lvl1pPr algn="r"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8"/>
            <a:ext cx="3200400" cy="507012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659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3344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>
                <a:schemeClr val="bg1">
                  <a:lumMod val="65000"/>
                </a:schemeClr>
              </a:buClr>
              <a:defRPr/>
            </a:lvl2pPr>
            <a:lvl3pPr>
              <a:buClr>
                <a:schemeClr val="bg1">
                  <a:lumMod val="65000"/>
                </a:schemeClr>
              </a:buClr>
              <a:defRPr/>
            </a:lvl3pPr>
            <a:lvl4pPr>
              <a:buClr>
                <a:schemeClr val="bg1">
                  <a:lumMod val="65000"/>
                </a:schemeClr>
              </a:buClr>
              <a:defRPr/>
            </a:lvl4pPr>
            <a:lvl5pPr>
              <a:buClr>
                <a:schemeClr val="bg1">
                  <a:lumMod val="6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452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>
            <a:lvl2pPr>
              <a:buClr>
                <a:schemeClr val="bg1">
                  <a:lumMod val="50000"/>
                </a:schemeClr>
              </a:buClr>
              <a:defRPr/>
            </a:lvl2pPr>
            <a:lvl3pPr>
              <a:buClr>
                <a:schemeClr val="bg1">
                  <a:lumMod val="50000"/>
                </a:schemeClr>
              </a:buClr>
              <a:defRPr/>
            </a:lvl3pPr>
            <a:lvl4pPr>
              <a:buClr>
                <a:schemeClr val="bg1">
                  <a:lumMod val="50000"/>
                </a:schemeClr>
              </a:buClr>
              <a:defRPr/>
            </a:lvl4pPr>
            <a:lvl5pPr>
              <a:buClr>
                <a:schemeClr val="bg1">
                  <a:lumMod val="50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0" y="0"/>
            <a:ext cx="1069299" cy="1066182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14300" y="5716324"/>
            <a:ext cx="1727200" cy="330200"/>
          </a:xfrm>
          <a:prstGeom prst="rect">
            <a:avLst/>
          </a:prstGeom>
        </p:spPr>
      </p:pic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>
          <a:xfrm rot="5400000">
            <a:off x="-718152" y="2053595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>
          <a:xfrm rot="5400000">
            <a:off x="-942181" y="2640065"/>
            <a:ext cx="332708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>
          <a:xfrm rot="5400000">
            <a:off x="-127914" y="3816773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5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008" y="4960137"/>
            <a:ext cx="6789592" cy="1463040"/>
          </a:xfrm>
        </p:spPr>
        <p:txBody>
          <a:bodyPr anchor="ctr">
            <a:normAutofit/>
          </a:bodyPr>
          <a:lstStyle>
            <a:lvl1pPr algn="r">
              <a:defRPr sz="4000" spc="10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551315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440008" y="6470704"/>
            <a:ext cx="2154142" cy="274320"/>
          </a:xfrm>
        </p:spPr>
        <p:txBody>
          <a:bodyPr/>
          <a:lstStyle>
            <a:lvl1pPr algn="l"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/>
              <a:t>MONTANA OFFICE OF PUBLIC INSTRUCTION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0" y="0"/>
            <a:ext cx="12192000" cy="4572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28" y="2286000"/>
            <a:ext cx="9720071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Courier New" charset="0"/>
              <a:buChar char="o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78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312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>
            <a:lvl2pPr marL="26517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Arial" charset="0"/>
              <a:buChar char="•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2465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>
            <a:lvl2pPr marL="26517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2pPr>
            <a:lvl3pPr marL="448056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3pPr>
            <a:lvl4pPr marL="59436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4pPr>
            <a:lvl5pPr marL="777240" indent="-137160">
              <a:buClr>
                <a:schemeClr val="bg1">
                  <a:lumMod val="50000"/>
                </a:schemeClr>
              </a:buClr>
              <a:buFont typeface="Wingdings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76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257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29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buClr>
                <a:schemeClr val="bg1">
                  <a:lumMod val="50000"/>
                </a:schemeClr>
              </a:buClr>
              <a:defRPr sz="2000"/>
            </a:lvl2pPr>
            <a:lvl3pPr>
              <a:buClr>
                <a:schemeClr val="bg1">
                  <a:lumMod val="50000"/>
                </a:schemeClr>
              </a:buClr>
              <a:defRPr sz="1600"/>
            </a:lvl3pPr>
            <a:lvl4pPr>
              <a:buClr>
                <a:schemeClr val="bg1">
                  <a:lumMod val="50000"/>
                </a:schemeClr>
              </a:buClr>
              <a:defRPr sz="1600"/>
            </a:lvl4pPr>
            <a:lvl5pPr>
              <a:buClr>
                <a:schemeClr val="bg1">
                  <a:lumMod val="50000"/>
                </a:schemeClr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681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2544" y="4960138"/>
            <a:ext cx="6567055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6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3800" y="6092977"/>
            <a:ext cx="1727200" cy="330200"/>
          </a:xfrm>
          <a:prstGeom prst="rect">
            <a:avLst/>
          </a:prstGeom>
        </p:spPr>
      </p:pic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>
          <a:xfrm>
            <a:off x="1151128" y="6470704"/>
            <a:ext cx="2154142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42932" y="6470704"/>
            <a:ext cx="5901458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37334" y="6470704"/>
            <a:ext cx="973666" cy="274320"/>
          </a:xfrm>
        </p:spPr>
        <p:txBody>
          <a:bodyPr/>
          <a:lstStyle>
            <a:lvl1pPr>
              <a:defRPr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26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51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1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51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37E48191-2F8F-471A-B424-0389FA895362}" type="datetimeFigureOut">
              <a:rPr lang="en-US" smtClean="0"/>
              <a:pPr/>
              <a:t>8/27/2020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bg1">
                    <a:lumMod val="65000"/>
                  </a:schemeClr>
                </a:solidFill>
                <a:latin typeface="+mj-lt"/>
              </a:defRPr>
            </a:lvl1pPr>
          </a:lstStyle>
          <a:p>
            <a:fld id="{6DE29766-7A0B-426A-9404-A109ABC8A25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22225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78842"/>
            <a:ext cx="1069299" cy="1066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281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1" r:id="rId2"/>
    <p:sldLayoutId id="2147483722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bg1">
            <a:lumMod val="50000"/>
          </a:schemeClr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Vandalia,_Indiana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joconnor2@mt.gov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Rural School Federal Program Training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Jack O’Connor, OPI</a:t>
            </a:r>
          </a:p>
          <a:p>
            <a:r>
              <a:rPr lang="en-US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Federal Grants Unit Manager </a:t>
            </a:r>
          </a:p>
        </p:txBody>
      </p:sp>
      <p:pic>
        <p:nvPicPr>
          <p:cNvPr id="8" name="Picture 7" descr="&#10;&#10;Description automatically generated">
            <a:extLst>
              <a:ext uri="{FF2B5EF4-FFF2-40B4-BE49-F238E27FC236}">
                <a16:creationId xmlns:a16="http://schemas.microsoft.com/office/drawing/2014/main" id="{02BEF66B-1793-4D20-A14C-A827F95D0A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383581" y="207981"/>
            <a:ext cx="5424838" cy="4087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048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77205A6-1D31-4EBD-A3B4-FB6FF085C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8C5E20-B7AB-4A0F-9574-8249CD3D66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Jack O’Connor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Federal Programs Unit Manager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Title I Director</a:t>
            </a:r>
          </a:p>
          <a:p>
            <a:pPr>
              <a:lnSpc>
                <a:spcPct val="100000"/>
              </a:lnSpc>
            </a:pPr>
            <a:r>
              <a:rPr lang="en-US" sz="1800" dirty="0"/>
              <a:t>Private School Ombudsman</a:t>
            </a:r>
          </a:p>
          <a:p>
            <a:r>
              <a:rPr lang="en-US" sz="1800" dirty="0"/>
              <a:t>Montana Office of Public Instruction</a:t>
            </a:r>
          </a:p>
          <a:p>
            <a:r>
              <a:rPr lang="en-US" sz="1800" dirty="0"/>
              <a:t>406-444-3083</a:t>
            </a:r>
          </a:p>
          <a:p>
            <a:r>
              <a:rPr lang="en-US" sz="1800" dirty="0">
                <a:hlinkClick r:id="rId2"/>
              </a:rPr>
              <a:t>joconnor2@mt.gov</a:t>
            </a:r>
            <a:r>
              <a:rPr lang="en-US" sz="1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60393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6628" y="2084832"/>
            <a:ext cx="9720071" cy="4023360"/>
          </a:xfrm>
        </p:spPr>
        <p:txBody>
          <a:bodyPr>
            <a:noAutofit/>
          </a:bodyPr>
          <a:lstStyle/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Review of Federal Programs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Targeted Assistance/Schoolwide Programs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40% Rule and Waiver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Leveraging Federal Funds</a:t>
            </a:r>
          </a:p>
          <a:p>
            <a:pPr>
              <a:buClr>
                <a:schemeClr val="bg1">
                  <a:lumMod val="50000"/>
                </a:schemeClr>
              </a:buClr>
              <a:buFont typeface="Wingdings" charset="2"/>
              <a:buChar char="§"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</a:p>
          <a:p>
            <a:pPr marL="0" indent="0">
              <a:buClr>
                <a:schemeClr val="bg1">
                  <a:lumMod val="50000"/>
                </a:schemeClr>
              </a:buClr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117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Review of federal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3083" y="2403613"/>
            <a:ext cx="9720071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1. Title I, Part A-Improving Basic Programs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2. Title II, Part A-Supporting Effective Instruction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3. Title IV, Part A-Student Academic and Enrichment Grants</a:t>
            </a:r>
          </a:p>
          <a:p>
            <a:pPr marL="0" indent="0"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4. REAP (SRSA/RLIS)</a:t>
            </a:r>
          </a:p>
        </p:txBody>
      </p:sp>
    </p:spTree>
    <p:extLst>
      <p:ext uri="{BB962C8B-B14F-4D97-AF65-F5344CB8AC3E}">
        <p14:creationId xmlns:p14="http://schemas.microsoft.com/office/powerpoint/2010/main" val="2886698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DF5256-704C-49FC-BDED-32DDA8A3C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Targeted assistance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E242CE-A91F-4771-B371-73BC405B5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School must identify specific Title I staff members and students</a:t>
            </a:r>
          </a:p>
          <a:p>
            <a:r>
              <a:rPr lang="en-US" dirty="0"/>
              <a:t>2. At least two academic indicators for identification</a:t>
            </a:r>
          </a:p>
          <a:p>
            <a:r>
              <a:rPr lang="en-US" dirty="0"/>
              <a:t>3. Must give support in needed areas outside of regular instruction</a:t>
            </a:r>
          </a:p>
          <a:p>
            <a:r>
              <a:rPr lang="en-US" dirty="0"/>
              <a:t>4. Costs must be tracked and monitored to make sure they align with program purposes</a:t>
            </a:r>
          </a:p>
          <a:p>
            <a:r>
              <a:rPr lang="en-US" dirty="0"/>
              <a:t>5. Process to progress monitor and benchmark assess students</a:t>
            </a:r>
          </a:p>
          <a:p>
            <a:r>
              <a:rPr lang="en-US" dirty="0"/>
              <a:t>6. Yearly evaluation of the program</a:t>
            </a:r>
          </a:p>
        </p:txBody>
      </p:sp>
    </p:spTree>
    <p:extLst>
      <p:ext uri="{BB962C8B-B14F-4D97-AF65-F5344CB8AC3E}">
        <p14:creationId xmlns:p14="http://schemas.microsoft.com/office/powerpoint/2010/main" val="3665785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1126B0-A94F-485E-A3FC-194DB1B110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Schoolwide Programs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44320-9D67-444F-9CC4-39AA1B9622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School does not have to identify specific Title I students or staff</a:t>
            </a:r>
          </a:p>
          <a:p>
            <a:r>
              <a:rPr lang="en-US" dirty="0"/>
              <a:t>2. School must have a process to identify the most at-risk students, however</a:t>
            </a:r>
          </a:p>
          <a:p>
            <a:r>
              <a:rPr lang="en-US" dirty="0"/>
              <a:t>3. Must give support in needed areas outside of regular instruction</a:t>
            </a:r>
          </a:p>
          <a:p>
            <a:r>
              <a:rPr lang="en-US" dirty="0"/>
              <a:t>4. Costs do not have to be tracked and identified by program</a:t>
            </a:r>
          </a:p>
          <a:p>
            <a:r>
              <a:rPr lang="en-US" dirty="0"/>
              <a:t>5. Must have progress monitoring and benchmark assess students</a:t>
            </a:r>
          </a:p>
          <a:p>
            <a:r>
              <a:rPr lang="en-US" dirty="0"/>
              <a:t>6. Yearly evaluation of the program</a:t>
            </a:r>
          </a:p>
          <a:p>
            <a:r>
              <a:rPr lang="en-US" dirty="0"/>
              <a:t>7. One-year planning process</a:t>
            </a:r>
          </a:p>
          <a:p>
            <a:r>
              <a:rPr lang="en-US" dirty="0"/>
              <a:t>8.  Changes are made during the summer (July 1)</a:t>
            </a:r>
          </a:p>
        </p:txBody>
      </p:sp>
    </p:spTree>
    <p:extLst>
      <p:ext uri="{BB962C8B-B14F-4D97-AF65-F5344CB8AC3E}">
        <p14:creationId xmlns:p14="http://schemas.microsoft.com/office/powerpoint/2010/main" val="3610173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90015-64AD-484E-826B-ECEFCB970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40%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51C66F-1346-493B-9472-8B850EEA8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8" y="2084832"/>
            <a:ext cx="9720071" cy="4023360"/>
          </a:xfrm>
        </p:spPr>
        <p:txBody>
          <a:bodyPr/>
          <a:lstStyle/>
          <a:p>
            <a:r>
              <a:rPr lang="en-US" dirty="0"/>
              <a:t>1. By law a school must have a 40% or greater poverty rate to run a schoolwide program and send a letter to the OPI asking to move to a schoolwide program</a:t>
            </a:r>
          </a:p>
          <a:p>
            <a:r>
              <a:rPr lang="en-US" dirty="0"/>
              <a:t>2. It must complete a comprehensive needs assessment to show need</a:t>
            </a:r>
          </a:p>
          <a:p>
            <a:r>
              <a:rPr lang="en-US" dirty="0"/>
              <a:t>3. Be able to demonstrate that the required public meetings are held:  agendas, sign-in sheets, and minutes</a:t>
            </a:r>
          </a:p>
          <a:p>
            <a:r>
              <a:rPr lang="en-US" dirty="0"/>
              <a:t>4. Complete three added questions in the required Continuous School Improvement Plan (CSIP)-this is required yearly</a:t>
            </a:r>
          </a:p>
          <a:p>
            <a:r>
              <a:rPr lang="en-US" dirty="0"/>
              <a:t>5.  All of this should be completed through the mandated school improvement planning team</a:t>
            </a:r>
          </a:p>
        </p:txBody>
      </p:sp>
    </p:spTree>
    <p:extLst>
      <p:ext uri="{BB962C8B-B14F-4D97-AF65-F5344CB8AC3E}">
        <p14:creationId xmlns:p14="http://schemas.microsoft.com/office/powerpoint/2010/main" val="33370200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8202C-A098-4DB8-AB8A-F2E7FB4EE8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Waiver to the 40%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D8928-EAB5-4E3B-9AEE-2BFE30447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8129" y="2084832"/>
            <a:ext cx="9720071" cy="402336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1. If a school can demonstrate that moving to a schoolwide program is in the best interests of the students, the state can grant a waiver to the 40% rule</a:t>
            </a:r>
          </a:p>
          <a:p>
            <a:r>
              <a:rPr lang="en-US" dirty="0"/>
              <a:t>2. Send a letter to the OPI asking to move to a schoolwide program</a:t>
            </a:r>
          </a:p>
          <a:p>
            <a:pPr lvl="1"/>
            <a:r>
              <a:rPr lang="en-US" dirty="0"/>
              <a:t>a. Small school with low number of students</a:t>
            </a:r>
          </a:p>
          <a:p>
            <a:pPr lvl="1"/>
            <a:r>
              <a:rPr lang="en-US" dirty="0"/>
              <a:t>b. Schoolwide would help work with students on an as needed basis</a:t>
            </a:r>
          </a:p>
          <a:p>
            <a:pPr lvl="1"/>
            <a:r>
              <a:rPr lang="en-US" dirty="0"/>
              <a:t>c. Schoolwide would allow for academic assistance across all subject areas when needed</a:t>
            </a:r>
          </a:p>
          <a:p>
            <a:pPr lvl="1"/>
            <a:r>
              <a:rPr lang="en-US" dirty="0"/>
              <a:t>d. Schoolwide would assist small staff numbers to adequately assist all students when needed</a:t>
            </a:r>
          </a:p>
          <a:p>
            <a:r>
              <a:rPr lang="en-US" dirty="0"/>
              <a:t>3. Complete the required Comprehensive Needs Assessment (You must do this anyway!)</a:t>
            </a:r>
          </a:p>
          <a:p>
            <a:r>
              <a:rPr lang="en-US" dirty="0"/>
              <a:t>4.  Hold school improvement planning team meetings:  agendas, sign-in sheets, and minutes (You must do this anyway, too!)</a:t>
            </a:r>
          </a:p>
          <a:p>
            <a:r>
              <a:rPr lang="en-US" dirty="0"/>
              <a:t>5. Show the need to move to a schoolwide program</a:t>
            </a:r>
          </a:p>
          <a:p>
            <a:r>
              <a:rPr lang="en-US" dirty="0"/>
              <a:t>6. Wait for OPI approval!</a:t>
            </a:r>
          </a:p>
        </p:txBody>
      </p:sp>
    </p:spTree>
    <p:extLst>
      <p:ext uri="{BB962C8B-B14F-4D97-AF65-F5344CB8AC3E}">
        <p14:creationId xmlns:p14="http://schemas.microsoft.com/office/powerpoint/2010/main" val="1775347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B47EF-A5D7-44EA-A2D3-4001D5BA51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federal funds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8C308-1929-4F53-90A6-A510185C6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1. Title II, IV, and VB funds can be transferred to Title I</a:t>
            </a:r>
          </a:p>
          <a:p>
            <a:r>
              <a:rPr lang="en-US" dirty="0"/>
              <a:t>2. Title IV can be transferred to Title II</a:t>
            </a:r>
          </a:p>
          <a:p>
            <a:r>
              <a:rPr lang="en-US" dirty="0"/>
              <a:t>3. Funds can be moved to strengthen other programs</a:t>
            </a:r>
          </a:p>
          <a:p>
            <a:r>
              <a:rPr lang="en-US" dirty="0"/>
              <a:t>4. Title I schoolwide offers the most programmatic and fiscal flexibility</a:t>
            </a:r>
          </a:p>
          <a:p>
            <a:r>
              <a:rPr lang="en-US" dirty="0"/>
              <a:t>5. If a cost is legal, it is allowable</a:t>
            </a:r>
          </a:p>
          <a:p>
            <a:r>
              <a:rPr lang="en-US" dirty="0"/>
              <a:t>6. Districts can transfer all or part of </a:t>
            </a:r>
            <a:r>
              <a:rPr lang="en-US"/>
              <a:t>a program</a:t>
            </a:r>
            <a:endParaRPr lang="en-US" dirty="0"/>
          </a:p>
          <a:p>
            <a:r>
              <a:rPr lang="en-US" dirty="0"/>
              <a:t>7. Supplement, not supplant!</a:t>
            </a:r>
          </a:p>
        </p:txBody>
      </p:sp>
    </p:spTree>
    <p:extLst>
      <p:ext uri="{BB962C8B-B14F-4D97-AF65-F5344CB8AC3E}">
        <p14:creationId xmlns:p14="http://schemas.microsoft.com/office/powerpoint/2010/main" val="38013956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B118B0-4A24-4986-9CF8-AD84E43AD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6295" y="2606963"/>
            <a:ext cx="9720072" cy="1499616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5656166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OPI Template">
      <a:dk1>
        <a:srgbClr val="2E2B21"/>
      </a:dk1>
      <a:lt1>
        <a:srgbClr val="FFFFFF"/>
      </a:lt1>
      <a:dk2>
        <a:srgbClr val="605B4F"/>
      </a:dk2>
      <a:lt2>
        <a:srgbClr val="FFFFFF"/>
      </a:lt2>
      <a:accent1>
        <a:srgbClr val="FBB040"/>
      </a:accent1>
      <a:accent2>
        <a:srgbClr val="8F1D4D"/>
      </a:accent2>
      <a:accent3>
        <a:srgbClr val="073763"/>
      </a:accent3>
      <a:accent4>
        <a:srgbClr val="8CA221"/>
      </a:accent4>
      <a:accent5>
        <a:srgbClr val="8F1D4D"/>
      </a:accent5>
      <a:accent6>
        <a:srgbClr val="FBB040"/>
      </a:accent6>
      <a:hlink>
        <a:srgbClr val="8CA221"/>
      </a:hlink>
      <a:folHlink>
        <a:srgbClr val="8CA221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5" id="{68E00E3D-A77C-1741-BC9E-8A73079B037E}" vid="{8C512E34-964D-B84D-9C0B-BE53207C5D0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E036147281672746ABE25831E7D7E6B1" ma:contentTypeVersion="0" ma:contentTypeDescription="Upload an image or a photograph." ma:contentTypeScope="" ma:versionID="51deca0fb153f947b9711417cd940bf9">
  <xsd:schema xmlns:xsd="http://www.w3.org/2001/XMLSchema" xmlns:xs="http://www.w3.org/2001/XMLSchema" xmlns:p="http://schemas.microsoft.com/office/2006/metadata/properties" xmlns:ns1="http://schemas.microsoft.com/sharepoint/v3" xmlns:ns2="http://schemas.microsoft.com/sharepoint/v3/fields" targetNamespace="http://schemas.microsoft.com/office/2006/metadata/properties" ma:root="true" ma:fieldsID="1c211168f7f9dc9c01bde21ac8dc318f" ns1:_="" ns2:_="">
    <xsd:import namespace="http://schemas.microsoft.com/sharepoint/v3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ImageWidth" minOccurs="0"/>
                <xsd:element ref="ns2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CreateDate" ma:index="13" nillable="true" ma:displayName="Date Picture Taken" ma:description="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description="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Description xmlns="http://schemas.microsoft.com/sharepoint/v3" xsi:nil="true"/>
    <ImageCreate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8D4A748-D19E-4B26-88AA-60300E0298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781A8FF-3C5B-423D-8A88-3274CE7FF2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F29E68-59EA-4748-B564-D718F3AFEF7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274</TotalTime>
  <Words>608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Courier New</vt:lpstr>
      <vt:lpstr>Tw Cen MT</vt:lpstr>
      <vt:lpstr>Wingdings</vt:lpstr>
      <vt:lpstr>Wingdings 3</vt:lpstr>
      <vt:lpstr>Integral</vt:lpstr>
      <vt:lpstr>Rural School Federal Program Training</vt:lpstr>
      <vt:lpstr>Agenda</vt:lpstr>
      <vt:lpstr>Review of federal programs</vt:lpstr>
      <vt:lpstr>Targeted assistance programs</vt:lpstr>
      <vt:lpstr>Schoolwide Programs</vt:lpstr>
      <vt:lpstr>40% Rule</vt:lpstr>
      <vt:lpstr>Waiver to the 40% rule</vt:lpstr>
      <vt:lpstr>Leveraging federal funds</vt:lpstr>
      <vt:lpstr>Questions?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Rural School Federal Program Training</dc:title>
  <dc:creator>O'Connor, Jack</dc:creator>
  <cp:lastModifiedBy>O'Connor, Jack</cp:lastModifiedBy>
  <cp:revision>23</cp:revision>
  <dcterms:created xsi:type="dcterms:W3CDTF">2020-08-19T19:21:51Z</dcterms:created>
  <dcterms:modified xsi:type="dcterms:W3CDTF">2020-08-27T12:14:50Z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0x01010200E036147281672746ABE25831E7D7E6B1</vt:lpwstr>
  </property>
</Properties>
</file>